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9"/>
  </p:notesMasterIdLst>
  <p:handoutMasterIdLst>
    <p:handoutMasterId r:id="rId10"/>
  </p:handoutMasterIdLst>
  <p:sldIdLst>
    <p:sldId id="256" r:id="rId3"/>
    <p:sldId id="260" r:id="rId4"/>
    <p:sldId id="261" r:id="rId5"/>
    <p:sldId id="262" r:id="rId6"/>
    <p:sldId id="263" r:id="rId7"/>
    <p:sldId id="257" r:id="rId8"/>
  </p:sldIdLst>
  <p:sldSz cx="9144000" cy="5143500" type="screen16x9"/>
  <p:notesSz cx="6797675" cy="9926638"/>
  <p:defaultTextStyle>
    <a:defPPr>
      <a:defRPr lang="sr-Latn-R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72A"/>
    <a:srgbClr val="C00000"/>
    <a:srgbClr val="D7182A"/>
    <a:srgbClr val="CC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948" autoAdjust="0"/>
  </p:normalViewPr>
  <p:slideViewPr>
    <p:cSldViewPr snapToGrid="0">
      <p:cViewPr varScale="1">
        <p:scale>
          <a:sx n="112" d="100"/>
          <a:sy n="112" d="100"/>
        </p:scale>
        <p:origin x="638" y="77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31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6.png"/><Relationship Id="rId1" Type="http://schemas.openxmlformats.org/officeDocument/2006/relationships/theme" Target="../theme/theme4.xml"/><Relationship Id="rId4" Type="http://schemas.openxmlformats.org/officeDocument/2006/relationships/image" Target="../media/image7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53DB-230B-4F3D-B9BF-250411BF9C4B}" type="datetimeFigureOut">
              <a:rPr lang="hr-HR" smtClean="0"/>
              <a:t>08.03.2024.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29196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48196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6.png"/><Relationship Id="rId1" Type="http://schemas.openxmlformats.org/officeDocument/2006/relationships/theme" Target="../theme/theme3.xml"/><Relationship Id="rId4" Type="http://schemas.openxmlformats.org/officeDocument/2006/relationships/image" Target="../media/image7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08.03.2024.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39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hyperlink" Target="http://www.srce.unizg.hr/oa-and-oer" TargetMode="External"/><Relationship Id="rId4" Type="http://schemas.openxmlformats.org/officeDocument/2006/relationships/hyperlink" Target="http://www.srce.unizg.hr/en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datni naslov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53A74F-4DD0-138A-975C-5030F8A82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0250" y="1947513"/>
            <a:ext cx="5143500" cy="542415"/>
          </a:xfrm>
        </p:spPr>
        <p:txBody>
          <a:bodyPr anchor="b">
            <a:normAutofit/>
          </a:bodyPr>
          <a:lstStyle>
            <a:lvl1pPr algn="ctr">
              <a:defRPr sz="23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25F8E03-8A89-5F11-2482-9205EF7B5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250" y="2732813"/>
            <a:ext cx="5143500" cy="1241822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F21C0B-EC09-4837-B2A6-D55A3986B074}"/>
              </a:ext>
            </a:extLst>
          </p:cNvPr>
          <p:cNvCxnSpPr>
            <a:cxnSpLocks/>
          </p:cNvCxnSpPr>
          <p:nvPr userDrawn="1"/>
        </p:nvCxnSpPr>
        <p:spPr>
          <a:xfrm>
            <a:off x="1615381" y="2611370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E1203A-8389-4407-B8F7-C973881A8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DA643-4B17-4449-8A42-ABBA6F7B0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4C00A3-8776-D597-837E-E5B8F56EAE41}"/>
              </a:ext>
            </a:extLst>
          </p:cNvPr>
          <p:cNvCxnSpPr>
            <a:cxnSpLocks/>
          </p:cNvCxnSpPr>
          <p:nvPr userDrawn="1"/>
        </p:nvCxnSpPr>
        <p:spPr>
          <a:xfrm>
            <a:off x="472381" y="1103811"/>
            <a:ext cx="823552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785A2-60CD-4785-8FA6-1BD90F012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B1CB3-FDEA-4387-B192-3D7AC74CC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273846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66D38-F5E1-4834-996C-9E6C2D03D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43C5-0692-426F-854E-A39EE0A63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73217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ni slaj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3C1675-8FC3-4A2D-BB5A-64B1C52FA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66B9C-E889-42E1-B13D-98B5708B8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48652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adnji slaj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143000" y="372914"/>
            <a:ext cx="6858000" cy="13765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3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43000" y="1959747"/>
            <a:ext cx="6858000" cy="7593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407D68-00C3-4736-A054-845F5D7EB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DF94DF-CEB0-493E-9D2A-9FF48581F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6BF208-F9A7-497F-AE49-15BF4615057A}"/>
              </a:ext>
            </a:extLst>
          </p:cNvPr>
          <p:cNvGrpSpPr/>
          <p:nvPr userDrawn="1"/>
        </p:nvGrpSpPr>
        <p:grpSpPr>
          <a:xfrm>
            <a:off x="752711" y="2939602"/>
            <a:ext cx="7638578" cy="1386739"/>
            <a:chOff x="846469" y="2939602"/>
            <a:chExt cx="7638578" cy="1386739"/>
          </a:xfrm>
        </p:grpSpPr>
        <p:sp>
          <p:nvSpPr>
            <p:cNvPr id="31" name="TextBox 30"/>
            <p:cNvSpPr txBox="1"/>
            <p:nvPr userDrawn="1"/>
          </p:nvSpPr>
          <p:spPr>
            <a:xfrm>
              <a:off x="5785047" y="2939603"/>
              <a:ext cx="270000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hr-HR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</a:t>
              </a:r>
              <a:r>
                <a:rPr lang="en-US" sz="700" b="0" kern="1200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ccording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to the Open Access Policy,</a:t>
              </a:r>
              <a:r>
                <a:rPr lang="hr-HR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Srce ensures that 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all research data made by </a:t>
              </a:r>
              <a:r>
                <a:rPr lang="en-US" sz="700" b="0" kern="1200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Srce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is accessible and free to use by the general public, especially educational and professional information and content derived from the actions and work of </a:t>
              </a:r>
              <a:r>
                <a:rPr lang="en-US" sz="700" b="0" kern="1200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Srce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</a:t>
              </a:r>
              <a:endParaRPr lang="hr-HR" sz="700" b="0" kern="1200" dirty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8836" y="4035669"/>
              <a:ext cx="712422" cy="281522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 userDrawn="1"/>
          </p:nvSpPr>
          <p:spPr>
            <a:xfrm>
              <a:off x="2485963" y="2939603"/>
              <a:ext cx="283796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material is available under the Creative</a:t>
              </a:r>
              <a:r>
                <a:rPr lang="hr-HR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Commons License </a:t>
              </a:r>
              <a:r>
                <a:rPr lang="en-US" sz="700" b="0" i="1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Attribution-</a:t>
              </a:r>
              <a:r>
                <a:rPr lang="en-US" sz="700" b="0" i="1" kern="1200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ShareAlike</a:t>
              </a:r>
              <a:r>
                <a:rPr lang="en-US" sz="700" b="0" i="1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lang="en-US" sz="700" b="0" i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4.0 International</a:t>
              </a:r>
              <a:r>
                <a:rPr lang="en-US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</a:t>
              </a:r>
              <a:endParaRPr lang="hr-HR" sz="700" b="1" u="none" kern="1200" dirty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 userDrawn="1"/>
          </p:nvSpPr>
          <p:spPr>
            <a:xfrm>
              <a:off x="846469" y="3712303"/>
              <a:ext cx="115142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700" b="1" u="none" kern="1200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www.srce.unizg.hr/en</a:t>
              </a:r>
              <a:endParaRPr lang="hr-HR" sz="700" b="1" u="none" kern="1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2776936" y="3712303"/>
              <a:ext cx="2256019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700" b="1" u="sng" kern="1200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creativecommons.org/</a:t>
              </a:r>
              <a:r>
                <a:rPr lang="hr-HR" sz="700" b="1" u="sng" kern="1200" dirty="0" err="1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licenses</a:t>
              </a:r>
              <a:r>
                <a:rPr lang="hr-HR" sz="700" b="1" u="sng" kern="1200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/</a:t>
              </a:r>
              <a:r>
                <a:rPr lang="hr-HR" sz="700" b="1" u="sng" kern="1200" dirty="0" err="1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by</a:t>
              </a:r>
              <a:r>
                <a:rPr lang="hr-HR" sz="700" b="1" u="sng" kern="1200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-sa/4.0/</a:t>
              </a:r>
              <a:r>
                <a:rPr lang="hr-HR" sz="700" b="1" u="sng" kern="1200" dirty="0" err="1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deed.en</a:t>
              </a:r>
              <a:endParaRPr lang="hr-HR" sz="700" b="1" u="sng" kern="1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6406306" y="3712303"/>
              <a:ext cx="1457482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700" b="1" u="none" kern="1200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www.srce.unizg.hr/oa-and-oer</a:t>
              </a:r>
              <a:endParaRPr lang="hr-HR" sz="700" b="1" u="none" kern="12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2547" y="4035085"/>
              <a:ext cx="824797" cy="29125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A5A2C9-046E-4988-A05A-AFB9A6A346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469" y="2939602"/>
              <a:ext cx="1151429" cy="5526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3734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14062E9D-142C-F67B-5C19-22A0FB32C9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601" y="1744197"/>
            <a:ext cx="5254797" cy="23844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88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F123A9-AD7D-AED8-46ED-E29893A05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487" y="2437545"/>
            <a:ext cx="5915025" cy="416061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BE4BFF0-D125-86A7-CCAE-B468AC558A40}"/>
              </a:ext>
            </a:extLst>
          </p:cNvPr>
          <p:cNvCxnSpPr>
            <a:cxnSpLocks/>
          </p:cNvCxnSpPr>
          <p:nvPr userDrawn="1"/>
        </p:nvCxnSpPr>
        <p:spPr>
          <a:xfrm>
            <a:off x="1614488" y="2977703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C3D1E7A-3A7F-4429-9D94-A02330461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4488" y="3079057"/>
            <a:ext cx="5915025" cy="11251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4693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1DF59-73D0-4DF0-9982-CD5B8560C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9ECA6-BA02-410C-B915-5AE26AEF1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1748DB3-FA31-1911-AAF3-D9A18CECD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1874519"/>
            <a:ext cx="5915025" cy="37821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2558BF4-1C49-4404-8F31-516B6C444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75" y="2422553"/>
            <a:ext cx="5915025" cy="112514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75F42F8-6F72-C635-A622-A932D2286450}"/>
              </a:ext>
            </a:extLst>
          </p:cNvPr>
          <p:cNvCxnSpPr>
            <a:cxnSpLocks/>
          </p:cNvCxnSpPr>
          <p:nvPr userDrawn="1"/>
        </p:nvCxnSpPr>
        <p:spPr>
          <a:xfrm>
            <a:off x="1455440" y="2337643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13B4F3-D24F-41BD-84AE-C0BBAFCC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440C0-A6B5-4CCA-A944-BFE62BAAB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073C8-AA68-4755-989D-8F0BD0D50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BF567-ECC1-4D46-985D-680405EA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9B55CD-7217-4490-AB86-F25701AB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7CBC03-1621-489A-A351-7562DE811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CFEF19-0D93-24E5-035A-7045BEC950A8}"/>
              </a:ext>
            </a:extLst>
          </p:cNvPr>
          <p:cNvCxnSpPr>
            <a:cxnSpLocks/>
          </p:cNvCxnSpPr>
          <p:nvPr userDrawn="1"/>
        </p:nvCxnSpPr>
        <p:spPr>
          <a:xfrm>
            <a:off x="472381" y="1103811"/>
            <a:ext cx="823552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6DD9D5-95B9-4716-89BE-3F3B720BC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70C8F-8196-404C-A86B-437083987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0B5A8C-FE2A-4B41-A9C4-F9EDB1111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44B3F9-96B8-4504-BFF2-BE9075AB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300"/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4"/>
            <a:ext cx="4629151" cy="365521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924A0A-BF40-4DD1-8AC9-C8328B164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0A949-489C-4758-ABF6-A59D55E7B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300"/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4"/>
            <a:ext cx="4629151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B6C6E-6A16-4BB0-BCC5-32930208F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673FBF-8D9D-437D-A21E-A4500D96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A99239-FD53-9984-76A9-B48DEFFE886B}"/>
              </a:ext>
            </a:extLst>
          </p:cNvPr>
          <p:cNvCxnSpPr/>
          <p:nvPr userDrawn="1"/>
        </p:nvCxnSpPr>
        <p:spPr>
          <a:xfrm>
            <a:off x="1659487" y="4733923"/>
            <a:ext cx="0" cy="256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61B1C1-1DFF-4411-534B-3764D3A4C50A}"/>
              </a:ext>
            </a:extLst>
          </p:cNvPr>
          <p:cNvCxnSpPr/>
          <p:nvPr userDrawn="1"/>
        </p:nvCxnSpPr>
        <p:spPr>
          <a:xfrm>
            <a:off x="7487337" y="4733923"/>
            <a:ext cx="0" cy="256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151862D-108B-5E80-3537-5ACE387D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FA6F22B-D305-10FD-132B-93D5797AB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E4773-5DB7-43BF-B89F-8127588812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62850" y="4767263"/>
            <a:ext cx="129677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tx1"/>
                </a:solidFill>
              </a:defRPr>
            </a:lvl1pPr>
          </a:lstStyle>
          <a:p>
            <a:r>
              <a:rPr lang="hr-HR" dirty="0"/>
              <a:t>DATUM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525641-CBD2-4938-977E-791E85E15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8611" y="4767263"/>
            <a:ext cx="512005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tx1"/>
                </a:solidFill>
              </a:defRPr>
            </a:lvl1pPr>
          </a:lstStyle>
          <a:p>
            <a:r>
              <a:rPr lang="hr-HR" dirty="0"/>
              <a:t>NAZIV DOGAĐANJA</a:t>
            </a:r>
          </a:p>
        </p:txBody>
      </p:sp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9" r:id="rId12"/>
    <p:sldLayoutId id="2147483690" r:id="rId13"/>
  </p:sldLayoutIdLst>
  <p:hf sldNum="0" hdr="0"/>
  <p:txStyles>
    <p:titleStyle>
      <a:lvl1pPr algn="ctr" defTabSz="514337" rtl="0" eaLnBrk="1" latinLnBrk="0" hangingPunct="1">
        <a:lnSpc>
          <a:spcPct val="90000"/>
        </a:lnSpc>
        <a:spcBef>
          <a:spcPct val="0"/>
        </a:spcBef>
        <a:buNone/>
        <a:defRPr sz="2025" b="1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99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eurocc-access.eu/catalyzing-change-a-review-of-the-croatian-hpc-centers-day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pc-cc.hr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9AC58-F8E1-4DB3-A5B0-38EBDE13F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1" y="2106707"/>
            <a:ext cx="6676292" cy="746900"/>
          </a:xfrm>
        </p:spPr>
        <p:txBody>
          <a:bodyPr/>
          <a:lstStyle/>
          <a:p>
            <a:r>
              <a:rPr lang="en-GB" dirty="0"/>
              <a:t>Dos &amp; Don’ts: </a:t>
            </a:r>
            <a:br>
              <a:rPr lang="en-GB" dirty="0"/>
            </a:br>
            <a:r>
              <a:rPr lang="en-GB" dirty="0"/>
              <a:t>NCC Croatia </a:t>
            </a:r>
            <a:r>
              <a:rPr lang="hr-HR" dirty="0"/>
              <a:t>HPC </a:t>
            </a:r>
            <a:r>
              <a:rPr lang="hr-HR" dirty="0" err="1"/>
              <a:t>Day</a:t>
            </a:r>
            <a:r>
              <a:rPr lang="hr-HR" dirty="0"/>
              <a:t> (</a:t>
            </a:r>
            <a:r>
              <a:rPr lang="en-GB" dirty="0"/>
              <a:t>8</a:t>
            </a:r>
            <a:r>
              <a:rPr lang="en-GB" baseline="30000" dirty="0"/>
              <a:t>th</a:t>
            </a:r>
            <a:r>
              <a:rPr lang="en-GB" dirty="0"/>
              <a:t> November 2023</a:t>
            </a:r>
            <a:r>
              <a:rPr lang="hr-HR" dirty="0"/>
              <a:t>)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23EA3E-FC57-4707-B795-8EA705DBB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Emir Imamagić, </a:t>
            </a:r>
            <a:r>
              <a:rPr lang="en-US" dirty="0" err="1"/>
              <a:t>Srce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4824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DC24C5-43EE-404F-9397-3710ADDA8C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93" y="2620077"/>
            <a:ext cx="3054613" cy="20324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A087CB-5EBA-4DA9-8252-E8C4898A51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60" y="1635177"/>
            <a:ext cx="4157996" cy="18551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50D0B3-C681-4C98-AE1F-547853E8EDB7}"/>
              </a:ext>
            </a:extLst>
          </p:cNvPr>
          <p:cNvSpPr txBox="1"/>
          <p:nvPr/>
        </p:nvSpPr>
        <p:spPr>
          <a:xfrm>
            <a:off x="5356411" y="3667108"/>
            <a:ext cx="30166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Catalyzing Change: A Review of the Croatian HPC Center’s Day – </a:t>
            </a:r>
            <a:r>
              <a:rPr lang="en-US" dirty="0" err="1">
                <a:hlinkClick r:id="rId4"/>
              </a:rPr>
              <a:t>EuroCC</a:t>
            </a:r>
            <a:r>
              <a:rPr lang="en-US" dirty="0">
                <a:hlinkClick r:id="rId4"/>
              </a:rPr>
              <a:t> ACCESS (eurocc-access.eu)</a:t>
            </a:r>
            <a:endParaRPr lang="hr-H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F3F2EE-D0D4-4989-82CB-D7FBCBF2048B}"/>
              </a:ext>
            </a:extLst>
          </p:cNvPr>
          <p:cNvSpPr txBox="1"/>
          <p:nvPr/>
        </p:nvSpPr>
        <p:spPr>
          <a:xfrm>
            <a:off x="383069" y="996540"/>
            <a:ext cx="457200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LOCATION: University Computing Center - S</a:t>
            </a:r>
            <a:r>
              <a:rPr lang="hr-HR" sz="1100" dirty="0"/>
              <a:t>RCE</a:t>
            </a:r>
            <a:r>
              <a:rPr lang="en-US" sz="1100" dirty="0"/>
              <a:t>, Zagreb, Croatia</a:t>
            </a:r>
          </a:p>
          <a:p>
            <a:endParaRPr lang="en-US" sz="1100" dirty="0"/>
          </a:p>
          <a:p>
            <a:r>
              <a:rPr lang="en-US" sz="1100" dirty="0"/>
              <a:t>DATE: November 8, 2023</a:t>
            </a:r>
          </a:p>
          <a:p>
            <a:endParaRPr lang="en-US" sz="1100" dirty="0"/>
          </a:p>
          <a:p>
            <a:r>
              <a:rPr lang="en-US" sz="1100" dirty="0"/>
              <a:t>TIME: 9:30 AM – 4:00 PM</a:t>
            </a:r>
          </a:p>
          <a:p>
            <a:endParaRPr lang="en-US" sz="1100" dirty="0"/>
          </a:p>
          <a:p>
            <a:r>
              <a:rPr lang="en-US" sz="1100" dirty="0"/>
              <a:t>NUMBER OF PARTICIPANTS: 73</a:t>
            </a:r>
            <a:endParaRPr lang="hr-HR" sz="1100" dirty="0"/>
          </a:p>
        </p:txBody>
      </p:sp>
      <p:sp>
        <p:nvSpPr>
          <p:cNvPr id="12" name="Title 12">
            <a:extLst>
              <a:ext uri="{FF2B5EF4-FFF2-40B4-BE49-F238E27FC236}">
                <a16:creationId xmlns:a16="http://schemas.microsoft.com/office/drawing/2014/main" id="{B36609CF-79AD-41B2-B179-28DAE9B6C89E}"/>
              </a:ext>
            </a:extLst>
          </p:cNvPr>
          <p:cNvSpPr txBox="1">
            <a:spLocks/>
          </p:cNvSpPr>
          <p:nvPr/>
        </p:nvSpPr>
        <p:spPr>
          <a:xfrm>
            <a:off x="637616" y="450672"/>
            <a:ext cx="7515784" cy="665508"/>
          </a:xfrm>
          <a:prstGeom prst="rect">
            <a:avLst/>
          </a:prstGeom>
        </p:spPr>
        <p:txBody>
          <a:bodyPr/>
          <a:lstStyle>
            <a:lvl1pPr algn="ctr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25" b="1" kern="12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NCC Croatia Day for HPC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5953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BB30D-A165-4797-8CC4-1174DA67A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63329-74AC-4CCF-A24B-B4B5BE877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Start preparing early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Rely on the EuroCC2 national partners and NCC network, gather various ideas, and encourage discussions - but be prepared to make executive decisions when necessary! 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Ensure participation from a variety of public institutions, academic communities, businesses, and other relevant stakeholders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Mix different participants, and try to invite them from different parts of the country, not just the capital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Involve </a:t>
            </a:r>
            <a:r>
              <a:rPr lang="en-GB" dirty="0" err="1"/>
              <a:t>EuroHPC</a:t>
            </a:r>
            <a:r>
              <a:rPr lang="en-GB" dirty="0"/>
              <a:t> JU/EuroCC2/CASTIEL guest speakers, to enrich the event with insights and broad expertise (NCC Croatia invited Klara </a:t>
            </a:r>
            <a:r>
              <a:rPr lang="en-GB" dirty="0" err="1"/>
              <a:t>Meštrović</a:t>
            </a:r>
            <a:r>
              <a:rPr lang="en-GB" dirty="0"/>
              <a:t> , a Croatian native speaker)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Try to have only physical events, despite requests to make it hybrid – this is much better for networking (and photos!)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Rely on email communication as a means of inviting people (in our case, more than 50% stated that they got the information through email, followed by 12% social networks!)</a:t>
            </a:r>
            <a:endParaRPr lang="hr-HR" dirty="0"/>
          </a:p>
          <a:p>
            <a:endParaRPr lang="hr-H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2B88B-CC4E-4248-A11C-7FEC4D14A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2EAE0-B160-4B96-AC63-A1EBC7FCD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36554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A0622-1C9C-4F2B-847A-859513303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7B99B-F780-4A74-8003-0C24DE81D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Keep to the schedule, and leave enough time for discussion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Use showcases of concrete HPC usage examples, from academia, business, and public sector 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Interactive panels: incorporate panel discussions as they foster engagement and dialogue among participants, as well as other project partners, which is beneficial for collaboration (</a:t>
            </a:r>
            <a:r>
              <a:rPr lang="en-GB" dirty="0" err="1"/>
              <a:t>e.g.EDIHs</a:t>
            </a:r>
            <a:r>
              <a:rPr lang="en-GB" dirty="0"/>
              <a:t>)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Effective media coverage: continuous briefing of selected specialized journalists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Encourage the participation of both national and international speakers to stimulate media interest in topics related to HPC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Utilize social media: encourage guest speakers to create engaging video content for social media platforms, promoting open calls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Creating networking opportunities to encourage meaningful connections and collaborations among attendees – lunch is always great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Create post-event media packages containing key insights, highlights, and quotes from notable speakers, facilitating media coverage and amplifying the event's impact beyond its conclusion</a:t>
            </a:r>
            <a:endParaRPr lang="hr-H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0E2C4-18DD-4E9F-BBE0-80A2D5510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EB4CC-B774-4E4E-BBC4-751ECE25B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91704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554C3-7372-4E16-B181-3947B3076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Don’ts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827E-F8A9-4298-B029-8E465CE86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150851"/>
            <a:ext cx="7886700" cy="3263504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Avoid key speakers participating online. Ensure that key speakers participate in person to enhance the event's impact and credibility.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Avoid having a hybrid event if you want to attract as many people as possible in person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Try to be concise – avoid using overly scientific language when presenting showcases, and keep the duration to max 15 minutes each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Encourage questions from the audience, but keep to the schedule</a:t>
            </a:r>
            <a:endParaRPr lang="hr-HR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dirty="0"/>
              <a:t>If you have a panel session, do not leave the moderator unprepared, and avoid improvisation</a:t>
            </a:r>
            <a:endParaRPr lang="hr-HR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Avoid taking group pictures in front of the projector </a:t>
            </a:r>
            <a:r>
              <a:rPr lang="en-GB" dirty="0">
                <a:sym typeface="Segoe UI Emoji" panose="020B0502040204020203" pitchFamily="34" charset="0"/>
              </a:rPr>
              <a:t>😊</a:t>
            </a:r>
            <a:endParaRPr lang="hr-H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FABC7-A94C-4188-884D-0802A43D1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r-HR"/>
              <a:t>DATUM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47792-6BB0-4AEE-B4A2-30313EC9D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NAZIV DOGAĐANJA</a:t>
            </a:r>
            <a:endParaRPr lang="hr-H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9EF063-E9A4-479F-8E7B-BDEF502D2D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685" y="2858088"/>
            <a:ext cx="3053103" cy="178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8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  <a:endParaRPr lang="hr-HR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E27A6B8-0CBE-484C-9ECF-4C7E6807F348}"/>
              </a:ext>
            </a:extLst>
          </p:cNvPr>
          <p:cNvSpPr txBox="1">
            <a:spLocks/>
          </p:cNvSpPr>
          <p:nvPr/>
        </p:nvSpPr>
        <p:spPr>
          <a:xfrm>
            <a:off x="1143000" y="1494305"/>
            <a:ext cx="6858000" cy="13765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r-HR" dirty="0">
                <a:hlinkClick r:id="rId2"/>
              </a:rPr>
              <a:t>https://www.hpc-cc.hr/</a:t>
            </a:r>
            <a:endParaRPr lang="en-US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8549054"/>
      </p:ext>
    </p:extLst>
  </p:cSld>
  <p:clrMapOvr>
    <a:masterClrMapping/>
  </p:clrMapOvr>
</p:sld>
</file>

<file path=ppt/theme/theme1.xml><?xml version="1.0" encoding="utf-8"?>
<a:theme xmlns:a="http://schemas.openxmlformats.org/drawingml/2006/main" name="Srce - 4x3">
  <a:themeElements>
    <a:clrScheme name="Srce boje">
      <a:dk1>
        <a:srgbClr val="0C0C0C"/>
      </a:dk1>
      <a:lt1>
        <a:srgbClr val="FFFFFF"/>
      </a:lt1>
      <a:dk2>
        <a:srgbClr val="0C0C0C"/>
      </a:dk2>
      <a:lt2>
        <a:srgbClr val="FFFFFF"/>
      </a:lt2>
      <a:accent1>
        <a:srgbClr val="D71635"/>
      </a:accent1>
      <a:accent2>
        <a:srgbClr val="E39717"/>
      </a:accent2>
      <a:accent3>
        <a:srgbClr val="0095DA"/>
      </a:accent3>
      <a:accent4>
        <a:srgbClr val="80C342"/>
      </a:accent4>
      <a:accent5>
        <a:srgbClr val="00AB4E"/>
      </a:accent5>
      <a:accent6>
        <a:srgbClr val="B04C46"/>
      </a:accent6>
      <a:hlink>
        <a:srgbClr val="D71635"/>
      </a:hlink>
      <a:folHlink>
        <a:srgbClr val="D71635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Custom Design">
  <a:themeElements>
    <a:clrScheme name="Srce boje">
      <a:dk1>
        <a:srgbClr val="0C0C0C"/>
      </a:dk1>
      <a:lt1>
        <a:srgbClr val="FFFFFF"/>
      </a:lt1>
      <a:dk2>
        <a:srgbClr val="0C0C0C"/>
      </a:dk2>
      <a:lt2>
        <a:srgbClr val="FFFFFF"/>
      </a:lt2>
      <a:accent1>
        <a:srgbClr val="D71635"/>
      </a:accent1>
      <a:accent2>
        <a:srgbClr val="E39717"/>
      </a:accent2>
      <a:accent3>
        <a:srgbClr val="0095DA"/>
      </a:accent3>
      <a:accent4>
        <a:srgbClr val="80C342"/>
      </a:accent4>
      <a:accent5>
        <a:srgbClr val="00AB4E"/>
      </a:accent5>
      <a:accent6>
        <a:srgbClr val="B04C46"/>
      </a:accent6>
      <a:hlink>
        <a:srgbClr val="D71635"/>
      </a:hlink>
      <a:folHlink>
        <a:srgbClr val="D71635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510</Words>
  <Application>Microsoft Office PowerPoint</Application>
  <PresentationFormat>On-screen Show (16:9)</PresentationFormat>
  <Paragraphs>44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Srce - 4x3</vt:lpstr>
      <vt:lpstr>Custom Design</vt:lpstr>
      <vt:lpstr>Dos &amp; Don’ts:  NCC Croatia HPC Day (8th November 2023)</vt:lpstr>
      <vt:lpstr>PowerPoint Presentation</vt:lpstr>
      <vt:lpstr>Dos</vt:lpstr>
      <vt:lpstr>Dos</vt:lpstr>
      <vt:lpstr>Don’ts</vt:lpstr>
      <vt:lpstr>Thank you!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Kruno Golubić</dc:creator>
  <cp:lastModifiedBy>eimamagi</cp:lastModifiedBy>
  <cp:revision>69</cp:revision>
  <cp:lastPrinted>2014-06-24T07:01:20Z</cp:lastPrinted>
  <dcterms:created xsi:type="dcterms:W3CDTF">2014-09-19T07:16:42Z</dcterms:created>
  <dcterms:modified xsi:type="dcterms:W3CDTF">2024-03-08T04:37:20Z</dcterms:modified>
</cp:coreProperties>
</file>