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87"/>
  </p:notesMasterIdLst>
  <p:sldIdLst>
    <p:sldId id="271" r:id="rId6"/>
    <p:sldId id="329" r:id="rId7"/>
    <p:sldId id="301" r:id="rId8"/>
    <p:sldId id="356" r:id="rId9"/>
    <p:sldId id="302" r:id="rId10"/>
    <p:sldId id="283" r:id="rId11"/>
    <p:sldId id="344" r:id="rId12"/>
    <p:sldId id="358" r:id="rId13"/>
    <p:sldId id="303" r:id="rId14"/>
    <p:sldId id="332" r:id="rId15"/>
    <p:sldId id="304" r:id="rId16"/>
    <p:sldId id="278" r:id="rId17"/>
    <p:sldId id="355" r:id="rId18"/>
    <p:sldId id="305" r:id="rId19"/>
    <p:sldId id="359" r:id="rId20"/>
    <p:sldId id="306" r:id="rId21"/>
    <p:sldId id="307" r:id="rId22"/>
    <p:sldId id="336" r:id="rId23"/>
    <p:sldId id="339" r:id="rId24"/>
    <p:sldId id="308" r:id="rId25"/>
    <p:sldId id="309" r:id="rId26"/>
    <p:sldId id="310" r:id="rId27"/>
    <p:sldId id="258" r:id="rId28"/>
    <p:sldId id="311" r:id="rId29"/>
    <p:sldId id="257" r:id="rId30"/>
    <p:sldId id="279" r:id="rId31"/>
    <p:sldId id="299" r:id="rId32"/>
    <p:sldId id="312" r:id="rId33"/>
    <p:sldId id="285" r:id="rId34"/>
    <p:sldId id="289" r:id="rId35"/>
    <p:sldId id="342" r:id="rId36"/>
    <p:sldId id="363" r:id="rId37"/>
    <p:sldId id="364" r:id="rId38"/>
    <p:sldId id="313" r:id="rId39"/>
    <p:sldId id="314" r:id="rId40"/>
    <p:sldId id="357" r:id="rId41"/>
    <p:sldId id="361" r:id="rId42"/>
    <p:sldId id="362" r:id="rId43"/>
    <p:sldId id="315" r:id="rId44"/>
    <p:sldId id="292" r:id="rId45"/>
    <p:sldId id="298" r:id="rId46"/>
    <p:sldId id="294" r:id="rId47"/>
    <p:sldId id="295" r:id="rId48"/>
    <p:sldId id="338" r:id="rId49"/>
    <p:sldId id="340" r:id="rId50"/>
    <p:sldId id="343" r:id="rId51"/>
    <p:sldId id="365" r:id="rId52"/>
    <p:sldId id="335" r:id="rId53"/>
    <p:sldId id="331" r:id="rId54"/>
    <p:sldId id="316" r:id="rId55"/>
    <p:sldId id="317" r:id="rId56"/>
    <p:sldId id="280" r:id="rId57"/>
    <p:sldId id="288" r:id="rId58"/>
    <p:sldId id="290" r:id="rId59"/>
    <p:sldId id="291" r:id="rId60"/>
    <p:sldId id="318" r:id="rId61"/>
    <p:sldId id="319" r:id="rId62"/>
    <p:sldId id="276" r:id="rId63"/>
    <p:sldId id="293" r:id="rId64"/>
    <p:sldId id="281" r:id="rId65"/>
    <p:sldId id="282" r:id="rId66"/>
    <p:sldId id="297" r:id="rId67"/>
    <p:sldId id="287" r:id="rId68"/>
    <p:sldId id="341" r:id="rId69"/>
    <p:sldId id="366" r:id="rId70"/>
    <p:sldId id="320" r:id="rId71"/>
    <p:sldId id="321" r:id="rId72"/>
    <p:sldId id="322" r:id="rId73"/>
    <p:sldId id="277" r:id="rId74"/>
    <p:sldId id="337" r:id="rId75"/>
    <p:sldId id="323" r:id="rId76"/>
    <p:sldId id="296" r:id="rId77"/>
    <p:sldId id="286" r:id="rId78"/>
    <p:sldId id="324" r:id="rId79"/>
    <p:sldId id="325" r:id="rId80"/>
    <p:sldId id="326" r:id="rId81"/>
    <p:sldId id="334" r:id="rId82"/>
    <p:sldId id="327" r:id="rId83"/>
    <p:sldId id="328" r:id="rId84"/>
    <p:sldId id="333" r:id="rId85"/>
    <p:sldId id="273" r:id="rId8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4474C95-5D4B-4CA8-8016-41BB6EB01D9D}">
          <p14:sldIdLst>
            <p14:sldId id="271"/>
            <p14:sldId id="329"/>
          </p14:sldIdLst>
        </p14:section>
        <p14:section name="Aeronautics" id="{C9E6CBC2-45A7-4754-81EC-E80D80BF1232}">
          <p14:sldIdLst>
            <p14:sldId id="301"/>
            <p14:sldId id="356"/>
          </p14:sldIdLst>
        </p14:section>
        <p14:section name="Agriculture" id="{3A3E9321-CBED-4B0E-ABB1-8E745D5D7767}">
          <p14:sldIdLst>
            <p14:sldId id="302"/>
            <p14:sldId id="283"/>
            <p14:sldId id="344"/>
            <p14:sldId id="358"/>
          </p14:sldIdLst>
        </p14:section>
        <p14:section name="Automotive" id="{290B3DDB-1697-4B3D-81C2-75E7622779E6}">
          <p14:sldIdLst>
            <p14:sldId id="303"/>
            <p14:sldId id="332"/>
          </p14:sldIdLst>
        </p14:section>
        <p14:section name="Biotechnology/Bioinformatics" id="{BFD126D6-5C9B-4916-B2A1-3DB7A4AF8A47}">
          <p14:sldIdLst>
            <p14:sldId id="304"/>
            <p14:sldId id="278"/>
            <p14:sldId id="355"/>
          </p14:sldIdLst>
        </p14:section>
        <p14:section name="Chemicals" id="{9A44ABCE-3519-42C1-81A0-4DC4859AA812}">
          <p14:sldIdLst>
            <p14:sldId id="305"/>
            <p14:sldId id="359"/>
          </p14:sldIdLst>
        </p14:section>
        <p14:section name="Cosmetics" id="{7F6AB4A1-C381-4954-8851-15E4D0F0840C}">
          <p14:sldIdLst>
            <p14:sldId id="306"/>
          </p14:sldIdLst>
        </p14:section>
        <p14:section name="Construction" id="{39D04BF4-A473-4424-9690-A461FF4D4D08}">
          <p14:sldIdLst>
            <p14:sldId id="307"/>
            <p14:sldId id="336"/>
            <p14:sldId id="339"/>
          </p14:sldIdLst>
        </p14:section>
        <p14:section name="Defence sector" id="{2BE3B638-F6CB-47E9-8B1C-5964F0FE675D}">
          <p14:sldIdLst>
            <p14:sldId id="308"/>
          </p14:sldIdLst>
        </p14:section>
        <p14:section name="Earth science" id="{11478DC7-BD95-499B-948D-C9C6ECD5E249}">
          <p14:sldIdLst>
            <p14:sldId id="309"/>
          </p14:sldIdLst>
        </p14:section>
        <p14:section name="Electrical and electronic engineering" id="{7D938A77-0291-453C-8C6C-894F8322C5E3}">
          <p14:sldIdLst>
            <p14:sldId id="310"/>
            <p14:sldId id="258"/>
          </p14:sldIdLst>
        </p14:section>
        <p14:section name="Energy" id="{E3959AC5-E127-4E05-AB4F-F2F66729E359}">
          <p14:sldIdLst>
            <p14:sldId id="311"/>
            <p14:sldId id="257"/>
            <p14:sldId id="279"/>
            <p14:sldId id="299"/>
          </p14:sldIdLst>
        </p14:section>
        <p14:section name="Environment/climate/ weather" id="{A52FE202-0759-4CD8-B3C6-8BE25707B644}">
          <p14:sldIdLst>
            <p14:sldId id="312"/>
            <p14:sldId id="285"/>
            <p14:sldId id="289"/>
            <p14:sldId id="342"/>
            <p14:sldId id="363"/>
            <p14:sldId id="364"/>
          </p14:sldIdLst>
        </p14:section>
        <p14:section name="Food and drink" id="{6D3A999B-717E-4EE2-A64B-B0CB2546C781}">
          <p14:sldIdLst>
            <p14:sldId id="313"/>
          </p14:sldIdLst>
        </p14:section>
        <p14:section name="Finance/Insurance" id="{004F4563-E50B-40BF-BAE0-FF22F5EE24DF}">
          <p14:sldIdLst>
            <p14:sldId id="314"/>
            <p14:sldId id="357"/>
            <p14:sldId id="361"/>
            <p14:sldId id="362"/>
          </p14:sldIdLst>
        </p14:section>
        <p14:section name="Health care / Pharmaceuticals / Medical devices" id="{8F8A81A9-1168-4687-A249-09544C0F1EC8}">
          <p14:sldIdLst>
            <p14:sldId id="315"/>
            <p14:sldId id="292"/>
            <p14:sldId id="298"/>
            <p14:sldId id="294"/>
            <p14:sldId id="295"/>
            <p14:sldId id="338"/>
            <p14:sldId id="340"/>
            <p14:sldId id="343"/>
            <p14:sldId id="365"/>
          </p14:sldIdLst>
        </p14:section>
        <p14:section name="Humanities/Languages" id="{0BA8304B-782E-41FC-9AB8-9E26B687BF81}">
          <p14:sldIdLst>
            <p14:sldId id="335"/>
            <p14:sldId id="331"/>
          </p14:sldIdLst>
        </p14:section>
        <p14:section name="IoT (Internet of things)" id="{A936F07C-FB1B-4807-AD9B-D4A9DBBF60D9}">
          <p14:sldIdLst>
            <p14:sldId id="316"/>
          </p14:sldIdLst>
        </p14:section>
        <p14:section name="IT/HPC systems, services &amp; software providers" id="{060EDB48-EEED-4E71-8176-A8B7642197A8}">
          <p14:sldIdLst>
            <p14:sldId id="317"/>
            <p14:sldId id="280"/>
            <p14:sldId id="288"/>
            <p14:sldId id="290"/>
            <p14:sldId id="291"/>
          </p14:sldIdLst>
        </p14:section>
        <p14:section name="Life sciences" id="{698FE73B-06E1-478B-84FA-2D801E7D0D39}">
          <p14:sldIdLst>
            <p14:sldId id="318"/>
          </p14:sldIdLst>
        </p14:section>
        <p14:section name="Manufacturing &amp; engineering" id="{CB6813EC-4C8D-47B9-B195-6F71C482A955}">
          <p14:sldIdLst>
            <p14:sldId id="319"/>
            <p14:sldId id="276"/>
            <p14:sldId id="293"/>
            <p14:sldId id="281"/>
            <p14:sldId id="282"/>
            <p14:sldId id="297"/>
            <p14:sldId id="287"/>
            <p14:sldId id="341"/>
            <p14:sldId id="366"/>
          </p14:sldIdLst>
        </p14:section>
        <p14:section name="Maritime" id="{667F08A0-F690-43FE-B575-050671C30DFD}">
          <p14:sldIdLst>
            <p14:sldId id="320"/>
          </p14:sldIdLst>
        </p14:section>
        <p14:section name="Material sciences" id="{15AEDBF8-33C3-43F3-A75B-FDFAC5F52813}">
          <p14:sldIdLst>
            <p14:sldId id="321"/>
          </p14:sldIdLst>
        </p14:section>
        <p14:section name="Mechanical engineering" id="{752226E4-A252-4381-BA32-360A122644E8}">
          <p14:sldIdLst>
            <p14:sldId id="322"/>
            <p14:sldId id="277"/>
            <p14:sldId id="337"/>
          </p14:sldIdLst>
        </p14:section>
        <p14:section name="Public services/Civil protection" id="{1589D936-FA2E-4265-BF0F-6760A338A4BC}">
          <p14:sldIdLst>
            <p14:sldId id="323"/>
            <p14:sldId id="296"/>
            <p14:sldId id="286"/>
          </p14:sldIdLst>
        </p14:section>
        <p14:section name="Raw materials, metals, minerals and forest-based" id="{3CBA3655-38FB-4E72-8D25-2681FCD08784}">
          <p14:sldIdLst>
            <p14:sldId id="324"/>
          </p14:sldIdLst>
        </p14:section>
        <p14:section name="Space" id="{BE8D218E-0332-4308-B276-BB8DEE720B13}">
          <p14:sldIdLst>
            <p14:sldId id="325"/>
          </p14:sldIdLst>
        </p14:section>
        <p14:section name="Smart City" id="{D6DBFF05-A682-4567-8229-3271EBA4ACA0}">
          <p14:sldIdLst>
            <p14:sldId id="326"/>
            <p14:sldId id="334"/>
          </p14:sldIdLst>
        </p14:section>
        <p14:section name="Textile" id="{1B25F069-6EF0-4711-8A8F-D6B1A6B1A825}">
          <p14:sldIdLst>
            <p14:sldId id="327"/>
          </p14:sldIdLst>
        </p14:section>
        <p14:section name="Fashion and creative" id="{AA2B15BE-B77F-428D-9096-1E4725091E70}">
          <p14:sldIdLst>
            <p14:sldId id="328"/>
            <p14:sldId id="333"/>
          </p14:sldIdLst>
        </p14:section>
        <p14:section name="end" id="{AED42B70-260D-4A15-8863-A700E9BEE8E8}">
          <p14:sldIdLst>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9" autoAdjust="0"/>
    <p:restoredTop sz="94660"/>
  </p:normalViewPr>
  <p:slideViewPr>
    <p:cSldViewPr snapToGrid="0">
      <p:cViewPr varScale="1">
        <p:scale>
          <a:sx n="108" d="100"/>
          <a:sy n="108" d="100"/>
        </p:scale>
        <p:origin x="174" y="126"/>
      </p:cViewPr>
      <p:guideLst>
        <p:guide orient="horz" pos="997"/>
        <p:guide pos="405"/>
        <p:guide pos="6494"/>
        <p:guide pos="465"/>
        <p:guide pos="7335"/>
      </p:guideLst>
    </p:cSldViewPr>
  </p:slideViewPr>
  <p:notesTextViewPr>
    <p:cViewPr>
      <p:scale>
        <a:sx n="1" d="1"/>
        <a:sy n="1" d="1"/>
      </p:scale>
      <p:origin x="0" y="0"/>
    </p:cViewPr>
  </p:notesTextViewPr>
  <p:sorterViewPr>
    <p:cViewPr varScale="1">
      <p:scale>
        <a:sx n="100" d="100"/>
        <a:sy n="100" d="100"/>
      </p:scale>
      <p:origin x="0" y="-35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04/01/2024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23</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25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26</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30</a:t>
            </a:fld>
            <a:endParaRPr lang="en-GB"/>
          </a:p>
        </p:txBody>
      </p:sp>
    </p:spTree>
    <p:extLst>
      <p:ext uri="{BB962C8B-B14F-4D97-AF65-F5344CB8AC3E}">
        <p14:creationId xmlns:p14="http://schemas.microsoft.com/office/powerpoint/2010/main" val="158474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31</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32</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33</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41</a:t>
            </a:fld>
            <a:endParaRPr lang="en-GB"/>
          </a:p>
        </p:txBody>
      </p:sp>
    </p:spTree>
    <p:extLst>
      <p:ext uri="{BB962C8B-B14F-4D97-AF65-F5344CB8AC3E}">
        <p14:creationId xmlns:p14="http://schemas.microsoft.com/office/powerpoint/2010/main" val="3910939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42</a:t>
            </a:fld>
            <a:endParaRPr lang="en-GB"/>
          </a:p>
        </p:txBody>
      </p:sp>
    </p:spTree>
    <p:extLst>
      <p:ext uri="{BB962C8B-B14F-4D97-AF65-F5344CB8AC3E}">
        <p14:creationId xmlns:p14="http://schemas.microsoft.com/office/powerpoint/2010/main" val="577477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43</a:t>
            </a:fld>
            <a:endParaRPr lang="en-GB"/>
          </a:p>
        </p:txBody>
      </p:sp>
    </p:spTree>
    <p:extLst>
      <p:ext uri="{BB962C8B-B14F-4D97-AF65-F5344CB8AC3E}">
        <p14:creationId xmlns:p14="http://schemas.microsoft.com/office/powerpoint/2010/main" val="219806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45</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47</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49</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52</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53</a:t>
            </a:fld>
            <a:endParaRPr lang="en-GB"/>
          </a:p>
        </p:txBody>
      </p:sp>
    </p:spTree>
    <p:extLst>
      <p:ext uri="{BB962C8B-B14F-4D97-AF65-F5344CB8AC3E}">
        <p14:creationId xmlns:p14="http://schemas.microsoft.com/office/powerpoint/2010/main" val="3192348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54</a:t>
            </a:fld>
            <a:endParaRPr lang="en-GB"/>
          </a:p>
        </p:txBody>
      </p:sp>
    </p:spTree>
    <p:extLst>
      <p:ext uri="{BB962C8B-B14F-4D97-AF65-F5344CB8AC3E}">
        <p14:creationId xmlns:p14="http://schemas.microsoft.com/office/powerpoint/2010/main" val="2100884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55</a:t>
            </a:fld>
            <a:endParaRPr lang="en-GB"/>
          </a:p>
        </p:txBody>
      </p:sp>
    </p:spTree>
    <p:extLst>
      <p:ext uri="{BB962C8B-B14F-4D97-AF65-F5344CB8AC3E}">
        <p14:creationId xmlns:p14="http://schemas.microsoft.com/office/powerpoint/2010/main" val="2012352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58</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60</a:t>
            </a:fld>
            <a:endParaRPr lang="en-GB"/>
          </a:p>
        </p:txBody>
      </p:sp>
    </p:spTree>
    <p:extLst>
      <p:ext uri="{BB962C8B-B14F-4D97-AF65-F5344CB8AC3E}">
        <p14:creationId xmlns:p14="http://schemas.microsoft.com/office/powerpoint/2010/main" val="3934852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61</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63</a:t>
            </a:fld>
            <a:endParaRPr lang="en-GB"/>
          </a:p>
        </p:txBody>
      </p:sp>
    </p:spTree>
    <p:extLst>
      <p:ext uri="{BB962C8B-B14F-4D97-AF65-F5344CB8AC3E}">
        <p14:creationId xmlns:p14="http://schemas.microsoft.com/office/powerpoint/2010/main" val="2545299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65</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73</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12</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15</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18</a:t>
            </a:fld>
            <a:endParaRPr lang="en-GB"/>
          </a:p>
        </p:txBody>
      </p:sp>
    </p:spTree>
    <p:extLst>
      <p:ext uri="{BB962C8B-B14F-4D97-AF65-F5344CB8AC3E}">
        <p14:creationId xmlns:p14="http://schemas.microsoft.com/office/powerpoint/2010/main" val="268533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04.01.2024</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04.01.2024</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04.01.2024</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adl.cs.ut.ee/"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www.enccb.be/usmatchmakingpuxan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3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4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2.jpg"/><Relationship Id="rId7"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eurocc-austria.at/projekte/hakom" TargetMode="External"/><Relationship Id="rId5" Type="http://schemas.openxmlformats.org/officeDocument/2006/relationships/image" Target="../media/image48.png"/><Relationship Id="rId4" Type="http://schemas.openxmlformats.org/officeDocument/2006/relationships/image" Target="../media/image53.jp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7.png"/><Relationship Id="rId7" Type="http://schemas.openxmlformats.org/officeDocument/2006/relationships/hyperlink" Target="https://www.enccb.be/ustractebe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eurocc.truba.gov.tr/?page_id=5637&amp;lang=en"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76.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cc-fr.eu/v1/wp-content/uploads/2023/12/SMRiskweather.pdf" TargetMode="External"/><Relationship Id="rId5" Type="http://schemas.openxmlformats.org/officeDocument/2006/relationships/image" Target="../media/image80.jpe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hyperlink" Target="http://cc-fr.eu/v1/wp-content/uploads/2023/12/SMProlog.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86.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urocc.nscc.sk/en/" TargetMode="External"/><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cc-fr.eu/v1/wp-content/uploads/2023/12/SMAdvestis.pdf" TargetMode="External"/><Relationship Id="rId5" Type="http://schemas.openxmlformats.org/officeDocument/2006/relationships/image" Target="../media/image80.jpe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cc-fr.eu/v1/wp-content/uploads/2023/12/SMHorae.pdf" TargetMode="External"/><Relationship Id="rId5" Type="http://schemas.openxmlformats.org/officeDocument/2006/relationships/image" Target="../media/image80.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urocc.nscc.sk/en/" TargetMode="External"/><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s://www.eurocc-czechia.cz/en/medical-image-processing/" TargetMode="Externa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06.tiff"/><Relationship Id="rId4" Type="http://schemas.openxmlformats.org/officeDocument/2006/relationships/image" Target="../media/image105.png"/><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5.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hyperlink" Target="https://www.eurocc-czechia.cz/en/launch-of-the-vaccination-centre/" TargetMode="Externa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117.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120.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cc-fr.eu/v1/wp-content/uploads/2023/12/SMBraintale.pdf" TargetMode="External"/><Relationship Id="rId5" Type="http://schemas.openxmlformats.org/officeDocument/2006/relationships/image" Target="../media/image80.jpe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9.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enccb.be/Mpactsleveragingexpertise" TargetMode="External"/><Relationship Id="rId5" Type="http://schemas.openxmlformats.org/officeDocument/2006/relationships/image" Target="../media/image130.jpe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72.png"/><Relationship Id="rId7" Type="http://schemas.openxmlformats.org/officeDocument/2006/relationships/image" Target="../media/image13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eurocc.truba.gov.tr/?page_id=5525&amp;lang=en" TargetMode="External"/><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eurocc.truba.gov.tr/" TargetMode="External"/><Relationship Id="rId5" Type="http://schemas.openxmlformats.org/officeDocument/2006/relationships/image" Target="../media/image137.png"/><Relationship Id="rId4" Type="http://schemas.openxmlformats.org/officeDocument/2006/relationships/hyperlink" Target="https://eurocc.truba.gov.tr/?page_id=7895&amp;lang=en" TargetMode="External"/><Relationship Id="rId9" Type="http://schemas.openxmlformats.org/officeDocument/2006/relationships/image" Target="../media/image139.png"/></Relationships>
</file>

<file path=ppt/slides/_rels/slide5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48.png"/><Relationship Id="rId4" Type="http://schemas.openxmlformats.org/officeDocument/2006/relationships/image" Target="../media/image144.png"/><Relationship Id="rId9" Type="http://schemas.openxmlformats.org/officeDocument/2006/relationships/hyperlink" Target="https://www.enccb.be/atlascopco"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149.png"/><Relationship Id="rId7"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mailto:anap@phys.uni-sofia.bg" TargetMode="External"/><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3.png"/><Relationship Id="rId7" Type="http://schemas.openxmlformats.org/officeDocument/2006/relationships/hyperlink" Target="https://www.hpc-cc.h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74.png"/><Relationship Id="rId5" Type="http://schemas.openxmlformats.org/officeDocument/2006/relationships/image" Target="../media/image155.png"/><Relationship Id="rId10" Type="http://schemas.openxmlformats.org/officeDocument/2006/relationships/image" Target="../media/image158.png"/><Relationship Id="rId4" Type="http://schemas.openxmlformats.org/officeDocument/2006/relationships/image" Target="../media/image154.jpg"/><Relationship Id="rId9" Type="http://schemas.openxmlformats.org/officeDocument/2006/relationships/image" Target="../media/image157.png"/></Relationships>
</file>

<file path=ppt/slides/_rels/slide6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s://www.hpc-cc.hr/" TargetMode="External"/><Relationship Id="rId7" Type="http://schemas.openxmlformats.org/officeDocument/2006/relationships/image" Target="../media/image16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6.png"/></Relationships>
</file>

<file path=ppt/slides/_rels/slide6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163.pn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165.jpeg"/></Relationships>
</file>

<file path=ppt/slides/_rels/slide6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cc-fr.eu/v1/wp-content/uploads/2023/12/SMCEVAA.pdf" TargetMode="External"/><Relationship Id="rId5" Type="http://schemas.openxmlformats.org/officeDocument/2006/relationships/image" Target="../media/image80.jpeg"/><Relationship Id="rId4" Type="http://schemas.openxmlformats.org/officeDocument/2006/relationships/image" Target="../media/image1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4.png"/><Relationship Id="rId7" Type="http://schemas.openxmlformats.org/officeDocument/2006/relationships/image" Target="../media/image17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hyperlink" Target="https://www.hpc-cc.h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eurocc-czechia.cz/en/weed-detection-weeding-machine/"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178.pn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86.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hyperlink" Target="https://enccs.se/news/2023/06/slb-analys-air-pollution-meluxina/"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89.jpg"/><Relationship Id="rId5" Type="http://schemas.openxmlformats.org/officeDocument/2006/relationships/image" Target="../media/image188.png"/><Relationship Id="rId4" Type="http://schemas.openxmlformats.org/officeDocument/2006/relationships/hyperlink" Target="https://intermap.hu/en/"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5.png"/><Relationship Id="rId5" Type="http://schemas.openxmlformats.org/officeDocument/2006/relationships/image" Target="../media/image194.jpg"/><Relationship Id="rId10" Type="http://schemas.openxmlformats.org/officeDocument/2006/relationships/hyperlink" Target="https://tengr.ai/" TargetMode="External"/><Relationship Id="rId4" Type="http://schemas.openxmlformats.org/officeDocument/2006/relationships/image" Target="../media/image193.svg"/><Relationship Id="rId9" Type="http://schemas.openxmlformats.org/officeDocument/2006/relationships/image" Target="../media/image198.png"/></Relationships>
</file>

<file path=ppt/slides/_rels/slide8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62500" lnSpcReduction="20000"/>
          </a:bodyPr>
          <a:lstStyle/>
          <a:p>
            <a:r>
              <a:rPr lang="de-DE" dirty="0">
                <a:solidFill>
                  <a:schemeClr val="tx1">
                    <a:lumMod val="50000"/>
                    <a:lumOff val="50000"/>
                  </a:schemeClr>
                </a:solidFill>
              </a:rPr>
              <a:t>Industry use-cases</a:t>
            </a:r>
          </a:p>
          <a:p>
            <a:r>
              <a:rPr lang="de-DE" dirty="0">
                <a:solidFill>
                  <a:schemeClr val="tx1">
                    <a:lumMod val="50000"/>
                    <a:lumOff val="50000"/>
                  </a:schemeClr>
                </a:solidFill>
              </a:rPr>
              <a:t>EuroCC-1 &amp; -2 portfolio</a:t>
            </a:r>
          </a:p>
          <a:p>
            <a:r>
              <a:rPr lang="de-DE" dirty="0">
                <a:solidFill>
                  <a:schemeClr val="tx1">
                    <a:lumMod val="50000"/>
                    <a:lumOff val="50000"/>
                  </a:schemeClr>
                </a:solidFill>
              </a:rPr>
              <a:t>Sorted by industry sectors</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19833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Biotechnology/Bioinformatics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p:txBody>
      </p:sp>
    </p:spTree>
    <p:extLst>
      <p:ext uri="{BB962C8B-B14F-4D97-AF65-F5344CB8AC3E}">
        <p14:creationId xmlns:p14="http://schemas.microsoft.com/office/powerpoint/2010/main" val="120759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Chemicals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348940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Cosmetics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391601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fr-FR" sz="6000" b="1" u="none" strike="noStrike" dirty="0">
                <a:solidFill>
                  <a:schemeClr val="tx1"/>
                </a:solidFill>
                <a:effectLst/>
              </a:rPr>
              <a:t>Construction /Architecture/Infrastructure </a:t>
            </a:r>
            <a:endParaRPr lang="en-GB" dirty="0"/>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p:txBody>
      </p:sp>
    </p:spTree>
    <p:extLst>
      <p:ext uri="{BB962C8B-B14F-4D97-AF65-F5344CB8AC3E}">
        <p14:creationId xmlns:p14="http://schemas.microsoft.com/office/powerpoint/2010/main" val="97880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1229290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195566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82E17-0C38-2F88-F5AB-C011E9D232D1}"/>
              </a:ext>
            </a:extLst>
          </p:cNvPr>
          <p:cNvSpPr>
            <a:spLocks noGrp="1"/>
          </p:cNvSpPr>
          <p:nvPr>
            <p:ph type="ctrTitle"/>
          </p:nvPr>
        </p:nvSpPr>
        <p:spPr>
          <a:xfrm>
            <a:off x="263371" y="216841"/>
            <a:ext cx="4006788" cy="892868"/>
          </a:xfrm>
        </p:spPr>
        <p:txBody>
          <a:bodyPr/>
          <a:lstStyle/>
          <a:p>
            <a:r>
              <a:rPr lang="en-GB" dirty="0"/>
              <a:t>Content</a:t>
            </a:r>
          </a:p>
        </p:txBody>
      </p:sp>
      <p:graphicFrame>
        <p:nvGraphicFramePr>
          <p:cNvPr id="11" name="Tableau 10">
            <a:extLst>
              <a:ext uri="{FF2B5EF4-FFF2-40B4-BE49-F238E27FC236}">
                <a16:creationId xmlns:a16="http://schemas.microsoft.com/office/drawing/2014/main" id="{04536B5A-DD61-F7A7-5208-3CE104E9D055}"/>
              </a:ext>
            </a:extLst>
          </p:cNvPr>
          <p:cNvGraphicFramePr>
            <a:graphicFrameLocks noGrp="1"/>
          </p:cNvGraphicFramePr>
          <p:nvPr>
            <p:extLst>
              <p:ext uri="{D42A27DB-BD31-4B8C-83A1-F6EECF244321}">
                <p14:modId xmlns:p14="http://schemas.microsoft.com/office/powerpoint/2010/main" val="812870481"/>
              </p:ext>
            </p:extLst>
          </p:nvPr>
        </p:nvGraphicFramePr>
        <p:xfrm>
          <a:off x="4332303" y="98558"/>
          <a:ext cx="5442012" cy="6552288"/>
        </p:xfrm>
        <a:graphic>
          <a:graphicData uri="http://schemas.openxmlformats.org/drawingml/2006/table">
            <a:tbl>
              <a:tblPr firstRow="1">
                <a:tableStyleId>{D03447BB-5D67-496B-8E87-E561075AD55C}</a:tableStyleId>
              </a:tblPr>
              <a:tblGrid>
                <a:gridCol w="3385519">
                  <a:extLst>
                    <a:ext uri="{9D8B030D-6E8A-4147-A177-3AD203B41FA5}">
                      <a16:colId xmlns:a16="http://schemas.microsoft.com/office/drawing/2014/main" val="2074222340"/>
                    </a:ext>
                  </a:extLst>
                </a:gridCol>
                <a:gridCol w="2056493">
                  <a:extLst>
                    <a:ext uri="{9D8B030D-6E8A-4147-A177-3AD203B41FA5}">
                      <a16:colId xmlns:a16="http://schemas.microsoft.com/office/drawing/2014/main" val="870307135"/>
                    </a:ext>
                  </a:extLst>
                </a:gridCol>
              </a:tblGrid>
              <a:tr h="204759">
                <a:tc>
                  <a:txBody>
                    <a:bodyPr/>
                    <a:lstStyle/>
                    <a:p>
                      <a:pPr algn="l" fontAlgn="b"/>
                      <a:r>
                        <a:rPr lang="fr-FR" sz="1050" b="1" u="none" strike="noStrike" dirty="0" err="1">
                          <a:solidFill>
                            <a:schemeClr val="bg1"/>
                          </a:solidFill>
                          <a:effectLst/>
                        </a:rPr>
                        <a:t>Industry</a:t>
                      </a:r>
                      <a:r>
                        <a:rPr lang="fr-FR" sz="1050" b="1" u="none" strike="noStrike" dirty="0">
                          <a:solidFill>
                            <a:schemeClr val="bg1"/>
                          </a:solidFill>
                          <a:effectLst/>
                        </a:rPr>
                        <a:t> </a:t>
                      </a:r>
                      <a:r>
                        <a:rPr lang="fr-FR" sz="1050" b="1" u="none" strike="noStrike" dirty="0" err="1">
                          <a:solidFill>
                            <a:schemeClr val="bg1"/>
                          </a:solidFill>
                          <a:effectLst/>
                        </a:rPr>
                        <a:t>sector</a:t>
                      </a:r>
                      <a:endParaRPr lang="fr-FR"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tc>
                  <a:txBody>
                    <a:bodyPr/>
                    <a:lstStyle/>
                    <a:p>
                      <a:pPr algn="ctr" fontAlgn="b"/>
                      <a:r>
                        <a:rPr lang="en-US" sz="1050" b="1" u="none" strike="noStrike" dirty="0">
                          <a:solidFill>
                            <a:schemeClr val="bg1"/>
                          </a:solidFill>
                          <a:effectLst/>
                        </a:rPr>
                        <a:t>Number of use cases reported</a:t>
                      </a:r>
                      <a:endParaRPr lang="en-US"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222001"/>
                  </a:ext>
                </a:extLst>
              </a:tr>
              <a:tr h="204759">
                <a:tc>
                  <a:txBody>
                    <a:bodyPr/>
                    <a:lstStyle/>
                    <a:p>
                      <a:pPr algn="l" fontAlgn="ctr"/>
                      <a:r>
                        <a:rPr lang="fr-FR" sz="1050" b="1" u="none" strike="noStrike" dirty="0" err="1">
                          <a:solidFill>
                            <a:schemeClr val="tx1"/>
                          </a:solidFill>
                          <a:effectLst/>
                        </a:rPr>
                        <a:t>Aeronautics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9653881"/>
                  </a:ext>
                </a:extLst>
              </a:tr>
              <a:tr h="204759">
                <a:tc>
                  <a:txBody>
                    <a:bodyPr/>
                    <a:lstStyle/>
                    <a:p>
                      <a:pPr algn="l" fontAlgn="ctr"/>
                      <a:r>
                        <a:rPr lang="fr-FR" sz="1050" b="1" u="none" strike="noStrike" dirty="0">
                          <a:solidFill>
                            <a:schemeClr val="tx1"/>
                          </a:solidFill>
                          <a:effectLst/>
                        </a:rPr>
                        <a:t>Agriculture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3</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8512047"/>
                  </a:ext>
                </a:extLst>
              </a:tr>
              <a:tr h="204759">
                <a:tc>
                  <a:txBody>
                    <a:bodyPr/>
                    <a:lstStyle/>
                    <a:p>
                      <a:pPr algn="l" fontAlgn="ctr"/>
                      <a:r>
                        <a:rPr lang="fr-FR" sz="1050" b="0" u="none" strike="noStrike" dirty="0">
                          <a:solidFill>
                            <a:schemeClr val="tx1"/>
                          </a:solidFill>
                          <a:effectLst/>
                        </a:rPr>
                        <a:t> </a:t>
                      </a:r>
                      <a:r>
                        <a:rPr lang="fr-FR" sz="1050" b="1" u="none" strike="noStrike" dirty="0">
                          <a:solidFill>
                            <a:schemeClr val="tx1"/>
                          </a:solidFill>
                          <a:effectLst/>
                        </a:rPr>
                        <a:t>Automotive</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48742320"/>
                  </a:ext>
                </a:extLst>
              </a:tr>
              <a:tr h="204759">
                <a:tc>
                  <a:txBody>
                    <a:bodyPr/>
                    <a:lstStyle/>
                    <a:p>
                      <a:pPr algn="l" fontAlgn="ctr"/>
                      <a:r>
                        <a:rPr lang="fr-FR" sz="1050" b="1" u="none" strike="noStrike">
                          <a:solidFill>
                            <a:schemeClr val="tx1"/>
                          </a:solidFill>
                          <a:effectLst/>
                        </a:rPr>
                        <a:t>Biotechnology/Bioinformatics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2</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51860821"/>
                  </a:ext>
                </a:extLst>
              </a:tr>
              <a:tr h="204759">
                <a:tc>
                  <a:txBody>
                    <a:bodyPr/>
                    <a:lstStyle/>
                    <a:p>
                      <a:pPr algn="l" fontAlgn="ctr"/>
                      <a:r>
                        <a:rPr lang="fr-FR" sz="1050" b="1" u="none" strike="noStrike" dirty="0">
                          <a:solidFill>
                            <a:schemeClr val="tx1"/>
                          </a:solidFill>
                          <a:effectLst/>
                        </a:rPr>
                        <a:t>Chemicals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89059622"/>
                  </a:ext>
                </a:extLst>
              </a:tr>
              <a:tr h="204759">
                <a:tc>
                  <a:txBody>
                    <a:bodyPr/>
                    <a:lstStyle/>
                    <a:p>
                      <a:pPr algn="l" fontAlgn="ctr"/>
                      <a:r>
                        <a:rPr lang="fr-FR" sz="1050" b="0" u="none" strike="noStrike">
                          <a:solidFill>
                            <a:schemeClr val="tx1"/>
                          </a:solidFill>
                          <a:effectLst/>
                        </a:rPr>
                        <a:t>Cosmetics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9623469"/>
                  </a:ext>
                </a:extLst>
              </a:tr>
              <a:tr h="204759">
                <a:tc>
                  <a:txBody>
                    <a:bodyPr/>
                    <a:lstStyle/>
                    <a:p>
                      <a:pPr algn="l" fontAlgn="ctr"/>
                      <a:r>
                        <a:rPr lang="fr-FR" sz="1050" b="1" u="none" strike="noStrike" dirty="0">
                          <a:solidFill>
                            <a:schemeClr val="tx1"/>
                          </a:solidFill>
                          <a:effectLst/>
                        </a:rPr>
                        <a:t>Construction /Architecture/Infrastructure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8353748"/>
                  </a:ext>
                </a:extLst>
              </a:tr>
              <a:tr h="204759">
                <a:tc>
                  <a:txBody>
                    <a:bodyPr/>
                    <a:lstStyle/>
                    <a:p>
                      <a:pPr algn="l" fontAlgn="ctr"/>
                      <a:r>
                        <a:rPr lang="fr-FR" sz="1050" b="0" u="none" strike="noStrike">
                          <a:solidFill>
                            <a:schemeClr val="tx1"/>
                          </a:solidFill>
                          <a:effectLst/>
                        </a:rPr>
                        <a:t>Defence sector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554353"/>
                  </a:ext>
                </a:extLst>
              </a:tr>
              <a:tr h="204759">
                <a:tc>
                  <a:txBody>
                    <a:bodyPr/>
                    <a:lstStyle/>
                    <a:p>
                      <a:pPr algn="l" fontAlgn="ctr"/>
                      <a:r>
                        <a:rPr lang="fr-FR" sz="1050" b="0" u="none" strike="noStrike">
                          <a:solidFill>
                            <a:schemeClr val="tx1"/>
                          </a:solidFill>
                          <a:effectLst/>
                        </a:rPr>
                        <a:t>Earth science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90248840"/>
                  </a:ext>
                </a:extLst>
              </a:tr>
              <a:tr h="204759">
                <a:tc>
                  <a:txBody>
                    <a:bodyPr/>
                    <a:lstStyle/>
                    <a:p>
                      <a:pPr algn="l" fontAlgn="ctr"/>
                      <a:r>
                        <a:rPr lang="fr-FR" sz="1050" b="1" u="none" strike="noStrike" dirty="0" err="1">
                          <a:solidFill>
                            <a:schemeClr val="tx1"/>
                          </a:solidFill>
                          <a:effectLst/>
                        </a:rPr>
                        <a:t>Electrical</a:t>
                      </a:r>
                      <a:r>
                        <a:rPr lang="fr-FR" sz="1050" b="1" u="none" strike="noStrike" dirty="0">
                          <a:solidFill>
                            <a:schemeClr val="tx1"/>
                          </a:solidFill>
                          <a:effectLst/>
                        </a:rPr>
                        <a:t> and </a:t>
                      </a:r>
                      <a:r>
                        <a:rPr lang="fr-FR" sz="1050" b="1" u="none" strike="noStrike" dirty="0" err="1">
                          <a:solidFill>
                            <a:schemeClr val="tx1"/>
                          </a:solidFill>
                          <a:effectLst/>
                        </a:rPr>
                        <a:t>electronic</a:t>
                      </a:r>
                      <a:r>
                        <a:rPr lang="fr-FR" sz="1050" b="1" u="none" strike="noStrike" dirty="0">
                          <a:solidFill>
                            <a:schemeClr val="tx1"/>
                          </a:solidFill>
                          <a:effectLst/>
                        </a:rPr>
                        <a:t> engineering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981351"/>
                  </a:ext>
                </a:extLst>
              </a:tr>
              <a:tr h="204759">
                <a:tc>
                  <a:txBody>
                    <a:bodyPr/>
                    <a:lstStyle/>
                    <a:p>
                      <a:pPr algn="l" fontAlgn="ctr"/>
                      <a:r>
                        <a:rPr lang="fr-FR" sz="1050" b="1" u="none" strike="noStrike">
                          <a:solidFill>
                            <a:schemeClr val="tx1"/>
                          </a:solidFill>
                          <a:effectLst/>
                        </a:rPr>
                        <a:t>Energy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3</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5663535"/>
                  </a:ext>
                </a:extLst>
              </a:tr>
              <a:tr h="204759">
                <a:tc>
                  <a:txBody>
                    <a:bodyPr/>
                    <a:lstStyle/>
                    <a:p>
                      <a:pPr algn="l" fontAlgn="ctr"/>
                      <a:r>
                        <a:rPr lang="fr-FR" sz="1050" b="1" u="none" strike="noStrike" dirty="0" err="1">
                          <a:solidFill>
                            <a:schemeClr val="tx1"/>
                          </a:solidFill>
                          <a:effectLst/>
                        </a:rPr>
                        <a:t>Environment</a:t>
                      </a:r>
                      <a:r>
                        <a:rPr lang="fr-FR" sz="1050" b="1" u="none" strike="noStrike" dirty="0">
                          <a:solidFill>
                            <a:schemeClr val="tx1"/>
                          </a:solidFill>
                          <a:effectLst/>
                        </a:rPr>
                        <a:t>/</a:t>
                      </a:r>
                      <a:r>
                        <a:rPr lang="fr-FR" sz="1050" b="1" u="none" strike="noStrike" dirty="0" err="1">
                          <a:solidFill>
                            <a:schemeClr val="tx1"/>
                          </a:solidFill>
                          <a:effectLst/>
                        </a:rPr>
                        <a:t>climate</a:t>
                      </a:r>
                      <a:r>
                        <a:rPr lang="fr-FR" sz="1050" b="1" u="none" strike="noStrike" dirty="0">
                          <a:solidFill>
                            <a:schemeClr val="tx1"/>
                          </a:solidFill>
                          <a:effectLst/>
                        </a:rPr>
                        <a:t>/</a:t>
                      </a:r>
                      <a:r>
                        <a:rPr lang="fr-FR" sz="1050" b="1" u="none" strike="noStrike" dirty="0" err="1">
                          <a:solidFill>
                            <a:schemeClr val="tx1"/>
                          </a:solidFill>
                          <a:effectLst/>
                        </a:rPr>
                        <a:t>weather</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5</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5316779"/>
                  </a:ext>
                </a:extLst>
              </a:tr>
              <a:tr h="204759">
                <a:tc>
                  <a:txBody>
                    <a:bodyPr/>
                    <a:lstStyle/>
                    <a:p>
                      <a:pPr algn="l" fontAlgn="ctr"/>
                      <a:r>
                        <a:rPr lang="fr-FR" sz="1050" b="0" u="none" strike="noStrike">
                          <a:solidFill>
                            <a:schemeClr val="tx1"/>
                          </a:solidFill>
                          <a:effectLst/>
                        </a:rPr>
                        <a:t>Food and drink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77204472"/>
                  </a:ext>
                </a:extLst>
              </a:tr>
              <a:tr h="204759">
                <a:tc>
                  <a:txBody>
                    <a:bodyPr/>
                    <a:lstStyle/>
                    <a:p>
                      <a:pPr algn="l" fontAlgn="ctr"/>
                      <a:r>
                        <a:rPr lang="fr-FR" sz="1050" b="1" u="none" strike="noStrike" dirty="0">
                          <a:solidFill>
                            <a:schemeClr val="tx1"/>
                          </a:solidFill>
                          <a:effectLst/>
                        </a:rPr>
                        <a:t>Finance/</a:t>
                      </a:r>
                      <a:r>
                        <a:rPr lang="fr-FR" sz="1050" b="1" u="none" strike="noStrike" dirty="0" err="1">
                          <a:solidFill>
                            <a:schemeClr val="tx1"/>
                          </a:solidFill>
                          <a:effectLst/>
                        </a:rPr>
                        <a:t>Insurance</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3</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0888595"/>
                  </a:ext>
                </a:extLst>
              </a:tr>
              <a:tr h="204759">
                <a:tc>
                  <a:txBody>
                    <a:bodyPr/>
                    <a:lstStyle/>
                    <a:p>
                      <a:pPr algn="l" fontAlgn="ctr"/>
                      <a:r>
                        <a:rPr lang="en-US" sz="1050" b="1" u="none" strike="noStrike" dirty="0">
                          <a:solidFill>
                            <a:schemeClr val="tx1"/>
                          </a:solidFill>
                          <a:effectLst/>
                        </a:rPr>
                        <a:t>Health care / Pharmaceuticals / Medical devices  </a:t>
                      </a:r>
                      <a:endParaRPr lang="en-US"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8</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4509771"/>
                  </a:ext>
                </a:extLst>
              </a:tr>
              <a:tr h="204759">
                <a:tc>
                  <a:txBody>
                    <a:bodyPr/>
                    <a:lstStyle/>
                    <a:p>
                      <a:pPr algn="l" fontAlgn="ctr"/>
                      <a:r>
                        <a:rPr lang="en-US" sz="1050" b="1" i="0" u="none" strike="noStrike" dirty="0">
                          <a:solidFill>
                            <a:schemeClr val="tx1"/>
                          </a:solidFill>
                          <a:effectLst/>
                          <a:latin typeface="Calibri" panose="020F0502020204030204" pitchFamily="34" charset="0"/>
                        </a:rPr>
                        <a:t>Humanities/Languages</a:t>
                      </a: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1896649"/>
                  </a:ext>
                </a:extLst>
              </a:tr>
              <a:tr h="204759">
                <a:tc>
                  <a:txBody>
                    <a:bodyPr/>
                    <a:lstStyle/>
                    <a:p>
                      <a:pPr algn="l" fontAlgn="ctr"/>
                      <a:r>
                        <a:rPr lang="fr-FR" sz="1050" b="0" u="none" strike="noStrike">
                          <a:solidFill>
                            <a:schemeClr val="tx1"/>
                          </a:solidFill>
                          <a:effectLst/>
                        </a:rPr>
                        <a:t>IoT (Internet of things)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7434715"/>
                  </a:ext>
                </a:extLst>
              </a:tr>
              <a:tr h="204759">
                <a:tc>
                  <a:txBody>
                    <a:bodyPr/>
                    <a:lstStyle/>
                    <a:p>
                      <a:pPr algn="l" fontAlgn="ctr"/>
                      <a:r>
                        <a:rPr lang="en-US" sz="1050" b="1" u="none" strike="noStrike">
                          <a:solidFill>
                            <a:schemeClr val="tx1"/>
                          </a:solidFill>
                          <a:effectLst/>
                        </a:rPr>
                        <a:t>IT/HPC systems  services &amp; software providers  </a:t>
                      </a:r>
                      <a:endParaRPr lang="en-US"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4</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7821650"/>
                  </a:ext>
                </a:extLst>
              </a:tr>
              <a:tr h="204759">
                <a:tc>
                  <a:txBody>
                    <a:bodyPr/>
                    <a:lstStyle/>
                    <a:p>
                      <a:pPr algn="l" fontAlgn="ctr"/>
                      <a:r>
                        <a:rPr lang="fr-FR" sz="1050" b="0" u="none" strike="noStrike">
                          <a:solidFill>
                            <a:schemeClr val="tx1"/>
                          </a:solidFill>
                          <a:effectLst/>
                        </a:rPr>
                        <a:t>Life sciences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31907559"/>
                  </a:ext>
                </a:extLst>
              </a:tr>
              <a:tr h="204759">
                <a:tc>
                  <a:txBody>
                    <a:bodyPr/>
                    <a:lstStyle/>
                    <a:p>
                      <a:pPr algn="l" fontAlgn="ctr"/>
                      <a:r>
                        <a:rPr lang="fr-FR" sz="1050" b="1" u="none" strike="noStrike">
                          <a:solidFill>
                            <a:schemeClr val="tx1"/>
                          </a:solidFill>
                          <a:effectLst/>
                        </a:rPr>
                        <a:t>Manufacturing &amp; engineering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8</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1931"/>
                  </a:ext>
                </a:extLst>
              </a:tr>
              <a:tr h="204759">
                <a:tc>
                  <a:txBody>
                    <a:bodyPr/>
                    <a:lstStyle/>
                    <a:p>
                      <a:pPr algn="l" fontAlgn="ctr"/>
                      <a:r>
                        <a:rPr lang="fr-FR" sz="1050" b="1" u="none" strike="noStrike">
                          <a:solidFill>
                            <a:schemeClr val="tx1"/>
                          </a:solidFill>
                          <a:effectLst/>
                        </a:rPr>
                        <a:t>Maritime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0</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5260286"/>
                  </a:ext>
                </a:extLst>
              </a:tr>
              <a:tr h="204759">
                <a:tc>
                  <a:txBody>
                    <a:bodyPr/>
                    <a:lstStyle/>
                    <a:p>
                      <a:pPr algn="l" fontAlgn="ctr"/>
                      <a:r>
                        <a:rPr lang="fr-FR" sz="1050" b="0" u="none" strike="noStrike">
                          <a:solidFill>
                            <a:schemeClr val="tx1"/>
                          </a:solidFill>
                          <a:effectLst/>
                        </a:rPr>
                        <a:t>Material sciences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9809982"/>
                  </a:ext>
                </a:extLst>
              </a:tr>
              <a:tr h="204759">
                <a:tc>
                  <a:txBody>
                    <a:bodyPr/>
                    <a:lstStyle/>
                    <a:p>
                      <a:pPr algn="l" fontAlgn="ctr"/>
                      <a:r>
                        <a:rPr lang="fr-FR" sz="1050" b="1" u="none" strike="noStrike">
                          <a:solidFill>
                            <a:schemeClr val="tx1"/>
                          </a:solidFill>
                          <a:effectLst/>
                        </a:rPr>
                        <a:t>Mechanical engineering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28501866"/>
                  </a:ext>
                </a:extLst>
              </a:tr>
              <a:tr h="204759">
                <a:tc>
                  <a:txBody>
                    <a:bodyPr/>
                    <a:lstStyle/>
                    <a:p>
                      <a:pPr algn="l" fontAlgn="ctr"/>
                      <a:r>
                        <a:rPr lang="fr-FR" sz="1050" b="1" u="none" strike="noStrike">
                          <a:solidFill>
                            <a:schemeClr val="tx1"/>
                          </a:solidFill>
                          <a:effectLst/>
                        </a:rPr>
                        <a:t>Public services/Civil protection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9678001"/>
                  </a:ext>
                </a:extLst>
              </a:tr>
              <a:tr h="204759">
                <a:tc>
                  <a:txBody>
                    <a:bodyPr/>
                    <a:lstStyle/>
                    <a:p>
                      <a:pPr algn="l" fontAlgn="ctr"/>
                      <a:r>
                        <a:rPr lang="en-US" sz="1050" b="0" u="none" strike="noStrike">
                          <a:solidFill>
                            <a:schemeClr val="tx1"/>
                          </a:solidFill>
                          <a:effectLst/>
                        </a:rPr>
                        <a:t>Raw materials  metals  minerals and forest-based  </a:t>
                      </a:r>
                      <a:endParaRPr lang="en-US"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7021855"/>
                  </a:ext>
                </a:extLst>
              </a:tr>
              <a:tr h="204759">
                <a:tc>
                  <a:txBody>
                    <a:bodyPr/>
                    <a:lstStyle/>
                    <a:p>
                      <a:pPr algn="l" fontAlgn="ctr"/>
                      <a:r>
                        <a:rPr lang="fr-FR" sz="1050" b="0" u="none" strike="noStrike">
                          <a:solidFill>
                            <a:schemeClr val="tx1"/>
                          </a:solidFill>
                          <a:effectLst/>
                        </a:rPr>
                        <a:t>Space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6540169"/>
                  </a:ext>
                </a:extLst>
              </a:tr>
              <a:tr h="204759">
                <a:tc>
                  <a:txBody>
                    <a:bodyPr/>
                    <a:lstStyle/>
                    <a:p>
                      <a:pPr algn="l" fontAlgn="ctr"/>
                      <a:r>
                        <a:rPr lang="fr-FR" sz="1050" b="1" u="none" strike="noStrike">
                          <a:solidFill>
                            <a:schemeClr val="tx1"/>
                          </a:solidFill>
                          <a:effectLst/>
                        </a:rPr>
                        <a:t>Smart City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157317"/>
                  </a:ext>
                </a:extLst>
              </a:tr>
              <a:tr h="204759">
                <a:tc>
                  <a:txBody>
                    <a:bodyPr/>
                    <a:lstStyle/>
                    <a:p>
                      <a:pPr algn="l" fontAlgn="ctr"/>
                      <a:r>
                        <a:rPr lang="fr-FR" sz="1050" b="0" u="none" strike="noStrike">
                          <a:solidFill>
                            <a:schemeClr val="tx1"/>
                          </a:solidFill>
                          <a:effectLst/>
                        </a:rPr>
                        <a:t>Textile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1109235"/>
                  </a:ext>
                </a:extLst>
              </a:tr>
              <a:tr h="204759">
                <a:tc>
                  <a:txBody>
                    <a:bodyPr/>
                    <a:lstStyle/>
                    <a:p>
                      <a:pPr algn="l" fontAlgn="ctr"/>
                      <a:r>
                        <a:rPr lang="fr-FR" sz="1050" b="1" u="none" strike="noStrike" dirty="0">
                          <a:solidFill>
                            <a:schemeClr val="tx1"/>
                          </a:solidFill>
                          <a:effectLst/>
                        </a:rPr>
                        <a:t>Fashion and </a:t>
                      </a:r>
                      <a:r>
                        <a:rPr lang="fr-FR" sz="1050" b="1" u="none" strike="noStrike" dirty="0" err="1">
                          <a:solidFill>
                            <a:schemeClr val="tx1"/>
                          </a:solidFill>
                          <a:effectLst/>
                        </a:rPr>
                        <a:t>creative</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132754"/>
                  </a:ext>
                </a:extLst>
              </a:tr>
              <a:tr h="204759">
                <a:tc>
                  <a:txBody>
                    <a:bodyPr/>
                    <a:lstStyle/>
                    <a:p>
                      <a:pPr algn="l" fontAlgn="ct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915192"/>
                  </a:ext>
                </a:extLst>
              </a:tr>
              <a:tr h="204759">
                <a:tc>
                  <a:txBody>
                    <a:bodyPr/>
                    <a:lstStyle/>
                    <a:p>
                      <a:pPr algn="l" fontAlgn="ctr"/>
                      <a:r>
                        <a:rPr lang="fr-FR" sz="1050" b="1" u="none" strike="noStrike">
                          <a:solidFill>
                            <a:schemeClr val="tx1"/>
                          </a:solidFill>
                          <a:effectLst/>
                        </a:rPr>
                        <a:t>Total</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49</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54179682"/>
                  </a:ext>
                </a:extLst>
              </a:tr>
            </a:tbl>
          </a:graphicData>
        </a:graphic>
      </p:graphicFrame>
    </p:spTree>
    <p:extLst>
      <p:ext uri="{BB962C8B-B14F-4D97-AF65-F5344CB8AC3E}">
        <p14:creationId xmlns:p14="http://schemas.microsoft.com/office/powerpoint/2010/main" val="1292239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Defence sector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289906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Earth science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2503251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Electrical and electronic engineering</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a:p>
            <a:endParaRPr lang="en-GB" dirty="0"/>
          </a:p>
        </p:txBody>
      </p:sp>
    </p:spTree>
    <p:extLst>
      <p:ext uri="{BB962C8B-B14F-4D97-AF65-F5344CB8AC3E}">
        <p14:creationId xmlns:p14="http://schemas.microsoft.com/office/powerpoint/2010/main" val="2214505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Energy</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553216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Environment/climate/ weather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5</a:t>
            </a:r>
          </a:p>
        </p:txBody>
      </p:sp>
    </p:spTree>
    <p:extLst>
      <p:ext uri="{BB962C8B-B14F-4D97-AF65-F5344CB8AC3E}">
        <p14:creationId xmlns:p14="http://schemas.microsoft.com/office/powerpoint/2010/main" val="2844341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Aeronautics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56370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50095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29184" y="963093"/>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that were achieved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900" dirty="0">
              <a:solidFill>
                <a:srgbClr val="B8860B"/>
              </a:solidFill>
              <a:latin typeface="+mj-lt"/>
            </a:endParaRP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en-GB" sz="2800" b="1" dirty="0">
                <a:solidFill>
                  <a:schemeClr val="accent5"/>
                </a:solidFill>
              </a:rPr>
              <a:t>risks</a:t>
            </a:r>
            <a:r>
              <a:rPr lang="de-DE" sz="2800" b="1" dirty="0">
                <a:solidFill>
                  <a:schemeClr val="accent5"/>
                </a:solidFill>
              </a:rPr>
              <a:t> &amp; Insurance</a:t>
            </a:r>
            <a:endParaRPr lang="en-GB" sz="2800" b="1" i="1" dirty="0"/>
          </a:p>
        </p:txBody>
      </p:sp>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3"/>
          <a:srcRect b="8634"/>
          <a:stretch/>
        </p:blipFill>
        <p:spPr>
          <a:xfrm>
            <a:off x="5587652"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4"/>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is a tool for the insurance industry to analyse the risks associated with storms in France </a:t>
            </a:r>
          </a:p>
          <a:p>
            <a:endParaRPr lang="fr-FR" dirty="0"/>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Risk.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
        <p:nvSpPr>
          <p:cNvPr id="10" name="ZoneTexte 9">
            <a:extLst>
              <a:ext uri="{FF2B5EF4-FFF2-40B4-BE49-F238E27FC236}">
                <a16:creationId xmlns:a16="http://schemas.microsoft.com/office/drawing/2014/main" id="{EF58CAC1-D408-67F3-E94C-6C3EAE329E5F}"/>
              </a:ext>
            </a:extLst>
          </p:cNvPr>
          <p:cNvSpPr txBox="1"/>
          <p:nvPr/>
        </p:nvSpPr>
        <p:spPr>
          <a:xfrm>
            <a:off x="4748826" y="4663564"/>
            <a:ext cx="3598835" cy="461665"/>
          </a:xfrm>
          <a:prstGeom prst="rect">
            <a:avLst/>
          </a:prstGeom>
          <a:noFill/>
        </p:spPr>
        <p:txBody>
          <a:bodyPr wrap="square" rtlCol="0">
            <a:spAutoFit/>
          </a:bodyPr>
          <a:lstStyle/>
          <a:p>
            <a:pPr algn="ctr"/>
            <a:r>
              <a:rPr lang="en-GB" sz="1200"/>
              <a:t>Exemple</a:t>
            </a:r>
            <a:r>
              <a:rPr lang="en-GB" sz="1200" dirty="0"/>
              <a:t> of an extreme weather event</a:t>
            </a:r>
          </a:p>
          <a:p>
            <a:pPr algn="ctr"/>
            <a:endParaRPr lang="en-GB" sz="1200" dirty="0">
              <a:highlight>
                <a:srgbClr val="FFFF00"/>
              </a:highlight>
            </a:endParaRPr>
          </a:p>
        </p:txBody>
      </p:sp>
    </p:spTree>
    <p:extLst>
      <p:ext uri="{BB962C8B-B14F-4D97-AF65-F5344CB8AC3E}">
        <p14:creationId xmlns:p14="http://schemas.microsoft.com/office/powerpoint/2010/main" val="4215424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that were achieved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3"/>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4"/>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5"/>
          <a:stretch>
            <a:fillRect/>
          </a:stretch>
        </p:blipFill>
        <p:spPr>
          <a:xfrm>
            <a:off x="5077837" y="10337"/>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32702"/>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20" name="Image 19" descr="I0904_LOGO_CC-FR-V_RVB.jpg"/>
          <p:cNvPicPr>
            <a:picLocks noChangeAspect="1"/>
          </p:cNvPicPr>
          <p:nvPr/>
        </p:nvPicPr>
        <p:blipFill>
          <a:blip r:embed="rId6">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7" name="Image 16" descr="Prolog.png">
            <a:hlinkClick r:id="rId7"/>
          </p:cNvPr>
          <p:cNvPicPr>
            <a:picLocks noChangeAspect="1"/>
          </p:cNvPicPr>
          <p:nvPr/>
        </p:nvPicPr>
        <p:blipFill>
          <a:blip r:embed="rId8">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738650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Food and drink</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4187505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Finance/Insurance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3534840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296806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4"/>
          <a:stretch>
            <a:fillRect/>
          </a:stretch>
        </p:blipFill>
        <p:spPr>
          <a:xfrm>
            <a:off x="4748826" y="1893303"/>
            <a:ext cx="3598835" cy="2724996"/>
          </a:xfrm>
          <a:prstGeom prst="rect">
            <a:avLst/>
          </a:prstGeom>
        </p:spPr>
      </p:pic>
      <p:pic>
        <p:nvPicPr>
          <p:cNvPr id="14" name="Image 13"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5" name="Image 14" descr="Asvestis.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6"/>
            <a:ext cx="1044000" cy="1044000"/>
          </a:xfrm>
          <a:prstGeom prst="rect">
            <a:avLst/>
          </a:prstGeom>
        </p:spPr>
      </p:pic>
      <p:sp>
        <p:nvSpPr>
          <p:cNvPr id="18" name="Rectangle 17"/>
          <p:cNvSpPr/>
          <p:nvPr/>
        </p:nvSpPr>
        <p:spPr>
          <a:xfrm>
            <a:off x="5088060" y="4602353"/>
            <a:ext cx="2852448" cy="276999"/>
          </a:xfrm>
          <a:prstGeom prst="rect">
            <a:avLst/>
          </a:prstGeom>
        </p:spPr>
        <p:txBody>
          <a:bodyPr wrap="none">
            <a:spAutoFit/>
          </a:bodyPr>
          <a:lstStyle/>
          <a:p>
            <a:r>
              <a:rPr lang="en-US" sz="1200" dirty="0"/>
              <a:t>Generation of rules, illustration © </a:t>
            </a:r>
            <a:r>
              <a:rPr lang="en-US" sz="1200" dirty="0" err="1"/>
              <a:t>Advestis</a:t>
            </a:r>
            <a:endParaRPr lang="en-US" sz="1200" dirty="0"/>
          </a:p>
        </p:txBody>
      </p:sp>
    </p:spTree>
    <p:extLst>
      <p:ext uri="{BB962C8B-B14F-4D97-AF65-F5344CB8AC3E}">
        <p14:creationId xmlns:p14="http://schemas.microsoft.com/office/powerpoint/2010/main" val="2942946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286069"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499573" y="4160164"/>
            <a:ext cx="3829616" cy="4618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200" dirty="0"/>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338967" y="17620"/>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2248871"/>
            <a:ext cx="3860176" cy="1930964"/>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hora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2638646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2387600"/>
          </a:xfrm>
        </p:spPr>
        <p:txBody>
          <a:bodyPr/>
          <a:lstStyle/>
          <a:p>
            <a:r>
              <a:rPr lang="en-US" dirty="0"/>
              <a:t>Health care / Pharmaceuticals / Medical devices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dirty="0"/>
              <a:t>8</a:t>
            </a:r>
          </a:p>
        </p:txBody>
      </p:sp>
    </p:spTree>
    <p:extLst>
      <p:ext uri="{BB962C8B-B14F-4D97-AF65-F5344CB8AC3E}">
        <p14:creationId xmlns:p14="http://schemas.microsoft.com/office/powerpoint/2010/main" val="73515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80337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967747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878050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351960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3502154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1941501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2918729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3"/>
          <a:stretch>
            <a:fillRect/>
          </a:stretch>
        </p:blipFill>
        <p:spPr>
          <a:xfrm>
            <a:off x="4839493"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4"/>
          <a:stretch>
            <a:fillRect/>
          </a:stretch>
        </p:blipFill>
        <p:spPr>
          <a:xfrm>
            <a:off x="5059682" y="1924461"/>
            <a:ext cx="2983253" cy="2843194"/>
          </a:xfrm>
          <a:prstGeom prst="rect">
            <a:avLst/>
          </a:prstGeom>
        </p:spPr>
      </p:pic>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Braintal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13275" y="5382227"/>
            <a:ext cx="1044000" cy="1044000"/>
          </a:xfrm>
          <a:prstGeom prst="rect">
            <a:avLst/>
          </a:prstGeom>
        </p:spPr>
      </p:pic>
      <p:sp>
        <p:nvSpPr>
          <p:cNvPr id="10" name="ZoneTexte 9">
            <a:extLst>
              <a:ext uri="{FF2B5EF4-FFF2-40B4-BE49-F238E27FC236}">
                <a16:creationId xmlns:a16="http://schemas.microsoft.com/office/drawing/2014/main" id="{105CC454-EB56-C86A-4C82-ADC46AD34925}"/>
              </a:ext>
            </a:extLst>
          </p:cNvPr>
          <p:cNvSpPr txBox="1"/>
          <p:nvPr/>
        </p:nvSpPr>
        <p:spPr>
          <a:xfrm>
            <a:off x="4794092" y="4735988"/>
            <a:ext cx="3245384" cy="461665"/>
          </a:xfrm>
          <a:prstGeom prst="rect">
            <a:avLst/>
          </a:prstGeom>
          <a:noFill/>
        </p:spPr>
        <p:txBody>
          <a:bodyPr wrap="square" rtlCol="0">
            <a:spAutoFit/>
          </a:bodyPr>
          <a:lstStyle/>
          <a:p>
            <a:pPr algn="ctr"/>
            <a:r>
              <a:rPr lang="en-US" sz="1200" dirty="0"/>
              <a:t>Measurements of brain white-matter microstructure alterations</a:t>
            </a:r>
          </a:p>
        </p:txBody>
      </p:sp>
    </p:spTree>
    <p:extLst>
      <p:ext uri="{BB962C8B-B14F-4D97-AF65-F5344CB8AC3E}">
        <p14:creationId xmlns:p14="http://schemas.microsoft.com/office/powerpoint/2010/main" val="1668533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73162"/>
          </a:xfrm>
        </p:spPr>
        <p:txBody>
          <a:bodyPr/>
          <a:lstStyle/>
          <a:p>
            <a:r>
              <a:rPr lang="en-US" dirty="0"/>
              <a:t>Humanities / Languages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a:t>1</a:t>
            </a:r>
            <a:endParaRPr lang="en-GB" dirty="0"/>
          </a:p>
        </p:txBody>
      </p:sp>
    </p:spTree>
    <p:extLst>
      <p:ext uri="{BB962C8B-B14F-4D97-AF65-F5344CB8AC3E}">
        <p14:creationId xmlns:p14="http://schemas.microsoft.com/office/powerpoint/2010/main" val="985129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Agriculture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3699046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IoT (Internet of things)</a:t>
            </a:r>
            <a:endParaRPr lang="en-GB" dirty="0"/>
          </a:p>
        </p:txBody>
      </p:sp>
    </p:spTree>
    <p:extLst>
      <p:ext uri="{BB962C8B-B14F-4D97-AF65-F5344CB8AC3E}">
        <p14:creationId xmlns:p14="http://schemas.microsoft.com/office/powerpoint/2010/main" val="271527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IT/HPC systems, services &amp; software providers</a:t>
            </a:r>
            <a:endParaRPr lang="en-GB" dirty="0"/>
          </a:p>
        </p:txBody>
      </p:sp>
      <p:sp>
        <p:nvSpPr>
          <p:cNvPr id="3" name="ZoneTexte 2">
            <a:extLst>
              <a:ext uri="{FF2B5EF4-FFF2-40B4-BE49-F238E27FC236}">
                <a16:creationId xmlns:a16="http://schemas.microsoft.com/office/drawing/2014/main" id="{F099E00B-44DB-9D89-B5F1-321603E057D1}"/>
              </a:ext>
            </a:extLst>
          </p:cNvPr>
          <p:cNvSpPr txBox="1"/>
          <p:nvPr/>
        </p:nvSpPr>
        <p:spPr>
          <a:xfrm>
            <a:off x="4731798" y="4074850"/>
            <a:ext cx="1953087" cy="369332"/>
          </a:xfrm>
          <a:prstGeom prst="rect">
            <a:avLst/>
          </a:prstGeom>
          <a:noFill/>
        </p:spPr>
        <p:txBody>
          <a:bodyPr wrap="square" rtlCol="0">
            <a:spAutoFit/>
          </a:bodyPr>
          <a:lstStyle/>
          <a:p>
            <a:pPr algn="ctr"/>
            <a:r>
              <a:rPr lang="en-GB" dirty="0"/>
              <a:t>4</a:t>
            </a:r>
          </a:p>
        </p:txBody>
      </p:sp>
    </p:spTree>
    <p:extLst>
      <p:ext uri="{BB962C8B-B14F-4D97-AF65-F5344CB8AC3E}">
        <p14:creationId xmlns:p14="http://schemas.microsoft.com/office/powerpoint/2010/main" val="350072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866707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187530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009335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Life sciences</a:t>
            </a:r>
            <a:endParaRPr lang="en-GB" dirty="0"/>
          </a:p>
        </p:txBody>
      </p:sp>
    </p:spTree>
    <p:extLst>
      <p:ext uri="{BB962C8B-B14F-4D97-AF65-F5344CB8AC3E}">
        <p14:creationId xmlns:p14="http://schemas.microsoft.com/office/powerpoint/2010/main" val="1560379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Manufacturing &amp; engineering</a:t>
            </a:r>
            <a:endParaRPr lang="en-GB" dirty="0"/>
          </a:p>
        </p:txBody>
      </p:sp>
      <p:sp>
        <p:nvSpPr>
          <p:cNvPr id="3" name="ZoneTexte 2">
            <a:extLst>
              <a:ext uri="{FF2B5EF4-FFF2-40B4-BE49-F238E27FC236}">
                <a16:creationId xmlns:a16="http://schemas.microsoft.com/office/drawing/2014/main" id="{A255B1A5-0A00-4096-13C3-88C5DFC97EE0}"/>
              </a:ext>
            </a:extLst>
          </p:cNvPr>
          <p:cNvSpPr txBox="1"/>
          <p:nvPr/>
        </p:nvSpPr>
        <p:spPr>
          <a:xfrm>
            <a:off x="4651899" y="3968318"/>
            <a:ext cx="3160451" cy="369332"/>
          </a:xfrm>
          <a:prstGeom prst="rect">
            <a:avLst/>
          </a:prstGeom>
          <a:noFill/>
        </p:spPr>
        <p:txBody>
          <a:bodyPr wrap="square" rtlCol="0">
            <a:spAutoFit/>
          </a:bodyPr>
          <a:lstStyle/>
          <a:p>
            <a:pPr algn="ctr"/>
            <a:r>
              <a:rPr lang="en-GB" dirty="0"/>
              <a:t>7</a:t>
            </a:r>
          </a:p>
        </p:txBody>
      </p:sp>
    </p:spTree>
    <p:extLst>
      <p:ext uri="{BB962C8B-B14F-4D97-AF65-F5344CB8AC3E}">
        <p14:creationId xmlns:p14="http://schemas.microsoft.com/office/powerpoint/2010/main" val="1765783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469155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2734771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3"/>
          <a:stretch>
            <a:fillRect/>
          </a:stretch>
        </p:blipFill>
        <p:spPr>
          <a:xfrm>
            <a:off x="5257162" y="9376"/>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4"/>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187625" y="4282588"/>
            <a:ext cx="2353237" cy="383610"/>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Ceeva.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Tree>
    <p:extLst>
      <p:ext uri="{BB962C8B-B14F-4D97-AF65-F5344CB8AC3E}">
        <p14:creationId xmlns:p14="http://schemas.microsoft.com/office/powerpoint/2010/main" val="2827057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Maritime</a:t>
            </a:r>
            <a:endParaRPr lang="en-GB" dirty="0"/>
          </a:p>
        </p:txBody>
      </p:sp>
      <p:sp>
        <p:nvSpPr>
          <p:cNvPr id="3" name="ZoneTexte 2">
            <a:extLst>
              <a:ext uri="{FF2B5EF4-FFF2-40B4-BE49-F238E27FC236}">
                <a16:creationId xmlns:a16="http://schemas.microsoft.com/office/drawing/2014/main" id="{C5B95D01-1519-5DB6-23AB-AB4439833262}"/>
              </a:ext>
            </a:extLst>
          </p:cNvPr>
          <p:cNvSpPr txBox="1"/>
          <p:nvPr/>
        </p:nvSpPr>
        <p:spPr>
          <a:xfrm>
            <a:off x="5513033" y="4119239"/>
            <a:ext cx="1251751"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4163012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Material sciences</a:t>
            </a:r>
            <a:endParaRPr lang="en-GB" dirty="0"/>
          </a:p>
        </p:txBody>
      </p:sp>
      <p:sp>
        <p:nvSpPr>
          <p:cNvPr id="3" name="ZoneTexte 2">
            <a:extLst>
              <a:ext uri="{FF2B5EF4-FFF2-40B4-BE49-F238E27FC236}">
                <a16:creationId xmlns:a16="http://schemas.microsoft.com/office/drawing/2014/main" id="{9C93DBB8-11E7-57AB-6605-73EF365A94CE}"/>
              </a:ext>
            </a:extLst>
          </p:cNvPr>
          <p:cNvSpPr txBox="1"/>
          <p:nvPr/>
        </p:nvSpPr>
        <p:spPr>
          <a:xfrm>
            <a:off x="5362113" y="4483223"/>
            <a:ext cx="1118586"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1416815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Mechanical engineering</a:t>
            </a:r>
            <a:endParaRPr lang="en-GB" dirty="0"/>
          </a:p>
        </p:txBody>
      </p:sp>
      <p:sp>
        <p:nvSpPr>
          <p:cNvPr id="3" name="ZoneTexte 2">
            <a:extLst>
              <a:ext uri="{FF2B5EF4-FFF2-40B4-BE49-F238E27FC236}">
                <a16:creationId xmlns:a16="http://schemas.microsoft.com/office/drawing/2014/main" id="{AC4789C4-FC8B-BC35-3596-4EAAA47A9189}"/>
              </a:ext>
            </a:extLst>
          </p:cNvPr>
          <p:cNvSpPr txBox="1"/>
          <p:nvPr/>
        </p:nvSpPr>
        <p:spPr>
          <a:xfrm>
            <a:off x="5690586" y="4092606"/>
            <a:ext cx="74572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2023770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2730139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3861346"/>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601652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Public services/Civil protection</a:t>
            </a:r>
            <a:endParaRPr lang="en-GB" dirty="0"/>
          </a:p>
        </p:txBody>
      </p:sp>
      <p:sp>
        <p:nvSpPr>
          <p:cNvPr id="3" name="ZoneTexte 2">
            <a:extLst>
              <a:ext uri="{FF2B5EF4-FFF2-40B4-BE49-F238E27FC236}">
                <a16:creationId xmlns:a16="http://schemas.microsoft.com/office/drawing/2014/main" id="{262FE179-6232-4FF4-6C0A-681A62DE482E}"/>
              </a:ext>
            </a:extLst>
          </p:cNvPr>
          <p:cNvSpPr txBox="1"/>
          <p:nvPr/>
        </p:nvSpPr>
        <p:spPr>
          <a:xfrm>
            <a:off x="5752730" y="4252404"/>
            <a:ext cx="63031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1562288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Raw materials, metals, minerals and forest-based</a:t>
            </a:r>
            <a:endParaRPr lang="en-GB" dirty="0"/>
          </a:p>
        </p:txBody>
      </p:sp>
      <p:sp>
        <p:nvSpPr>
          <p:cNvPr id="3" name="ZoneTexte 2">
            <a:extLst>
              <a:ext uri="{FF2B5EF4-FFF2-40B4-BE49-F238E27FC236}">
                <a16:creationId xmlns:a16="http://schemas.microsoft.com/office/drawing/2014/main" id="{374C906A-DD3C-E74C-593A-1859C8931F2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641066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Space</a:t>
            </a:r>
            <a:endParaRPr lang="en-GB" dirty="0"/>
          </a:p>
        </p:txBody>
      </p:sp>
      <p:sp>
        <p:nvSpPr>
          <p:cNvPr id="3" name="ZoneTexte 2">
            <a:extLst>
              <a:ext uri="{FF2B5EF4-FFF2-40B4-BE49-F238E27FC236}">
                <a16:creationId xmlns:a16="http://schemas.microsoft.com/office/drawing/2014/main" id="{9AC1F4E6-D65C-4066-ECC3-B3743A55E14C}"/>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3459728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Smart City</a:t>
            </a:r>
            <a:endParaRPr lang="en-GB" dirty="0"/>
          </a:p>
        </p:txBody>
      </p:sp>
      <p:sp>
        <p:nvSpPr>
          <p:cNvPr id="3" name="ZoneTexte 2">
            <a:extLst>
              <a:ext uri="{FF2B5EF4-FFF2-40B4-BE49-F238E27FC236}">
                <a16:creationId xmlns:a16="http://schemas.microsoft.com/office/drawing/2014/main" id="{63DE6DCC-659A-671B-6B3A-4CFB7240B9F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3657472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Textile</a:t>
            </a:r>
            <a:endParaRPr lang="en-GB" dirty="0"/>
          </a:p>
        </p:txBody>
      </p:sp>
      <p:sp>
        <p:nvSpPr>
          <p:cNvPr id="3" name="ZoneTexte 2">
            <a:extLst>
              <a:ext uri="{FF2B5EF4-FFF2-40B4-BE49-F238E27FC236}">
                <a16:creationId xmlns:a16="http://schemas.microsoft.com/office/drawing/2014/main" id="{AC45368E-B265-B83B-0E9A-86C65CC14BAF}"/>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525175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Fashion and creative</a:t>
            </a:r>
            <a:endParaRPr lang="en-GB" dirty="0"/>
          </a:p>
        </p:txBody>
      </p:sp>
      <p:sp>
        <p:nvSpPr>
          <p:cNvPr id="3" name="ZoneTexte 2">
            <a:extLst>
              <a:ext uri="{FF2B5EF4-FFF2-40B4-BE49-F238E27FC236}">
                <a16:creationId xmlns:a16="http://schemas.microsoft.com/office/drawing/2014/main" id="{B93FF56A-5DA7-35AB-F638-D0E4E148529B}"/>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5543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21818612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Automotive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313147079"/>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91BA2-F1EC-4F51-8317-D49E620C2FBB}">
  <ds:schemaRefs>
    <ds:schemaRef ds:uri="http://schemas.microsoft.com/sharepoint/v3/contenttype/forms"/>
  </ds:schemaRefs>
</ds:datastoreItem>
</file>

<file path=customXml/itemProps2.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535</TotalTime>
  <Words>17009</Words>
  <Application>Microsoft Office PowerPoint</Application>
  <PresentationFormat>Grand écran</PresentationFormat>
  <Paragraphs>1021</Paragraphs>
  <Slides>81</Slides>
  <Notes>49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81</vt:i4>
      </vt:variant>
    </vt:vector>
  </HeadingPairs>
  <TitlesOfParts>
    <vt:vector size="90" baseType="lpstr">
      <vt:lpstr>Arial</vt:lpstr>
      <vt:lpstr>Calibri</vt:lpstr>
      <vt:lpstr>Calibri Light</vt:lpstr>
      <vt:lpstr>Cantarell</vt:lpstr>
      <vt:lpstr>Cantarell Regular</vt:lpstr>
      <vt:lpstr>Wingdings</vt:lpstr>
      <vt:lpstr>Wingdings 2</vt:lpstr>
      <vt:lpstr>Benutzerdefiniertes Design</vt:lpstr>
      <vt:lpstr>Office</vt:lpstr>
      <vt:lpstr>Présentation PowerPoint</vt:lpstr>
      <vt:lpstr>Content</vt:lpstr>
      <vt:lpstr>Aeronautics</vt:lpstr>
      <vt:lpstr>Transfer and optimization of CFD calculations workflow in HPC environment</vt:lpstr>
      <vt:lpstr>Agriculture</vt:lpstr>
      <vt:lpstr>An accurate AI-based Cloud Mask Processor for Sentinel-2</vt:lpstr>
      <vt:lpstr>Weed detection – weeding machine</vt:lpstr>
      <vt:lpstr>Efficiency of Mechanical Mixers in Biogas Digesters</vt:lpstr>
      <vt:lpstr>Automotive</vt:lpstr>
      <vt:lpstr>Self-driving Technology Research in partnership with the University of Tartu</vt:lpstr>
      <vt:lpstr>Biotechnology/Bioinformatics</vt:lpstr>
      <vt:lpstr>Matchmaking, mapping industry challenges to research</vt:lpstr>
      <vt:lpstr>Estimation of product defects using supercomputers</vt:lpstr>
      <vt:lpstr>Chemicals</vt:lpstr>
      <vt:lpstr>Designing PROTACS for HIV-TAT using deep learning and molecular modeling methods</vt:lpstr>
      <vt:lpstr>Cosmetics</vt:lpstr>
      <vt:lpstr>Construction /Architecture/Infrastructure </vt:lpstr>
      <vt:lpstr>Cosmic Ray-based Solutions for 3D Imaging</vt:lpstr>
      <vt:lpstr>Realistic architectural visualisations using supercomputers</vt:lpstr>
      <vt:lpstr>Defence sector</vt:lpstr>
      <vt:lpstr>Earth science</vt:lpstr>
      <vt:lpstr>Electrical and electronic engineering</vt:lpstr>
      <vt:lpstr>Electromagnetic Simulations</vt:lpstr>
      <vt:lpstr>Energy</vt:lpstr>
      <vt:lpstr>Time Series in the Energy Sector</vt:lpstr>
      <vt:lpstr>The Role of HPC in Ensuring Nuclear Reactor Safety</vt:lpstr>
      <vt:lpstr>Computational Simulations for Emission Reduction in Combustion Plants </vt:lpstr>
      <vt:lpstr>Environment/climate/ weather</vt:lpstr>
      <vt:lpstr>Sweden’s Meteorology &amp; Hydrology Institute digitizes archival tabular data using LUMI</vt:lpstr>
      <vt:lpstr>The multiphysics experiments of the Weather Research and Forecasting Model (WRF) on precipitation patterns of Turkey</vt:lpstr>
      <vt:lpstr>System for intelligent identification of air pollution sources</vt:lpstr>
      <vt:lpstr>How to provide a statistically significant set of data of extreme weather events    </vt:lpstr>
      <vt:lpstr>Opening of public bathing sites in the natural environment</vt:lpstr>
      <vt:lpstr>Food and drink</vt:lpstr>
      <vt:lpstr>Finance/Insurance</vt:lpstr>
      <vt:lpstr>Anomaly Detection in Time Series: Gambling prevention using Deep Learning</vt:lpstr>
      <vt:lpstr>Data science &amp; Machine Learning Development of prediction and investment rules</vt:lpstr>
      <vt:lpstr>Independent portfolio management company part of the Ecole Polytechnique incubator nursery</vt:lpstr>
      <vt:lpstr>Health care / Pharmaceuticals / Medical devices</vt:lpstr>
      <vt:lpstr>Supercomputer application in biomedical engineering</vt:lpstr>
      <vt:lpstr>Medical Image Processing</vt:lpstr>
      <vt:lpstr>Topological optimization using HPC for medical devices</vt:lpstr>
      <vt:lpstr>AI algorithm for molecule recognition</vt:lpstr>
      <vt:lpstr>Launch of the Vaccination Centre</vt:lpstr>
      <vt:lpstr>Using supercomputers to create 3D tissue models for visualization</vt:lpstr>
      <vt:lpstr>Easy and secure access to HPC infrastructure for scientists through HEAppE</vt:lpstr>
      <vt:lpstr>AI medical device software to quantify brain damage and clinical prognosis</vt:lpstr>
      <vt:lpstr>Humanities / Languages</vt:lpstr>
      <vt:lpstr>Machine Translation Post-Editing</vt:lpstr>
      <vt:lpstr>IoT (Internet of things)</vt:lpstr>
      <vt:lpstr>IT/HPC systems, services &amp; software providers</vt:lpstr>
      <vt:lpstr>Leveraging expertise</vt:lpstr>
      <vt:lpstr>Large Scale Real-Time Image Content Moderation</vt:lpstr>
      <vt:lpstr>Fine-tuning speech-to-text models on HPC clusters</vt:lpstr>
      <vt:lpstr>AI-Driven Style Transfer for Virtual Environments</vt:lpstr>
      <vt:lpstr>Life sciences</vt:lpstr>
      <vt:lpstr>Manufacturing &amp; engineering</vt:lpstr>
      <vt:lpstr>Understanding physics at the microscale in filter media</vt:lpstr>
      <vt:lpstr>Improving the furniture precision </vt:lpstr>
      <vt:lpstr>HPC-based Stabilization for Additive Manufacturing</vt:lpstr>
      <vt:lpstr>Digital Twin Framework for Hydrofoil Optimization</vt:lpstr>
      <vt:lpstr>Use of Bulk Simulation in the Development of a Rail Freight Wagon</vt:lpstr>
      <vt:lpstr>Nilar automates battery inspection using AI vision on Vega</vt:lpstr>
      <vt:lpstr>Neural networks in the steel industry</vt:lpstr>
      <vt:lpstr>Multi-scale and multiphysics simulation of a dam on HPC architecture</vt:lpstr>
      <vt:lpstr>Maritime</vt:lpstr>
      <vt:lpstr>Material sciences</vt:lpstr>
      <vt:lpstr>Mechanical engineering</vt:lpstr>
      <vt:lpstr>Dynamic Fluid-Object Interactions During Motion</vt:lpstr>
      <vt:lpstr>Numerical simulation of Butterfly Valve closing</vt:lpstr>
      <vt:lpstr>Public services/Civil protection</vt:lpstr>
      <vt:lpstr>Tool to fight criminality more effectively </vt:lpstr>
      <vt:lpstr>SLB-analys Analyse Air Pollution Flow Using MeluXina Supercomputer</vt:lpstr>
      <vt:lpstr>Raw materials, metals, minerals and forest-based</vt:lpstr>
      <vt:lpstr>Space</vt:lpstr>
      <vt:lpstr>Smart City</vt:lpstr>
      <vt:lpstr>Machine learning aided geospatial data acquisition</vt:lpstr>
      <vt:lpstr>Textile</vt:lpstr>
      <vt:lpstr>Fashion and creative</vt:lpstr>
      <vt:lpstr>Tengr.ai revolutionizes the creative industry using Komondor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marie-francoise2019</cp:lastModifiedBy>
  <cp:revision>60</cp:revision>
  <dcterms:created xsi:type="dcterms:W3CDTF">2020-06-25T08:10:04Z</dcterms:created>
  <dcterms:modified xsi:type="dcterms:W3CDTF">2024-01-04T14:52:16Z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