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70"/>
  </p:notesMasterIdLst>
  <p:sldIdLst>
    <p:sldId id="271" r:id="rId6"/>
    <p:sldId id="336" r:id="rId7"/>
    <p:sldId id="338" r:id="rId8"/>
    <p:sldId id="257" r:id="rId9"/>
    <p:sldId id="258" r:id="rId10"/>
    <p:sldId id="339" r:id="rId11"/>
    <p:sldId id="276" r:id="rId12"/>
    <p:sldId id="278" r:id="rId13"/>
    <p:sldId id="279" r:id="rId14"/>
    <p:sldId id="280" r:id="rId15"/>
    <p:sldId id="340" r:id="rId16"/>
    <p:sldId id="292" r:id="rId17"/>
    <p:sldId id="293" r:id="rId18"/>
    <p:sldId id="341" r:id="rId19"/>
    <p:sldId id="281" r:id="rId20"/>
    <p:sldId id="277" r:id="rId21"/>
    <p:sldId id="282" r:id="rId22"/>
    <p:sldId id="342" r:id="rId23"/>
    <p:sldId id="296" r:id="rId24"/>
    <p:sldId id="297" r:id="rId25"/>
    <p:sldId id="298" r:id="rId26"/>
    <p:sldId id="351" r:id="rId27"/>
    <p:sldId id="299" r:id="rId28"/>
    <p:sldId id="350" r:id="rId29"/>
    <p:sldId id="352" r:id="rId30"/>
    <p:sldId id="353" r:id="rId31"/>
    <p:sldId id="354" r:id="rId32"/>
    <p:sldId id="355" r:id="rId33"/>
    <p:sldId id="356" r:id="rId34"/>
    <p:sldId id="357" r:id="rId35"/>
    <p:sldId id="358" r:id="rId36"/>
    <p:sldId id="343" r:id="rId37"/>
    <p:sldId id="283" r:id="rId38"/>
    <p:sldId id="300" r:id="rId39"/>
    <p:sldId id="331" r:id="rId40"/>
    <p:sldId id="349" r:id="rId41"/>
    <p:sldId id="344" r:id="rId42"/>
    <p:sldId id="361" r:id="rId43"/>
    <p:sldId id="362" r:id="rId44"/>
    <p:sldId id="363" r:id="rId45"/>
    <p:sldId id="364" r:id="rId46"/>
    <p:sldId id="365" r:id="rId47"/>
    <p:sldId id="366" r:id="rId48"/>
    <p:sldId id="345" r:id="rId49"/>
    <p:sldId id="332" r:id="rId50"/>
    <p:sldId id="333" r:id="rId51"/>
    <p:sldId id="346" r:id="rId52"/>
    <p:sldId id="294" r:id="rId53"/>
    <p:sldId id="295" r:id="rId54"/>
    <p:sldId id="367" r:id="rId55"/>
    <p:sldId id="359" r:id="rId56"/>
    <p:sldId id="360" r:id="rId57"/>
    <p:sldId id="347" r:id="rId58"/>
    <p:sldId id="285" r:id="rId59"/>
    <p:sldId id="286" r:id="rId60"/>
    <p:sldId id="287" r:id="rId61"/>
    <p:sldId id="348" r:id="rId62"/>
    <p:sldId id="288" r:id="rId63"/>
    <p:sldId id="289" r:id="rId64"/>
    <p:sldId id="290" r:id="rId65"/>
    <p:sldId id="291" r:id="rId66"/>
    <p:sldId id="368" r:id="rId67"/>
    <p:sldId id="369" r:id="rId68"/>
    <p:sldId id="273" r:id="rId6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AFC1CC4-7E2B-4885-88DE-90B8B1687EC6}">
          <p14:sldIdLst>
            <p14:sldId id="271"/>
            <p14:sldId id="336"/>
          </p14:sldIdLst>
        </p14:section>
        <p14:section name="Austria" id="{6C3E18D3-F2F8-49C0-A79A-E9F05F38F02A}">
          <p14:sldIdLst>
            <p14:sldId id="338"/>
            <p14:sldId id="257"/>
            <p14:sldId id="258"/>
          </p14:sldIdLst>
        </p14:section>
        <p14:section name="Belgium" id="{A1F647FE-5DFD-49BA-AAB2-818C7006773B}">
          <p14:sldIdLst>
            <p14:sldId id="339"/>
            <p14:sldId id="276"/>
            <p14:sldId id="278"/>
            <p14:sldId id="279"/>
            <p14:sldId id="280"/>
          </p14:sldIdLst>
        </p14:section>
        <p14:section name="Bulgaria" id="{80E9B5C8-650C-49A8-AD95-699F071A5AE5}">
          <p14:sldIdLst>
            <p14:sldId id="340"/>
            <p14:sldId id="292"/>
            <p14:sldId id="293"/>
          </p14:sldIdLst>
        </p14:section>
        <p14:section name="Croatia" id="{397DB3FF-93E5-4597-AB95-C3A40BD57E63}">
          <p14:sldIdLst>
            <p14:sldId id="341"/>
            <p14:sldId id="281"/>
            <p14:sldId id="277"/>
            <p14:sldId id="282"/>
          </p14:sldIdLst>
        </p14:section>
        <p14:section name="Czechia" id="{514908DC-C934-4C9F-B346-DE2609307A3B}">
          <p14:sldIdLst>
            <p14:sldId id="342"/>
            <p14:sldId id="296"/>
            <p14:sldId id="297"/>
            <p14:sldId id="298"/>
            <p14:sldId id="351"/>
            <p14:sldId id="299"/>
            <p14:sldId id="350"/>
            <p14:sldId id="352"/>
            <p14:sldId id="353"/>
            <p14:sldId id="354"/>
            <p14:sldId id="355"/>
            <p14:sldId id="356"/>
            <p14:sldId id="357"/>
            <p14:sldId id="358"/>
          </p14:sldIdLst>
        </p14:section>
        <p14:section name="Estonia" id="{3A22649D-733A-47E0-9F9F-EB831C672927}">
          <p14:sldIdLst>
            <p14:sldId id="343"/>
            <p14:sldId id="283"/>
            <p14:sldId id="300"/>
            <p14:sldId id="331"/>
            <p14:sldId id="349"/>
          </p14:sldIdLst>
        </p14:section>
        <p14:section name="France" id="{88C9319E-2DF8-4C1A-9F3B-7B0BA788070E}">
          <p14:sldIdLst>
            <p14:sldId id="344"/>
            <p14:sldId id="361"/>
            <p14:sldId id="362"/>
            <p14:sldId id="363"/>
            <p14:sldId id="364"/>
            <p14:sldId id="365"/>
            <p14:sldId id="366"/>
          </p14:sldIdLst>
        </p14:section>
        <p14:section name="Hungary" id="{35C8E1A0-FA88-44CB-ABBA-78D3EEE37832}">
          <p14:sldIdLst>
            <p14:sldId id="345"/>
            <p14:sldId id="332"/>
            <p14:sldId id="333"/>
          </p14:sldIdLst>
        </p14:section>
        <p14:section name="Latvia" id="{7848DE73-1BCB-40CC-B166-91B1D04F4C56}">
          <p14:sldIdLst>
            <p14:sldId id="346"/>
            <p14:sldId id="294"/>
            <p14:sldId id="295"/>
          </p14:sldIdLst>
        </p14:section>
        <p14:section name="Slovakia" id="{090587EE-6416-4DEF-9BF9-D7D5BEFC52B1}">
          <p14:sldIdLst>
            <p14:sldId id="367"/>
            <p14:sldId id="359"/>
            <p14:sldId id="360"/>
          </p14:sldIdLst>
        </p14:section>
        <p14:section name="Sweden" id="{8D633BD6-7A26-4D0D-BB8C-7A7BA9DC489E}">
          <p14:sldIdLst>
            <p14:sldId id="347"/>
            <p14:sldId id="285"/>
            <p14:sldId id="286"/>
            <p14:sldId id="287"/>
          </p14:sldIdLst>
        </p14:section>
        <p14:section name="Türkiye" id="{7EA23A3C-CE79-4F57-AD8E-21B4DE6ECEE1}">
          <p14:sldIdLst>
            <p14:sldId id="348"/>
            <p14:sldId id="288"/>
            <p14:sldId id="289"/>
            <p14:sldId id="290"/>
            <p14:sldId id="291"/>
            <p14:sldId id="368"/>
            <p14:sldId id="369"/>
            <p14:sldId id="273"/>
          </p14:sldIdLst>
        </p14:section>
      </p14:sectionLst>
    </p:ex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francoise2019" initials="mf" lastIdx="1" clrIdx="0">
    <p:extLst>
      <p:ext uri="{19B8F6BF-5375-455C-9EA6-DF929625EA0E}">
        <p15:presenceInfo xmlns:p15="http://schemas.microsoft.com/office/powerpoint/2012/main" userId="marie-francoise201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27" autoAdjust="0"/>
    <p:restoredTop sz="94660"/>
  </p:normalViewPr>
  <p:slideViewPr>
    <p:cSldViewPr snapToGrid="0">
      <p:cViewPr varScale="1">
        <p:scale>
          <a:sx n="80" d="100"/>
          <a:sy n="80" d="100"/>
        </p:scale>
        <p:origin x="102" y="684"/>
      </p:cViewPr>
      <p:guideLst>
        <p:guide orient="horz" pos="997"/>
        <p:guide pos="405"/>
        <p:guide pos="6494"/>
        <p:guide pos="465"/>
        <p:guide pos="7335"/>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2523A-8C80-40B0-B652-0A68D5689B39}" type="datetimeFigureOut">
              <a:rPr lang="en-GB" smtClean="0"/>
              <a:t>04/01/2024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1C517-7BFE-4E5C-A5D5-7A9A20625249}" type="slidenum">
              <a:rPr lang="en-GB" smtClean="0"/>
              <a:t>‹N°›</a:t>
            </a:fld>
            <a:endParaRPr lang="en-GB"/>
          </a:p>
        </p:txBody>
      </p:sp>
    </p:spTree>
    <p:extLst>
      <p:ext uri="{BB962C8B-B14F-4D97-AF65-F5344CB8AC3E}">
        <p14:creationId xmlns:p14="http://schemas.microsoft.com/office/powerpoint/2010/main" val="23813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en-GB" dirty="0"/>
          </a:p>
        </p:txBody>
      </p:sp>
      <p:sp>
        <p:nvSpPr>
          <p:cNvPr id="4" name="Espace réservé du numéro de diapositive 3"/>
          <p:cNvSpPr>
            <a:spLocks noGrp="1"/>
          </p:cNvSpPr>
          <p:nvPr>
            <p:ph type="sldNum" sz="quarter" idx="5"/>
          </p:nvPr>
        </p:nvSpPr>
        <p:spPr bwMode="auto"/>
        <p:txBody>
          <a:bodyPr/>
          <a:lstStyle/>
          <a:p>
            <a:pPr>
              <a:defRPr/>
            </a:pPr>
            <a:fld id="{0225E52B-1540-4BD5-AE92-77F4A0B18524}" type="slidenum">
              <a:rPr lang="en-GB"/>
              <a:t>4</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17</a:t>
            </a:fld>
            <a:endParaRPr lang="en-GB"/>
          </a:p>
        </p:txBody>
      </p:sp>
    </p:spTree>
    <p:extLst>
      <p:ext uri="{BB962C8B-B14F-4D97-AF65-F5344CB8AC3E}">
        <p14:creationId xmlns:p14="http://schemas.microsoft.com/office/powerpoint/2010/main" val="263568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40914087" name="Espace réservé de l'image des diapositives 1"/>
          <p:cNvSpPr>
            <a:spLocks noGrp="1" noRot="1" noChangeAspect="1"/>
          </p:cNvSpPr>
          <p:nvPr>
            <p:ph type="sldImg"/>
          </p:nvPr>
        </p:nvSpPr>
        <p:spPr bwMode="auto"/>
      </p:sp>
      <p:sp>
        <p:nvSpPr>
          <p:cNvPr id="2103966497" name="Espace réservé des notes 2"/>
          <p:cNvSpPr>
            <a:spLocks noGrp="1"/>
          </p:cNvSpPr>
          <p:nvPr>
            <p:ph type="body" idx="1"/>
          </p:nvPr>
        </p:nvSpPr>
        <p:spPr bwMode="auto"/>
        <p:txBody>
          <a:bodyPr/>
          <a:lstStyle/>
          <a:p>
            <a:pPr>
              <a:defRPr/>
            </a:pPr>
            <a:endParaRPr lang="en-GB" dirty="0"/>
          </a:p>
        </p:txBody>
      </p:sp>
      <p:sp>
        <p:nvSpPr>
          <p:cNvPr id="653797008" name="Espace réservé du numéro de diapositive 3"/>
          <p:cNvSpPr>
            <a:spLocks noGrp="1"/>
          </p:cNvSpPr>
          <p:nvPr>
            <p:ph type="sldNum" sz="quarter" idx="5"/>
          </p:nvPr>
        </p:nvSpPr>
        <p:spPr bwMode="auto"/>
        <p:txBody>
          <a:bodyPr/>
          <a:lstStyle/>
          <a:p>
            <a:pPr>
              <a:defRPr/>
            </a:pPr>
            <a:fld id="{AFFB9EE0-2493-32BA-F27C-A7FE18B925F6}" type="slidenum">
              <a:rPr lang="en-GB"/>
              <a:t>5</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33</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34</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35</a:t>
            </a:fld>
            <a:endParaRPr lang="en-GB"/>
          </a:p>
        </p:txBody>
      </p:sp>
    </p:spTree>
    <p:extLst>
      <p:ext uri="{BB962C8B-B14F-4D97-AF65-F5344CB8AC3E}">
        <p14:creationId xmlns:p14="http://schemas.microsoft.com/office/powerpoint/2010/main" val="461522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36</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39</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40</a:t>
            </a:fld>
            <a:endParaRPr lang="en-GB"/>
          </a:p>
        </p:txBody>
      </p:sp>
    </p:spTree>
    <p:extLst>
      <p:ext uri="{BB962C8B-B14F-4D97-AF65-F5344CB8AC3E}">
        <p14:creationId xmlns:p14="http://schemas.microsoft.com/office/powerpoint/2010/main" val="2389680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41</a:t>
            </a:fld>
            <a:endParaRPr lang="en-GB"/>
          </a:p>
        </p:txBody>
      </p:sp>
    </p:spTree>
    <p:extLst>
      <p:ext uri="{BB962C8B-B14F-4D97-AF65-F5344CB8AC3E}">
        <p14:creationId xmlns:p14="http://schemas.microsoft.com/office/powerpoint/2010/main" val="390840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42</a:t>
            </a:fld>
            <a:endParaRPr lang="en-GB"/>
          </a:p>
        </p:txBody>
      </p:sp>
    </p:spTree>
    <p:extLst>
      <p:ext uri="{BB962C8B-B14F-4D97-AF65-F5344CB8AC3E}">
        <p14:creationId xmlns:p14="http://schemas.microsoft.com/office/powerpoint/2010/main" val="1886325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43</a:t>
            </a:fld>
            <a:endParaRPr lang="en-GB"/>
          </a:p>
        </p:txBody>
      </p:sp>
    </p:spTree>
    <p:extLst>
      <p:ext uri="{BB962C8B-B14F-4D97-AF65-F5344CB8AC3E}">
        <p14:creationId xmlns:p14="http://schemas.microsoft.com/office/powerpoint/2010/main" val="3678923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55</a:t>
            </a:fld>
            <a:endParaRPr lang="en-GB"/>
          </a:p>
        </p:txBody>
      </p:sp>
    </p:spTree>
    <p:extLst>
      <p:ext uri="{BB962C8B-B14F-4D97-AF65-F5344CB8AC3E}">
        <p14:creationId xmlns:p14="http://schemas.microsoft.com/office/powerpoint/2010/main" val="3766132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56</a:t>
            </a:fld>
            <a:endParaRPr lang="en-GB"/>
          </a:p>
        </p:txBody>
      </p:sp>
    </p:spTree>
    <p:extLst>
      <p:ext uri="{BB962C8B-B14F-4D97-AF65-F5344CB8AC3E}">
        <p14:creationId xmlns:p14="http://schemas.microsoft.com/office/powerpoint/2010/main" val="1709077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58</a:t>
            </a:fld>
            <a:endParaRPr lang="en-GB"/>
          </a:p>
        </p:txBody>
      </p:sp>
    </p:spTree>
    <p:extLst>
      <p:ext uri="{BB962C8B-B14F-4D97-AF65-F5344CB8AC3E}">
        <p14:creationId xmlns:p14="http://schemas.microsoft.com/office/powerpoint/2010/main" val="3118359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59</a:t>
            </a:fld>
            <a:endParaRPr lang="en-GB"/>
          </a:p>
        </p:txBody>
      </p:sp>
    </p:spTree>
    <p:extLst>
      <p:ext uri="{BB962C8B-B14F-4D97-AF65-F5344CB8AC3E}">
        <p14:creationId xmlns:p14="http://schemas.microsoft.com/office/powerpoint/2010/main" val="2387783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61</a:t>
            </a:fld>
            <a:endParaRPr lang="en-GB"/>
          </a:p>
        </p:txBody>
      </p:sp>
    </p:spTree>
    <p:extLst>
      <p:ext uri="{BB962C8B-B14F-4D97-AF65-F5344CB8AC3E}">
        <p14:creationId xmlns:p14="http://schemas.microsoft.com/office/powerpoint/2010/main" val="2892990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62</a:t>
            </a:fld>
            <a:endParaRPr lang="en-GB"/>
          </a:p>
        </p:txBody>
      </p:sp>
    </p:spTree>
    <p:extLst>
      <p:ext uri="{BB962C8B-B14F-4D97-AF65-F5344CB8AC3E}">
        <p14:creationId xmlns:p14="http://schemas.microsoft.com/office/powerpoint/2010/main" val="2382109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63</a:t>
            </a:fld>
            <a:endParaRPr lang="en-GB"/>
          </a:p>
        </p:txBody>
      </p:sp>
    </p:spTree>
    <p:extLst>
      <p:ext uri="{BB962C8B-B14F-4D97-AF65-F5344CB8AC3E}">
        <p14:creationId xmlns:p14="http://schemas.microsoft.com/office/powerpoint/2010/main" val="142980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9</a:t>
            </a:fld>
            <a:endParaRPr lang="en-GB"/>
          </a:p>
        </p:txBody>
      </p:sp>
    </p:spTree>
    <p:extLst>
      <p:ext uri="{BB962C8B-B14F-4D97-AF65-F5344CB8AC3E}">
        <p14:creationId xmlns:p14="http://schemas.microsoft.com/office/powerpoint/2010/main" val="142283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10</a:t>
            </a:fld>
            <a:endParaRPr lang="en-GB"/>
          </a:p>
        </p:txBody>
      </p:sp>
    </p:spTree>
    <p:extLst>
      <p:ext uri="{BB962C8B-B14F-4D97-AF65-F5344CB8AC3E}">
        <p14:creationId xmlns:p14="http://schemas.microsoft.com/office/powerpoint/2010/main" val="40036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Based on a success story</a:t>
            </a:r>
            <a:r>
              <a:rPr lang="en-GB" i="0" baseline="0" dirty="0"/>
              <a:t> in </a:t>
            </a:r>
            <a:r>
              <a:rPr lang="en-GB" i="0" dirty="0" err="1"/>
              <a:t>EuroCC</a:t>
            </a:r>
            <a:r>
              <a:rPr lang="en-GB" i="0" dirty="0"/>
              <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t>
            </a:r>
            <a:r>
              <a:rPr dirty="0">
                <a:solidFill>
                  <a:srgbClr val="FF0000"/>
                </a:solidFill>
              </a:rPr>
              <a:t>Aeronautics, Agriculture, Automotive, Biotechnology/Bioinformatics, Chemicals, Cosmetics, Construction, </a:t>
            </a:r>
            <a:r>
              <a:rPr dirty="0" err="1">
                <a:solidFill>
                  <a:srgbClr val="FF0000"/>
                </a:solidFill>
              </a:rPr>
              <a:t>Defence</a:t>
            </a:r>
            <a:r>
              <a:rPr dirty="0">
                <a:solidFill>
                  <a:srgbClr val="FF0000"/>
                </a:solidFill>
              </a:rPr>
              <a:t> sector, Earth science, Electrical and electronic engineering, Energy, Environment/climate/weather, Food and drink, Finance/Insurance, Health care / Pharmaceuticals / Medical devices, </a:t>
            </a:r>
            <a:r>
              <a:rPr dirty="0" err="1">
                <a:solidFill>
                  <a:srgbClr val="FF0000"/>
                </a:solidFill>
              </a:rPr>
              <a:t>IoT</a:t>
            </a:r>
            <a:r>
              <a:rPr dirty="0">
                <a:solidFill>
                  <a:srgbClr val="FF0000"/>
                </a:solidFill>
              </a:rPr>
              <a: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p>
        </p:txBody>
      </p:sp>
    </p:spTree>
    <p:extLst>
      <p:ext uri="{BB962C8B-B14F-4D97-AF65-F5344CB8AC3E}">
        <p14:creationId xmlns:p14="http://schemas.microsoft.com/office/powerpoint/2010/main" val="303873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15</a:t>
            </a:fld>
            <a:endParaRPr lang="en-GB"/>
          </a:p>
        </p:txBody>
      </p:sp>
    </p:spTree>
    <p:extLst>
      <p:ext uri="{BB962C8B-B14F-4D97-AF65-F5344CB8AC3E}">
        <p14:creationId xmlns:p14="http://schemas.microsoft.com/office/powerpoint/2010/main" val="393485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err="1"/>
              <a:t>Presenter</a:t>
            </a:r>
            <a:r>
              <a:rPr lang="de-DE"/>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17870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3021370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04.01.2024</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‹N°›</a:t>
            </a:fld>
            <a:endParaRPr lang="de-DE"/>
          </a:p>
        </p:txBody>
      </p:sp>
      <p:grpSp>
        <p:nvGrpSpPr>
          <p:cNvPr id="12" name="Gruppieren 11"/>
          <p:cNvGrpSpPr/>
          <p:nvPr userDrawn="1"/>
        </p:nvGrpSpPr>
        <p:grpSpPr>
          <a:xfrm>
            <a:off x="0" y="-20999"/>
            <a:ext cx="12192000" cy="6878999"/>
            <a:chOff x="0" y="-20999"/>
            <a:chExt cx="12192000" cy="6878999"/>
          </a:xfrm>
        </p:grpSpPr>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11" name="Rechteck 10"/>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5088" y="1539625"/>
            <a:ext cx="3781824" cy="3757749"/>
          </a:xfrm>
          <a:prstGeom prst="rect">
            <a:avLst/>
          </a:prstGeom>
        </p:spPr>
      </p:pic>
      <p:sp>
        <p:nvSpPr>
          <p:cNvPr id="14" name="Textfeld 13"/>
          <p:cNvSpPr txBox="1"/>
          <p:nvPr userDrawn="1"/>
        </p:nvSpPr>
        <p:spPr>
          <a:xfrm>
            <a:off x="7843522" y="3937518"/>
            <a:ext cx="470000" cy="769441"/>
          </a:xfrm>
          <a:prstGeom prst="rect">
            <a:avLst/>
          </a:prstGeom>
          <a:noFill/>
        </p:spPr>
        <p:txBody>
          <a:bodyPr wrap="none" rtlCol="0">
            <a:spAutoFit/>
          </a:bodyPr>
          <a:lstStyle/>
          <a:p>
            <a:r>
              <a:rPr lang="de-DE" sz="4400" b="1">
                <a:solidFill>
                  <a:srgbClr val="B8860B"/>
                </a:solidFill>
              </a:rPr>
              <a:t>2</a:t>
            </a:r>
            <a:endParaRPr lang="en-GB" sz="2800" b="1">
              <a:solidFill>
                <a:srgbClr val="B8860B"/>
              </a:solidFill>
            </a:endParaRPr>
          </a:p>
        </p:txBody>
      </p:sp>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a:t>Mastertextformat bearbeiten
Zweite Ebene
Dritte Ebene
Vierte Ebene
Fünfte Ebene</a:t>
            </a:r>
          </a:p>
        </p:txBody>
      </p:sp>
      <p:grpSp>
        <p:nvGrpSpPr>
          <p:cNvPr id="6" name="Gruppieren 5"/>
          <p:cNvGrpSpPr/>
          <p:nvPr userDrawn="1"/>
        </p:nvGrpSpPr>
        <p:grpSpPr>
          <a:xfrm>
            <a:off x="0" y="0"/>
            <a:ext cx="12192000" cy="6878999"/>
            <a:chOff x="0" y="-20999"/>
            <a:chExt cx="12192000" cy="6878999"/>
          </a:xfrm>
        </p:grpSpPr>
        <p:pic>
          <p:nvPicPr>
            <p:cNvPr id="8" name="Grafik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9" name="Rechteck 8"/>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04.01.2024</a:t>
            </a:fld>
            <a:r>
              <a:rPr lang="de-DE"/>
              <a:t>	</a:t>
            </a:r>
            <a:fld id="{DDD43863-A610-A247-B6BE-3F69A1191E2A}" type="slidenum">
              <a:rPr lang="de-DE" smtClean="0"/>
              <a:t>‹N°›</a:t>
            </a:fld>
            <a:endParaRPr lang="de-DE"/>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85565" y="102870"/>
            <a:ext cx="1134985" cy="1127760"/>
          </a:xfrm>
          <a:prstGeom prst="rect">
            <a:avLst/>
          </a:prstGeom>
        </p:spPr>
      </p:pic>
      <p:sp>
        <p:nvSpPr>
          <p:cNvPr id="10" name="Textfeld 9"/>
          <p:cNvSpPr txBox="1"/>
          <p:nvPr userDrawn="1"/>
        </p:nvSpPr>
        <p:spPr>
          <a:xfrm>
            <a:off x="11875196" y="728067"/>
            <a:ext cx="301686" cy="369332"/>
          </a:xfrm>
          <a:prstGeom prst="rect">
            <a:avLst/>
          </a:prstGeom>
          <a:noFill/>
        </p:spPr>
        <p:txBody>
          <a:bodyPr wrap="none" rtlCol="0">
            <a:spAutoFit/>
          </a:bodyPr>
          <a:lstStyle/>
          <a:p>
            <a:r>
              <a:rPr lang="de-DE" b="1">
                <a:solidFill>
                  <a:srgbClr val="B8860B"/>
                </a:solidFill>
              </a:rPr>
              <a:t>2</a:t>
            </a:r>
            <a:endParaRPr lang="en-GB" sz="1100" b="1">
              <a:solidFill>
                <a:srgbClr val="B8860B"/>
              </a:solidFill>
            </a:endParaRPr>
          </a:p>
        </p:txBody>
      </p:sp>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enccb.be/Mpactsleveragingexpertise" TargetMode="External"/><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www.eurocc-access.eu/success-stories/success-story-supercomputer-applications-in-biomedical-engineer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hyperlink" Target="http://eurocc-bulgaria.bg/2023/10/improving-the-furniture-precision-collaboration-with-industrial-end-users/" TargetMode="External"/><Relationship Id="rId3" Type="http://schemas.openxmlformats.org/officeDocument/2006/relationships/image" Target="../media/image37.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anap@phys.uni-sofia.bg" TargetMode="External"/><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hyperlink" Target="https://www.hpc-cc.h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jp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hpc-cc.hr/"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hpc-cc.hr/" TargetMode="External"/><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eurocc-czechia.cz/en/tool-to-fight-criminality-more-effectively/" TargetMode="Externa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eurocc-czechia.cz/en/use-of-bulk-simulation-in-the-development-of-a-rail-freight-wagon/" TargetMode="External"/><Relationship Id="rId5" Type="http://schemas.openxmlformats.org/officeDocument/2006/relationships/image" Target="../media/image58.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www.eurocc-czechia.cz/en/medical-image-processing/" TargetMode="Externa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www.eurocc-czechia.cz/en/launch-of-the-vaccination-centre/" TargetMode="Externa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www.eurocc-czechia.cz/en/computational-simulation-for-pollutant-emission-reduction-in-combustion-plants/" TargetMode="Externa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eurocc-czechia.cz/en/numerical-simulation-of-butterfly-valve-closing/" TargetMode="External"/><Relationship Id="rId5" Type="http://schemas.openxmlformats.org/officeDocument/2006/relationships/image" Target="../media/image70.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urocc-czechia.cz/en/realistic-architectural-visualisations-using-supercomputers/" TargetMode="External"/><Relationship Id="rId5" Type="http://schemas.openxmlformats.org/officeDocument/2006/relationships/image" Target="../media/image7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urocc-czechia.cz/en/using-supercomputers-to-create-3d-tissue-models-for-visualisation/" TargetMode="External"/><Relationship Id="rId5" Type="http://schemas.openxmlformats.org/officeDocument/2006/relationships/image" Target="../media/image77.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www.eurocc-czechia.cz/en/neural-networks-in-the-steel-industry/"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eurocc-czechia.cz/en/estimation-of-product-defects-using-supercomputers/" TargetMode="External"/><Relationship Id="rId5" Type="http://schemas.openxmlformats.org/officeDocument/2006/relationships/image" Target="../media/image83.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eurocc-czechia.cz/en/system-for-intelligent-identification-of-air-pollution-sources/" TargetMode="External"/><Relationship Id="rId5" Type="http://schemas.openxmlformats.org/officeDocument/2006/relationships/image" Target="../media/image86.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eurocc-czechia.cz/en/easy-and-secure-access-to-hpc-infrastructure-for-scientists-through-heappe/" TargetMode="External"/><Relationship Id="rId5" Type="http://schemas.openxmlformats.org/officeDocument/2006/relationships/image" Target="../media/image89.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s://www.eurocc-czechia.cz/en/weed-detection-weeding-machine/" TargetMode="Externa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hyperlink" Target="https://ut.ee/en/content/university-tartu-and-bolt-expand-collaboration-develop-it-solutions-self-driving-vehicles" TargetMode="Externa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4.jpeg"/><Relationship Id="rId7" Type="http://schemas.openxmlformats.org/officeDocument/2006/relationships/hyperlink" Target="https://www.luisa.ee/en/services/machine-translation-post-edit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4.jpe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107.jpg"/><Relationship Id="rId4" Type="http://schemas.openxmlformats.org/officeDocument/2006/relationships/image" Target="../media/image106.jpg"/><Relationship Id="rId9" Type="http://schemas.openxmlformats.org/officeDocument/2006/relationships/image" Target="../media/image1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cc-fr.eu/v1/wp-content/uploads/2023/12/SMAdvestis.pdf" TargetMode="External"/><Relationship Id="rId5" Type="http://schemas.openxmlformats.org/officeDocument/2006/relationships/image" Target="../media/image113.jpe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cc-fr.eu/v1/wp-content/uploads/2023/12/SMHorae.pdf" TargetMode="External"/><Relationship Id="rId5" Type="http://schemas.openxmlformats.org/officeDocument/2006/relationships/image" Target="../media/image113.jpe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urocc-austria.at/projekte/hakom" TargetMode="External"/><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cc-fr.eu/v1/wp-content/uploads/2023/12/SMRiskweather.pdf" TargetMode="External"/><Relationship Id="rId5" Type="http://schemas.openxmlformats.org/officeDocument/2006/relationships/image" Target="../media/image113.jpe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hyperlink" Target="http://cc-fr.eu/v1/wp-content/uploads/2023/12/SMProlog.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cc-fr.eu/v1/wp-content/uploads/2023/12/SMBraintale.pdf" TargetMode="External"/><Relationship Id="rId5" Type="http://schemas.openxmlformats.org/officeDocument/2006/relationships/image" Target="../media/image113.jpe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cc-fr.eu/v1/wp-content/uploads/2023/12/SMCEVAA.pdf" TargetMode="External"/><Relationship Id="rId5" Type="http://schemas.openxmlformats.org/officeDocument/2006/relationships/image" Target="../media/image113.jpe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jpg"/><Relationship Id="rId10" Type="http://schemas.openxmlformats.org/officeDocument/2006/relationships/hyperlink" Target="https://tengr.ai/" TargetMode="External"/><Relationship Id="rId4" Type="http://schemas.openxmlformats.org/officeDocument/2006/relationships/image" Target="../media/image132.svg"/><Relationship Id="rId9" Type="http://schemas.openxmlformats.org/officeDocument/2006/relationships/image" Target="../media/image137.png"/></Relationships>
</file>

<file path=ppt/slides/_rels/slide4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image" Target="../media/image139.png"/><Relationship Id="rId4" Type="http://schemas.openxmlformats.org/officeDocument/2006/relationships/hyperlink" Target="https://intermap.hu/en/"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cc-latvia.lv/using-a-supercomputer-in-medical-equipment-production-is-almost-25-more-efficient/?lang=en" TargetMode="External"/><Relationship Id="rId5" Type="http://schemas.openxmlformats.org/officeDocument/2006/relationships/image" Target="../media/image145.tiff"/><Relationship Id="rId4" Type="http://schemas.openxmlformats.org/officeDocument/2006/relationships/image" Target="../media/image144.pn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hyperlink" Target="https://eurocc-latvia.lv/semantic-intelligence-trains-ai/?lang=en" TargetMode="External"/><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https://www.tailsit.com/publications/TAILSIT_VSC_PRACE_SHAPE.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hyperlink" Target="https://eurocc.nscc.sk/en/" TargetMode="External"/><Relationship Id="rId7" Type="http://schemas.openxmlformats.org/officeDocument/2006/relationships/image" Target="../media/image154.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hyperlink" Target="https://eurocc.nscc.sk/en/use-case-prenos-a-optimalizacia-pracovneho-toku-cfd-vypoctov-v-hpc-prostredi/" TargetMode="External"/><Relationship Id="rId10" Type="http://schemas.openxmlformats.org/officeDocument/2006/relationships/image" Target="../media/image157.jpeg"/><Relationship Id="rId4" Type="http://schemas.openxmlformats.org/officeDocument/2006/relationships/image" Target="../media/image152.png"/><Relationship Id="rId9" Type="http://schemas.openxmlformats.org/officeDocument/2006/relationships/image" Target="../media/image156.png"/></Relationships>
</file>

<file path=ppt/slides/_rels/slide52.xml.rels><?xml version="1.0" encoding="UTF-8" standalone="yes"?>
<Relationships xmlns="http://schemas.openxmlformats.org/package/2006/relationships"><Relationship Id="rId8" Type="http://schemas.openxmlformats.org/officeDocument/2006/relationships/hyperlink" Target="https://eurocc.nscc.sk/en/detekcia-anomalii-v-casovych-radoch-prevencia-gamblingu-pomocou-hlbokeho-ucenia/" TargetMode="External"/><Relationship Id="rId3" Type="http://schemas.openxmlformats.org/officeDocument/2006/relationships/image" Target="../media/image158.png"/><Relationship Id="rId7" Type="http://schemas.openxmlformats.org/officeDocument/2006/relationships/image" Target="../media/image1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eurocc.nscc.sk/en/" TargetMode="External"/><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hyperlink" Target="https://enccs.se/news/2023/08/smhi-accesses-lumi/" TargetMode="External"/><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7.png"/></Relationships>
</file>

<file path=ppt/slides/_rels/slide55.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hyperlink" Target="https://enccs.se/news/2023/06/slb-analys-air-pollution-meluxina/"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hyperlink" Target="https://enccs.se/news/2023/03/nilar-automates-battery-inspection-using-ai-vision/" TargetMode="External"/><Relationship Id="rId4" Type="http://schemas.openxmlformats.org/officeDocument/2006/relationships/image" Target="../media/image17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eurocc.truba.gov.tr/?page_id=5525&amp;lang=en" TargetMode="External"/><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36.png"/></Relationships>
</file>

<file path=ppt/slides/_rels/slide5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9.jpeg"/><Relationship Id="rId7" Type="http://schemas.openxmlformats.org/officeDocument/2006/relationships/image" Target="../media/image18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eurocc.truba.gov.tr/?page_id=5637&amp;lang=en" TargetMode="External"/><Relationship Id="rId5" Type="http://schemas.openxmlformats.org/officeDocument/2006/relationships/image" Target="../media/image174.png"/><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2.png"/><Relationship Id="rId7" Type="http://schemas.openxmlformats.org/officeDocument/2006/relationships/image" Target="../media/image18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eurocc.truba.gov.tr/" TargetMode="External"/><Relationship Id="rId5" Type="http://schemas.openxmlformats.org/officeDocument/2006/relationships/image" Target="../media/image183.png"/><Relationship Id="rId4" Type="http://schemas.openxmlformats.org/officeDocument/2006/relationships/hyperlink" Target="https://eurocc.truba.gov.tr/?page_id=7895&amp;lang=en" TargetMode="External"/><Relationship Id="rId9" Type="http://schemas.openxmlformats.org/officeDocument/2006/relationships/image" Target="../media/image186.png"/></Relationships>
</file>

<file path=ppt/slides/_rels/slide6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hyperlink" Target="https://eurocc.truba.gov.tr/" TargetMode="External"/><Relationship Id="rId7" Type="http://schemas.openxmlformats.org/officeDocument/2006/relationships/hyperlink" Target="https://eurocc.truba.gov.tr/?page_id=7950&amp;lang=en"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4.png"/></Relationships>
</file>

<file path=ppt/slides/_rels/slide62.xml.rels><?xml version="1.0" encoding="UTF-8" standalone="yes"?>
<Relationships xmlns="http://schemas.openxmlformats.org/package/2006/relationships"><Relationship Id="rId8" Type="http://schemas.openxmlformats.org/officeDocument/2006/relationships/hyperlink" Target="https://eurocc.truba.gov.tr/?page_id=7932&amp;lang=en" TargetMode="External"/><Relationship Id="rId3" Type="http://schemas.openxmlformats.org/officeDocument/2006/relationships/hyperlink" Target="https://eurocc.truba.gov.tr/" TargetMode="External"/><Relationship Id="rId7" Type="http://schemas.openxmlformats.org/officeDocument/2006/relationships/image" Target="../media/image19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194.png"/><Relationship Id="rId4" Type="http://schemas.openxmlformats.org/officeDocument/2006/relationships/image" Target="../media/image184.png"/><Relationship Id="rId9" Type="http://schemas.openxmlformats.org/officeDocument/2006/relationships/image" Target="../media/image193.png"/></Relationships>
</file>

<file path=ppt/slides/_rels/slide63.xml.rels><?xml version="1.0" encoding="UTF-8" standalone="yes"?>
<Relationships xmlns="http://schemas.openxmlformats.org/package/2006/relationships"><Relationship Id="rId8" Type="http://schemas.openxmlformats.org/officeDocument/2006/relationships/hyperlink" Target="https://eurocc.truba.gov.tr/?page_id=7902&amp;lang=en" TargetMode="External"/><Relationship Id="rId3" Type="http://schemas.openxmlformats.org/officeDocument/2006/relationships/hyperlink" Target="https://eurocc.truba.gov.tr/" TargetMode="External"/><Relationship Id="rId7" Type="http://schemas.openxmlformats.org/officeDocument/2006/relationships/image" Target="../media/image19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84.png"/><Relationship Id="rId9" Type="http://schemas.openxmlformats.org/officeDocument/2006/relationships/image" Target="../media/image198.png"/></Relationships>
</file>

<file path=ppt/slides/_rels/slide6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hyperlink" Target="https://www.enccb.be/atlascopco"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hyperlink" Target="https://www.enccb.be/usmatchmakingpuxan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hyperlink" Target="https://www.enccb.be/ustractebe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828800" y="5636712"/>
            <a:ext cx="8534400" cy="988023"/>
          </a:xfrm>
        </p:spPr>
        <p:txBody>
          <a:bodyPr>
            <a:normAutofit fontScale="92500" lnSpcReduction="20000"/>
          </a:bodyPr>
          <a:lstStyle/>
          <a:p>
            <a:r>
              <a:rPr lang="de-DE" dirty="0">
                <a:solidFill>
                  <a:schemeClr val="tx1">
                    <a:lumMod val="50000"/>
                    <a:lumOff val="50000"/>
                  </a:schemeClr>
                </a:solidFill>
              </a:rPr>
              <a:t>Industry use-cases</a:t>
            </a:r>
          </a:p>
          <a:p>
            <a:r>
              <a:rPr lang="de-DE">
                <a:solidFill>
                  <a:schemeClr val="tx1">
                    <a:lumMod val="50000"/>
                    <a:lumOff val="50000"/>
                  </a:schemeClr>
                </a:solidFill>
              </a:rPr>
              <a:t>EuroCC-1 &amp; -2 </a:t>
            </a:r>
            <a:r>
              <a:rPr lang="de-DE" dirty="0">
                <a:solidFill>
                  <a:schemeClr val="tx1">
                    <a:lumMod val="50000"/>
                    <a:lumOff val="50000"/>
                  </a:schemeClr>
                </a:solidFill>
              </a:rPr>
              <a:t>portfolio</a:t>
            </a:r>
          </a:p>
          <a:p>
            <a:endParaRPr lang="de-DE" dirty="0">
              <a:solidFill>
                <a:schemeClr val="bg1">
                  <a:lumMod val="50000"/>
                </a:schemeClr>
              </a:solidFill>
            </a:endParaRP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dirty="0">
                <a:solidFill>
                  <a:srgbClr val="AB7C18"/>
                </a:solidFill>
                <a:latin typeface="+mn-lt"/>
                <a:ea typeface="+mn-ea"/>
              </a:rPr>
              <a:t>Leveraging expertise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Founded in 2018, </a:t>
            </a:r>
            <a:r>
              <a:rPr lang="en-GB" sz="1400" err="1">
                <a:solidFill>
                  <a:schemeClr val="accent5"/>
                </a:solidFill>
              </a:rPr>
              <a:t>Mpacts</a:t>
            </a:r>
            <a:r>
              <a:rPr lang="en-GB" sz="1400">
                <a:solidFill>
                  <a:schemeClr val="accent5"/>
                </a:solidFill>
              </a:rPr>
              <a:t> is a SME dedicated to </a:t>
            </a:r>
            <a:r>
              <a:rPr lang="en-GB" sz="1400" err="1">
                <a:solidFill>
                  <a:schemeClr val="accent5"/>
                </a:solidFill>
              </a:rPr>
              <a:t>te</a:t>
            </a:r>
            <a:r>
              <a:rPr lang="en-GB" sz="1400">
                <a:solidFill>
                  <a:schemeClr val="accent5"/>
                </a:solidFill>
              </a:rPr>
              <a:t> development of </a:t>
            </a:r>
            <a:r>
              <a:rPr lang="en-GB" sz="1400" err="1">
                <a:solidFill>
                  <a:schemeClr val="accent5"/>
                </a:solidFill>
              </a:rPr>
              <a:t>Mpacts</a:t>
            </a:r>
            <a:r>
              <a:rPr lang="en-GB" sz="1400">
                <a:solidFill>
                  <a:schemeClr val="accent5"/>
                </a:solidFill>
              </a:rPr>
              <a:t> simulation software. It is designed to simulate the behaviour of granular materials, assemblies of large numbers of particles in industrial processes.</a:t>
            </a:r>
          </a:p>
          <a:p>
            <a:pPr algn="just"/>
            <a:r>
              <a:rPr lang="en-US" sz="1800">
                <a:solidFill>
                  <a:srgbClr val="B8860B"/>
                </a:solidFill>
                <a:latin typeface="+mj-lt"/>
              </a:rPr>
              <a:t>Challenges &amp; Solution</a:t>
            </a:r>
          </a:p>
          <a:p>
            <a:pPr algn="just"/>
            <a:r>
              <a:rPr lang="en-GB" sz="1400">
                <a:solidFill>
                  <a:schemeClr val="accent5"/>
                </a:solidFill>
              </a:rPr>
              <a:t>While granular dynamics is conceptually very similar to molecular dynamics, it is also much more complex since particles have shape and complex interactions, which complicates contact detection. Develop computationally efficient simulation software for granular processes is critical.</a:t>
            </a:r>
          </a:p>
          <a:p>
            <a:pPr algn="just"/>
            <a:r>
              <a:rPr lang="en-GB" sz="1400">
                <a:solidFill>
                  <a:schemeClr val="accent5"/>
                </a:solidFill>
              </a:rPr>
              <a:t>The Flemish Supercomputing </a:t>
            </a:r>
            <a:r>
              <a:rPr lang="en-GB" sz="1400" err="1">
                <a:solidFill>
                  <a:schemeClr val="accent5"/>
                </a:solidFill>
              </a:rPr>
              <a:t>Center</a:t>
            </a:r>
            <a:r>
              <a:rPr lang="en-GB" sz="1400">
                <a:solidFill>
                  <a:schemeClr val="accent5"/>
                </a:solidFill>
              </a:rPr>
              <a:t> (VSC) recommended sorting the particles so that particles close in (simulated) space are also close together in computer memory. VSC also built a tool that automates the compilation of Python modules from C++/C/Fortran. These programming techniques made the software more efficient and, thus, faster.</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Sorting the particles in memory translates into faster computation times by factor 2 with existing hardware. </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Performance increases by a factor of five with GPUs</a:t>
            </a:r>
          </a:p>
          <a:p>
            <a:r>
              <a:rPr lang="en-GB" sz="1900" b="1" dirty="0">
                <a:solidFill>
                  <a:schemeClr val="accent5"/>
                </a:solidFill>
              </a:rPr>
              <a:t>☞ This improvement has a high impact </a:t>
            </a:r>
            <a:r>
              <a:rPr lang="en-GB" sz="1900" b="1">
                <a:solidFill>
                  <a:schemeClr val="accent5"/>
                </a:solidFill>
              </a:rPr>
              <a:t>on the </a:t>
            </a:r>
            <a:r>
              <a:rPr lang="en-GB" sz="1900" b="1" dirty="0">
                <a:solidFill>
                  <a:schemeClr val="accent5"/>
                </a:solidFill>
              </a:rPr>
              <a:t>responsiveness in solving engineering problems.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“The ability to work with the highly skilled experts in the field of HPC at VSC was a very interesting and rewarding experience. I would recommend anyone involved in supercomputing to contact the VSC and benefit from their available expertise to improve your calculations.”   </a:t>
            </a:r>
            <a:r>
              <a:rPr lang="en-GB" sz="1600" b="1">
                <a:solidFill>
                  <a:srgbClr val="B8860B"/>
                </a:solidFill>
              </a:rPr>
              <a:t>Simon </a:t>
            </a:r>
            <a:r>
              <a:rPr lang="en-GB" sz="1600" b="1" err="1">
                <a:solidFill>
                  <a:srgbClr val="B8860B"/>
                </a:solidFill>
              </a:rPr>
              <a:t>Vanmaercke</a:t>
            </a:r>
            <a:r>
              <a:rPr lang="en-GB" sz="1600" b="1">
                <a:solidFill>
                  <a:srgbClr val="B8860B"/>
                </a:solidFill>
              </a:rPr>
              <a:t>, Co-Founder @Mpacts</a:t>
            </a: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IT/HPC systems, services &amp; software</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pic>
        <p:nvPicPr>
          <p:cNvPr id="10" name="Image 9" descr="Une image contenant Police, Graphique, logo, texte&#10;&#10;Description générée automatiquement">
            <a:extLst>
              <a:ext uri="{FF2B5EF4-FFF2-40B4-BE49-F238E27FC236}">
                <a16:creationId xmlns:a16="http://schemas.microsoft.com/office/drawing/2014/main" id="{418C5D49-6D7A-48AB-A25F-BE4A66E2B381}"/>
              </a:ext>
            </a:extLst>
          </p:cNvPr>
          <p:cNvPicPr>
            <a:picLocks noChangeAspect="1"/>
          </p:cNvPicPr>
          <p:nvPr/>
        </p:nvPicPr>
        <p:blipFill rotWithShape="1">
          <a:blip r:embed="rId4"/>
          <a:srcRect t="22435" b="19531"/>
          <a:stretch/>
        </p:blipFill>
        <p:spPr>
          <a:xfrm>
            <a:off x="4198088" y="0"/>
            <a:ext cx="4363511" cy="1329486"/>
          </a:xfrm>
          <a:prstGeom prst="rect">
            <a:avLst/>
          </a:prstGeom>
        </p:spPr>
      </p:pic>
      <p:pic>
        <p:nvPicPr>
          <p:cNvPr id="15" name="Image 14" descr="Une image contenant texte, capture d’écran, conception, art&#10;&#10;Description générée automatiquement">
            <a:extLst>
              <a:ext uri="{FF2B5EF4-FFF2-40B4-BE49-F238E27FC236}">
                <a16:creationId xmlns:a16="http://schemas.microsoft.com/office/drawing/2014/main" id="{4B01EACA-DB8F-41BC-AE82-BCDB5F6835F7}"/>
              </a:ext>
            </a:extLst>
          </p:cNvPr>
          <p:cNvPicPr>
            <a:picLocks noChangeAspect="1"/>
          </p:cNvPicPr>
          <p:nvPr/>
        </p:nvPicPr>
        <p:blipFill>
          <a:blip r:embed="rId5"/>
          <a:stretch>
            <a:fillRect/>
          </a:stretch>
        </p:blipFill>
        <p:spPr>
          <a:xfrm>
            <a:off x="4658057" y="2339146"/>
            <a:ext cx="3427892" cy="1795275"/>
          </a:xfrm>
          <a:prstGeom prst="rect">
            <a:avLst/>
          </a:prstGeom>
        </p:spPr>
      </p:pic>
      <p:pic>
        <p:nvPicPr>
          <p:cNvPr id="8" name="Image 7" descr="Une image contenant noir, carré, motif, capture d’écran&#10;&#10;Description générée automatiquement">
            <a:hlinkClick r:id="rId6"/>
            <a:extLst>
              <a:ext uri="{FF2B5EF4-FFF2-40B4-BE49-F238E27FC236}">
                <a16:creationId xmlns:a16="http://schemas.microsoft.com/office/drawing/2014/main" id="{22ECC554-0950-43FF-B93A-69263858A18E}"/>
              </a:ext>
            </a:extLst>
          </p:cNvPr>
          <p:cNvPicPr>
            <a:picLocks noChangeAspect="1"/>
          </p:cNvPicPr>
          <p:nvPr/>
        </p:nvPicPr>
        <p:blipFill>
          <a:blip r:embed="rId7"/>
          <a:stretch>
            <a:fillRect/>
          </a:stretch>
        </p:blipFill>
        <p:spPr>
          <a:xfrm>
            <a:off x="10758531" y="5425978"/>
            <a:ext cx="915985" cy="915985"/>
          </a:xfrm>
          <a:prstGeom prst="rect">
            <a:avLst/>
          </a:prstGeom>
        </p:spPr>
      </p:pic>
    </p:spTree>
    <p:extLst>
      <p:ext uri="{BB962C8B-B14F-4D97-AF65-F5344CB8AC3E}">
        <p14:creationId xmlns:p14="http://schemas.microsoft.com/office/powerpoint/2010/main" val="4024708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9A6657B-56E6-A566-7639-FD53E5002B9A}"/>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Bulgaria</a:t>
            </a:r>
            <a:endParaRPr lang="en-GB" sz="3600" dirty="0"/>
          </a:p>
        </p:txBody>
      </p:sp>
    </p:spTree>
    <p:extLst>
      <p:ext uri="{BB962C8B-B14F-4D97-AF65-F5344CB8AC3E}">
        <p14:creationId xmlns:p14="http://schemas.microsoft.com/office/powerpoint/2010/main" val="2050629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Supercomputer application in </a:t>
            </a:r>
            <a:r>
              <a:rPr lang="en-US" sz="2800">
                <a:solidFill>
                  <a:srgbClr val="AB7C18"/>
                </a:solidFill>
                <a:latin typeface="+mn-lt"/>
                <a:ea typeface="+mn-ea"/>
              </a:rPr>
              <a:t>biomedical engineering</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AMET Ltd. is a company dedicated to development, modern manufacturing and distribution of electronic medical equipment and modules. It is a reliable and desired partner in Bulgarian and foreign market. </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processes are substantially three-dimensional and time-dependent. The developed software tools for supercomputer simulation of coupled physical processes of radiofrequency electro surgery manipulations are beyond the scope of available commercial packages. Measurable indicators are applied to assess the reliability of the obtained results, thus providing proven criteria for minimizing subjective inaccuracies. The impact of using large-scale HPC models reached more than two times improved precision of evaluating the volume of effectively ablated tissue.</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55250" y="1893303"/>
            <a:ext cx="3332011"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Fully realistic computer simulation of strongly coupled processes of radiofrequency electrosurgical technologies.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Time/cost saving of parameter optimization of high tech low-invasive procedures.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Assessment and optimization of hard to measure complex processes.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30022"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b="1" i="1" dirty="0">
                <a:solidFill>
                  <a:schemeClr val="accent5"/>
                </a:solidFill>
              </a:rPr>
              <a:t>The use of state-of-the-art modeling, simulation and high performance technologies is very important to our company. The business impact from our collaboration with IICT-BAS includes improving the technology characteristics of existing products and development of new products.</a:t>
            </a:r>
            <a:r>
              <a:rPr lang="en-GB" sz="1600" b="1" i="1" dirty="0">
                <a:solidFill>
                  <a:schemeClr val="accent5"/>
                </a:solidFill>
              </a:rPr>
              <a:t>”</a:t>
            </a:r>
            <a:r>
              <a:rPr lang="en-GB" sz="1600" i="1" dirty="0">
                <a:solidFill>
                  <a:schemeClr val="accent5"/>
                </a:solidFill>
              </a:rPr>
              <a:t> </a:t>
            </a:r>
            <a:br>
              <a:rPr lang="en-GB" sz="1600" i="1" dirty="0">
                <a:solidFill>
                  <a:schemeClr val="accent5"/>
                </a:solidFill>
              </a:rPr>
            </a:br>
            <a:r>
              <a:rPr lang="en-GB" sz="1600" b="1" dirty="0">
                <a:solidFill>
                  <a:srgbClr val="B8860B"/>
                </a:solidFill>
              </a:rPr>
              <a:t>Janet Popova, Managing </a:t>
            </a:r>
            <a:r>
              <a:rPr lang="en-GB" sz="1600" b="1" dirty="0" err="1">
                <a:solidFill>
                  <a:srgbClr val="B8860B"/>
                </a:solidFill>
              </a:rPr>
              <a:t>DIrector</a:t>
            </a:r>
            <a:r>
              <a:rPr lang="en-GB" sz="1600" b="1" dirty="0">
                <a:solidFill>
                  <a:srgbClr val="B8860B"/>
                </a:solidFill>
              </a:rPr>
              <a:t> @</a:t>
            </a:r>
            <a:r>
              <a:rPr lang="en-GB" sz="1600" b="1" dirty="0" err="1">
                <a:solidFill>
                  <a:srgbClr val="B8860B"/>
                </a:solidFill>
              </a:rPr>
              <a:t>Amet</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85825" y="5123662"/>
            <a:ext cx="2810698" cy="121830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1" y="-3115"/>
            <a:ext cx="315973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61064"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Bulgaria: </a:t>
            </a:r>
            <a:r>
              <a:rPr lang="en-US" dirty="0"/>
              <a:t>Stanislav </a:t>
            </a:r>
            <a:r>
              <a:rPr lang="en-US" dirty="0" err="1"/>
              <a:t>Harizanov</a:t>
            </a:r>
            <a:r>
              <a:rPr lang="en-US" dirty="0"/>
              <a:t>,</a:t>
            </a:r>
            <a:r>
              <a:rPr lang="en-GB" dirty="0"/>
              <a:t> sharizanov@parallel.bas.bg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5" y="1998352"/>
            <a:ext cx="4041897" cy="3073298"/>
          </a:xfrm>
          <a:prstGeom prst="rect">
            <a:avLst/>
          </a:prstGeom>
        </p:spPr>
      </p:pic>
      <p:pic>
        <p:nvPicPr>
          <p:cNvPr id="14" name="Picture 13"/>
          <p:cNvPicPr/>
          <p:nvPr/>
        </p:nvPicPr>
        <p:blipFill>
          <a:blip r:embed="rId4"/>
          <a:stretch>
            <a:fillRect/>
          </a:stretch>
        </p:blipFill>
        <p:spPr bwMode="auto">
          <a:xfrm>
            <a:off x="5191676" y="-4432"/>
            <a:ext cx="3642486" cy="1332601"/>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3172837" y="5296"/>
            <a:ext cx="1708146" cy="1324190"/>
          </a:xfrm>
          <a:prstGeom prst="rect">
            <a:avLst/>
          </a:prstGeom>
          <a:noFill/>
        </p:spPr>
      </p:pic>
      <p:pic>
        <p:nvPicPr>
          <p:cNvPr id="16" name="Picture 2" descr="D:\Gurov\t-gurov-ot-drugia-labtop\HE-HorizonEurope\EuroCC-NCC-2\WP3\task3.7-events\Logos\EuroCC_2-logo\Logo-EuroCC2_light_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032" y="5497874"/>
            <a:ext cx="1090715" cy="9425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Todor\Desktop\EuroCC-AMET-1.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9203" y="5462505"/>
            <a:ext cx="998602" cy="9986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5D8EC1FC-6A9C-6FEC-8F05-5E3D7F5B3D03}"/>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95769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txBox="1">
            <a:spLocks noGrp="1"/>
          </p:cNvSpPr>
          <p:nvPr>
            <p:ph type="title"/>
          </p:nvPr>
        </p:nvSpPr>
        <p:spPr>
          <a:xfrm>
            <a:off x="151481" y="1018083"/>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Improving the furniture precision </a:t>
            </a:r>
          </a:p>
        </p:txBody>
      </p:sp>
      <p:sp>
        <p:nvSpPr>
          <p:cNvPr id="137" name="Sous-titre 2"/>
          <p:cNvSpPr txBox="1">
            <a:spLocks noGrp="1"/>
          </p:cNvSpPr>
          <p:nvPr>
            <p:ph type="body" sz="quarter" idx="1"/>
          </p:nvPr>
        </p:nvSpPr>
        <p:spPr>
          <a:xfrm>
            <a:off x="174957" y="1829691"/>
            <a:ext cx="4483101" cy="3400792"/>
          </a:xfrm>
          <a:prstGeom prst="rect">
            <a:avLst/>
          </a:prstGeom>
          <a:ln>
            <a:noFill/>
            <a:miter lim="800000"/>
          </a:ln>
        </p:spPr>
        <p:txBody>
          <a:bodyPr/>
          <a:lstStyle/>
          <a:p>
            <a:pPr algn="just" defTabSz="850391">
              <a:spcBef>
                <a:spcPts val="900"/>
              </a:spcBef>
              <a:defRPr sz="1674">
                <a:solidFill>
                  <a:srgbClr val="B8860B"/>
                </a:solidFill>
                <a:latin typeface="Calibri Light"/>
                <a:ea typeface="Calibri Light"/>
                <a:cs typeface="Calibri Light"/>
                <a:sym typeface="Calibri Light"/>
              </a:defRPr>
            </a:pPr>
            <a:r>
              <a:rPr dirty="0"/>
              <a:t>Company</a:t>
            </a:r>
          </a:p>
          <a:p>
            <a:pPr algn="just" defTabSz="850391">
              <a:spcBef>
                <a:spcPts val="900"/>
              </a:spcBef>
              <a:defRPr sz="1302">
                <a:solidFill>
                  <a:srgbClr val="5F5F5F"/>
                </a:solidFill>
              </a:defRPr>
            </a:pPr>
            <a:r>
              <a:rPr sz="1488" dirty="0" err="1"/>
              <a:t>PLY</a:t>
            </a:r>
            <a:r>
              <a:rPr dirty="0" err="1"/>
              <a:t>Gear</a:t>
            </a:r>
            <a:r>
              <a:rPr dirty="0"/>
              <a:t> is specialized in the design, computer modelling and manufacturing of furniture born in timely recorded digital dreams supported by the plywood unique properties.</a:t>
            </a:r>
          </a:p>
          <a:p>
            <a:pPr algn="just" defTabSz="850391">
              <a:spcBef>
                <a:spcPts val="900"/>
              </a:spcBef>
              <a:defRPr sz="1674">
                <a:solidFill>
                  <a:srgbClr val="B8860B"/>
                </a:solidFill>
                <a:latin typeface="Calibri Light"/>
                <a:ea typeface="Calibri Light"/>
                <a:cs typeface="Calibri Light"/>
                <a:sym typeface="Calibri Light"/>
              </a:defRPr>
            </a:pPr>
            <a:r>
              <a:rPr dirty="0"/>
              <a:t>Challenges &amp; Solution</a:t>
            </a:r>
          </a:p>
          <a:p>
            <a:pPr algn="just" defTabSz="850391">
              <a:spcBef>
                <a:spcPts val="900"/>
              </a:spcBef>
              <a:defRPr sz="1302">
                <a:solidFill>
                  <a:srgbClr val="5F5F5F"/>
                </a:solidFill>
              </a:defRPr>
            </a:pPr>
            <a:r>
              <a:rPr dirty="0"/>
              <a:t>The models designed and implemented in virtual environment are complex and require state-of-the-art computational techniques to resolve. The required computational resources are extensive and need high-performance computing as  all </a:t>
            </a:r>
            <a:r>
              <a:rPr dirty="0" err="1"/>
              <a:t>Plygear</a:t>
            </a:r>
            <a:r>
              <a:rPr dirty="0"/>
              <a:t> items need the precision of the modern processing methods.</a:t>
            </a:r>
          </a:p>
          <a:p>
            <a:pPr algn="just" defTabSz="850391">
              <a:spcBef>
                <a:spcPts val="900"/>
              </a:spcBef>
              <a:defRPr sz="1302">
                <a:solidFill>
                  <a:srgbClr val="5F5F5F"/>
                </a:solidFill>
              </a:defRPr>
            </a:pPr>
            <a:r>
              <a:rPr dirty="0"/>
              <a:t>Simulations were  performed to acquire knowledge in running  effectively new design methods. The impact of using large-scale HPC  models  improved both the precision and the production rate.</a:t>
            </a:r>
          </a:p>
        </p:txBody>
      </p:sp>
      <p:grpSp>
        <p:nvGrpSpPr>
          <p:cNvPr id="140" name="Sous-titre 2"/>
          <p:cNvGrpSpPr/>
          <p:nvPr/>
        </p:nvGrpSpPr>
        <p:grpSpPr>
          <a:xfrm>
            <a:off x="8485237" y="1893303"/>
            <a:ext cx="3602025" cy="2946001"/>
            <a:chOff x="0" y="0"/>
            <a:chExt cx="3602023" cy="2946000"/>
          </a:xfrm>
        </p:grpSpPr>
        <p:sp>
          <p:nvSpPr>
            <p:cNvPr id="138" name="Rounded Rectangle"/>
            <p:cNvSpPr/>
            <p:nvPr/>
          </p:nvSpPr>
          <p:spPr>
            <a:xfrm>
              <a:off x="0" y="0"/>
              <a:ext cx="3602024" cy="2946001"/>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ctr">
                <a:lnSpc>
                  <a:spcPct val="90000"/>
                </a:lnSpc>
                <a:spcBef>
                  <a:spcPts val="1000"/>
                </a:spcBef>
                <a:defRPr>
                  <a:solidFill>
                    <a:srgbClr val="5F5F5F"/>
                  </a:solidFill>
                </a:defRPr>
              </a:pPr>
              <a:endParaRPr/>
            </a:p>
          </p:txBody>
        </p:sp>
        <p:sp>
          <p:nvSpPr>
            <p:cNvPr id="139" name="Benefits…"/>
            <p:cNvSpPr txBox="1"/>
            <p:nvPr/>
          </p:nvSpPr>
          <p:spPr>
            <a:xfrm>
              <a:off x="194294" y="148574"/>
              <a:ext cx="3213435" cy="26488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defTabSz="886968">
                <a:lnSpc>
                  <a:spcPct val="81000"/>
                </a:lnSpc>
                <a:spcBef>
                  <a:spcPts val="900"/>
                </a:spcBef>
                <a:defRPr sz="2328">
                  <a:solidFill>
                    <a:srgbClr val="B8860B"/>
                  </a:solidFill>
                  <a:latin typeface="Calibri Light"/>
                  <a:ea typeface="Calibri Light"/>
                  <a:cs typeface="Calibri Light"/>
                  <a:sym typeface="Calibri Light"/>
                </a:defRPr>
              </a:pPr>
              <a:r>
                <a:t>Benefits</a:t>
              </a:r>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Accelerate the development of new  designs via simulations</a:t>
              </a:r>
              <a:endParaRPr sz="2328"/>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Each model is designed and implemented in virtual environment</a:t>
              </a:r>
              <a:endParaRPr sz="2328"/>
            </a:p>
            <a:p>
              <a:pPr algn="ctr" defTabSz="886968">
                <a:lnSpc>
                  <a:spcPct val="81000"/>
                </a:lnSpc>
                <a:spcBef>
                  <a:spcPts val="900"/>
                </a:spcBef>
                <a:defRPr sz="1843" b="1">
                  <a:solidFill>
                    <a:srgbClr val="5F5F5F"/>
                  </a:solidFill>
                </a:defRPr>
              </a:pPr>
              <a:r>
                <a:t>☞ a functional minimalist design offered to our customers</a:t>
              </a:r>
            </a:p>
          </p:txBody>
        </p:sp>
      </p:grpSp>
      <p:grpSp>
        <p:nvGrpSpPr>
          <p:cNvPr id="143" name="Sous-titre 2"/>
          <p:cNvGrpSpPr/>
          <p:nvPr/>
        </p:nvGrpSpPr>
        <p:grpSpPr>
          <a:xfrm>
            <a:off x="174957" y="5298283"/>
            <a:ext cx="9412053" cy="1186497"/>
            <a:chOff x="0" y="0"/>
            <a:chExt cx="9412052" cy="1186496"/>
          </a:xfrm>
        </p:grpSpPr>
        <p:sp>
          <p:nvSpPr>
            <p:cNvPr id="141" name="Rounded Rectangle"/>
            <p:cNvSpPr/>
            <p:nvPr/>
          </p:nvSpPr>
          <p:spPr>
            <a:xfrm>
              <a:off x="0" y="0"/>
              <a:ext cx="9412053" cy="1155252"/>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just">
                <a:lnSpc>
                  <a:spcPct val="110000"/>
                </a:lnSpc>
                <a:spcBef>
                  <a:spcPts val="1000"/>
                </a:spcBef>
                <a:defRPr sz="2400"/>
              </a:pPr>
              <a:endParaRPr/>
            </a:p>
          </p:txBody>
        </p:sp>
        <p:sp>
          <p:nvSpPr>
            <p:cNvPr id="142" name="“PLYGear wanted to have a better approach to furniture design for a complex environment by mixing ideas with passion and engineering precision. The most characteristic of all PLYGear items is that thanks to the precision of the modern processing methods "/>
            <p:cNvSpPr txBox="1"/>
            <p:nvPr/>
          </p:nvSpPr>
          <p:spPr>
            <a:xfrm>
              <a:off x="106877" y="61157"/>
              <a:ext cx="9198299" cy="1125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just">
                <a:lnSpc>
                  <a:spcPct val="110000"/>
                </a:lnSpc>
                <a:spcBef>
                  <a:spcPts val="1000"/>
                </a:spcBef>
                <a:defRPr sz="1600" i="1">
                  <a:solidFill>
                    <a:srgbClr val="5F5F5F"/>
                  </a:solidFill>
                </a:defRPr>
              </a:pPr>
              <a:r>
                <a:t>“PLYGear wanted to have a better approach to furniture design for a complex environment by mixing ideas with passion and engineering precision. The most characteristic of all PLYGear items is that thanks to the precision of the modern processing methods the assemblies are made extremely reliable and impeccable. ”  Borislav Georgiev</a:t>
              </a:r>
              <a:r>
                <a:rPr b="1" i="0">
                  <a:solidFill>
                    <a:srgbClr val="B8860B"/>
                  </a:solidFill>
                </a:rPr>
                <a:t>, MS in Engineering, Technology Developer @PLYGear</a:t>
              </a:r>
            </a:p>
          </p:txBody>
        </p:sp>
      </p:grpSp>
      <p:sp>
        <p:nvSpPr>
          <p:cNvPr id="144" name="Sous-titre 2"/>
          <p:cNvSpPr txBox="1"/>
          <p:nvPr/>
        </p:nvSpPr>
        <p:spPr>
          <a:xfrm>
            <a:off x="9366258" y="5023010"/>
            <a:ext cx="2784545" cy="1318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spcBef>
                <a:spcPts val="1000"/>
              </a:spcBef>
              <a:defRPr b="1" i="1">
                <a:solidFill>
                  <a:srgbClr val="B8860B"/>
                </a:solidFill>
              </a:defRPr>
            </a:lvl1pPr>
          </a:lstStyle>
          <a:p>
            <a:r>
              <a:t>Full story: </a:t>
            </a:r>
          </a:p>
        </p:txBody>
      </p:sp>
      <p:grpSp>
        <p:nvGrpSpPr>
          <p:cNvPr id="147" name="Sous-titre 2"/>
          <p:cNvGrpSpPr/>
          <p:nvPr/>
        </p:nvGrpSpPr>
        <p:grpSpPr>
          <a:xfrm>
            <a:off x="-1" y="-3116"/>
            <a:ext cx="2675577" cy="1332603"/>
            <a:chOff x="0" y="0"/>
            <a:chExt cx="2675575" cy="1332601"/>
          </a:xfrm>
        </p:grpSpPr>
        <p:sp>
          <p:nvSpPr>
            <p:cNvPr id="145" name="Rectangle"/>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400"/>
              </a:pPr>
              <a:endParaRPr/>
            </a:p>
          </p:txBody>
        </p:sp>
        <p:sp>
          <p:nvSpPr>
            <p:cNvPr id="146" name="Manufacturing &amp; Engineering"/>
            <p:cNvSpPr txBox="1"/>
            <p:nvPr/>
          </p:nvSpPr>
          <p:spPr>
            <a:xfrm>
              <a:off x="45719" y="-1"/>
              <a:ext cx="2584137" cy="13326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t>Manufacturing &amp; Engineering </a:t>
              </a:r>
            </a:p>
          </p:txBody>
        </p:sp>
      </p:grpSp>
      <p:grpSp>
        <p:nvGrpSpPr>
          <p:cNvPr id="152" name="Rectangle 4"/>
          <p:cNvGrpSpPr/>
          <p:nvPr/>
        </p:nvGrpSpPr>
        <p:grpSpPr>
          <a:xfrm>
            <a:off x="3680336" y="34945"/>
            <a:ext cx="5989052" cy="1216130"/>
            <a:chOff x="52069" y="62442"/>
            <a:chExt cx="5989050" cy="1216128"/>
          </a:xfrm>
        </p:grpSpPr>
        <p:sp>
          <p:nvSpPr>
            <p:cNvPr id="149" name="Text"/>
            <p:cNvSpPr txBox="1"/>
            <p:nvPr/>
          </p:nvSpPr>
          <p:spPr>
            <a:xfrm>
              <a:off x="52069" y="62442"/>
              <a:ext cx="5989050" cy="12161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lstStyle>
            <a:p>
              <a:r>
                <a:t>           </a:t>
              </a:r>
            </a:p>
          </p:txBody>
        </p:sp>
        <p:pic>
          <p:nvPicPr>
            <p:cNvPr id="150" name="logo_ply_gear_black.svg" descr="logo_ply_gear_black.svg"/>
            <p:cNvPicPr>
              <a:picLocks noChangeAspect="1"/>
            </p:cNvPicPr>
            <p:nvPr/>
          </p:nvPicPr>
          <p:blipFill>
            <a:blip r:embed="rId3"/>
            <a:stretch>
              <a:fillRect/>
            </a:stretch>
          </p:blipFill>
          <p:spPr>
            <a:xfrm>
              <a:off x="2702560" y="345875"/>
              <a:ext cx="2650491" cy="689611"/>
            </a:xfrm>
            <a:prstGeom prst="rect">
              <a:avLst/>
            </a:prstGeom>
            <a:ln w="12700" cap="flat">
              <a:noFill/>
              <a:miter lim="400000"/>
            </a:ln>
            <a:effectLst/>
          </p:spPr>
        </p:pic>
        <p:pic>
          <p:nvPicPr>
            <p:cNvPr id="151" name="pasted-movie.png" descr="pasted-movie.png"/>
            <p:cNvPicPr>
              <a:picLocks noChangeAspect="1"/>
            </p:cNvPicPr>
            <p:nvPr/>
          </p:nvPicPr>
          <p:blipFill>
            <a:blip r:embed="rId4"/>
            <a:stretch>
              <a:fillRect/>
            </a:stretch>
          </p:blipFill>
          <p:spPr>
            <a:xfrm>
              <a:off x="105533" y="136737"/>
              <a:ext cx="1674673" cy="1067538"/>
            </a:xfrm>
            <a:prstGeom prst="rect">
              <a:avLst/>
            </a:prstGeom>
            <a:ln w="12700" cap="flat">
              <a:noFill/>
              <a:miter lim="400000"/>
            </a:ln>
            <a:effectLst/>
          </p:spPr>
        </p:pic>
      </p:grpSp>
      <p:grpSp>
        <p:nvGrpSpPr>
          <p:cNvPr id="156" name="Rectangle 9"/>
          <p:cNvGrpSpPr/>
          <p:nvPr/>
        </p:nvGrpSpPr>
        <p:grpSpPr>
          <a:xfrm>
            <a:off x="4822704" y="2023333"/>
            <a:ext cx="3497887" cy="3013508"/>
            <a:chOff x="52069" y="193642"/>
            <a:chExt cx="3497885" cy="3013506"/>
          </a:xfrm>
        </p:grpSpPr>
        <p:sp>
          <p:nvSpPr>
            <p:cNvPr id="154" name="Text"/>
            <p:cNvSpPr txBox="1"/>
            <p:nvPr/>
          </p:nvSpPr>
          <p:spPr>
            <a:xfrm>
              <a:off x="52069" y="193642"/>
              <a:ext cx="3497885" cy="30135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a:effectLst>
                    <a:outerShdw blurRad="38100" dist="19050" dir="2700000" rotWithShape="0">
                      <a:srgbClr val="000000">
                        <a:alpha val="40000"/>
                      </a:srgbClr>
                    </a:outerShdw>
                  </a:effectLst>
                </a:defRPr>
              </a:pPr>
              <a:endParaRPr/>
            </a:p>
          </p:txBody>
        </p:sp>
        <p:pic>
          <p:nvPicPr>
            <p:cNvPr id="155" name="pasted-movie.png" descr="pasted-movie.png"/>
            <p:cNvPicPr>
              <a:picLocks noChangeAspect="1"/>
            </p:cNvPicPr>
            <p:nvPr/>
          </p:nvPicPr>
          <p:blipFill>
            <a:blip r:embed="rId5"/>
            <a:stretch>
              <a:fillRect/>
            </a:stretch>
          </p:blipFill>
          <p:spPr>
            <a:xfrm>
              <a:off x="52069" y="193642"/>
              <a:ext cx="3406318" cy="2864916"/>
            </a:xfrm>
            <a:prstGeom prst="rect">
              <a:avLst/>
            </a:prstGeom>
            <a:ln w="12700" cap="flat">
              <a:noFill/>
              <a:miter lim="400000"/>
            </a:ln>
            <a:effectLst/>
          </p:spPr>
        </p:pic>
      </p:grpSp>
      <p:sp>
        <p:nvSpPr>
          <p:cNvPr id="160" name="ZoneTexte 7"/>
          <p:cNvSpPr txBox="1"/>
          <p:nvPr/>
        </p:nvSpPr>
        <p:spPr>
          <a:xfrm>
            <a:off x="45719" y="6519446"/>
            <a:ext cx="7498081" cy="338554"/>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dirty="0"/>
              <a:t>Contact person at the NCC BG: Ana </a:t>
            </a:r>
            <a:r>
              <a:rPr dirty="0" err="1"/>
              <a:t>Proykova</a:t>
            </a:r>
            <a:r>
              <a:rPr dirty="0"/>
              <a:t>, </a:t>
            </a:r>
            <a:r>
              <a:rPr dirty="0">
                <a:hlinkClick r:id="rId6"/>
              </a:rPr>
              <a:t>anap@phys.uni-sofia.bg</a:t>
            </a:r>
          </a:p>
        </p:txBody>
      </p:sp>
      <p:pic>
        <p:nvPicPr>
          <p:cNvPr id="161" name="Picture 2" descr="Picture 2"/>
          <p:cNvPicPr>
            <a:picLocks noChangeAspect="1"/>
          </p:cNvPicPr>
          <p:nvPr/>
        </p:nvPicPr>
        <p:blipFill>
          <a:blip r:embed="rId7"/>
          <a:stretch>
            <a:fillRect/>
          </a:stretch>
        </p:blipFill>
        <p:spPr>
          <a:xfrm>
            <a:off x="10058400" y="5516691"/>
            <a:ext cx="1014516" cy="876683"/>
          </a:xfrm>
          <a:prstGeom prst="rect">
            <a:avLst/>
          </a:prstGeom>
          <a:ln w="12700">
            <a:miter lim="400000"/>
          </a:ln>
        </p:spPr>
      </p:pic>
      <p:pic>
        <p:nvPicPr>
          <p:cNvPr id="1026" name="Picture 2" descr="C:\Users\Todor\Desktop\Success story- furniture precision.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5200" y="5510080"/>
            <a:ext cx="898247" cy="89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659D2A-F241-A141-6413-5429E887F8C8}"/>
              </a:ext>
            </a:extLst>
          </p:cNvPr>
          <p:cNvSpPr txBox="1"/>
          <p:nvPr/>
        </p:nvSpPr>
        <p:spPr>
          <a:xfrm>
            <a:off x="3039863" y="2847058"/>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Croatia</a:t>
            </a:r>
            <a:endParaRPr lang="en-GB" sz="3600" dirty="0"/>
          </a:p>
        </p:txBody>
      </p:sp>
    </p:spTree>
    <p:extLst>
      <p:ext uri="{BB962C8B-B14F-4D97-AF65-F5344CB8AC3E}">
        <p14:creationId xmlns:p14="http://schemas.microsoft.com/office/powerpoint/2010/main" val="3296598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AB26E5-B4D6-4366-9F23-3FD9BC3952E4}"/>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tuning process.</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Modified 3D printer and object printing.</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HPC-based Stabilization for Additive Manufacturing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Mikrotvornica</a:t>
            </a:r>
            <a:r>
              <a:rPr lang="en-US" sz="1300" dirty="0">
                <a:solidFill>
                  <a:schemeClr val="accent5"/>
                </a:solidFill>
              </a:rPr>
              <a:t> d.o.o. specializes in high-quality prototype and product production using advanced technologies, with a strong focus on additive and digital manufacturing.</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The aim of the project is to reduce heat-induced deformations in 3D-printed objects. These deformations can significantly affect the quality and functionality of the final product. Based on computational fluid dynamics simulations performed using the HPC infrastructure, through an iterative processes and fine-tuning, an improved 3D printer assembly was created. In addition, the additive manufacturing process was improved by outlining and providing complete control over the parameters that affect the dimensional stability of 3D printed products.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Shorter delivery times by up to 50%.</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Reduction of up to 30% in production costs.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Savings of €150.000,00 over a period of three years.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Increase in sales by up to 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In cooperation with the members of NCC Croatia (RBI), we were provided with professional support and extensive experience with regards to the application of high-performance computing in order to improve 3D printing characteristics and capacities.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Nikola </a:t>
            </a:r>
            <a:r>
              <a:rPr lang="en-GB" sz="1600" b="1" dirty="0" err="1">
                <a:solidFill>
                  <a:srgbClr val="B8860B"/>
                </a:solidFill>
              </a:rPr>
              <a:t>Blažević</a:t>
            </a:r>
            <a:r>
              <a:rPr lang="en-GB" sz="1600" b="1" dirty="0">
                <a:solidFill>
                  <a:srgbClr val="B8860B"/>
                </a:solidFill>
              </a:rPr>
              <a:t>, CEO @Mikrotvornica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23" name="Group 22">
            <a:extLst>
              <a:ext uri="{FF2B5EF4-FFF2-40B4-BE49-F238E27FC236}">
                <a16:creationId xmlns:a16="http://schemas.microsoft.com/office/drawing/2014/main" id="{3AF61B93-2245-46EA-8A16-618E547845C4}"/>
              </a:ext>
            </a:extLst>
          </p:cNvPr>
          <p:cNvGrpSpPr/>
          <p:nvPr/>
        </p:nvGrpSpPr>
        <p:grpSpPr>
          <a:xfrm>
            <a:off x="5272197" y="3888973"/>
            <a:ext cx="2598899" cy="1080000"/>
            <a:chOff x="5288624" y="3869923"/>
            <a:chExt cx="2598899" cy="1080000"/>
          </a:xfrm>
        </p:grpSpPr>
        <p:pic>
          <p:nvPicPr>
            <p:cNvPr id="15" name="Picture 4" descr="1014-MULTI-HEAD ADDITIVE MANUFACTURING-11_2021-3">
              <a:extLst>
                <a:ext uri="{FF2B5EF4-FFF2-40B4-BE49-F238E27FC236}">
                  <a16:creationId xmlns:a16="http://schemas.microsoft.com/office/drawing/2014/main" id="{6AB89D23-3926-4525-A614-C52F8F2C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24" y="3869923"/>
              <a:ext cx="9688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4E4422-44BF-448C-A5EB-A8103E0F0BF1}"/>
                </a:ext>
              </a:extLst>
            </p:cNvPr>
            <p:cNvPicPr>
              <a:picLocks noChangeAspect="1"/>
            </p:cNvPicPr>
            <p:nvPr/>
          </p:nvPicPr>
          <p:blipFill rotWithShape="1">
            <a:blip r:embed="rId4"/>
            <a:srcRect r="20636"/>
            <a:stretch/>
          </p:blipFill>
          <p:spPr>
            <a:xfrm>
              <a:off x="6370053" y="3869923"/>
              <a:ext cx="1517470" cy="1080000"/>
            </a:xfrm>
            <a:prstGeom prst="rect">
              <a:avLst/>
            </a:prstGeom>
          </p:spPr>
        </p:pic>
      </p:grpSp>
      <p:pic>
        <p:nvPicPr>
          <p:cNvPr id="17" name="Picture 16">
            <a:extLst>
              <a:ext uri="{FF2B5EF4-FFF2-40B4-BE49-F238E27FC236}">
                <a16:creationId xmlns:a16="http://schemas.microsoft.com/office/drawing/2014/main" id="{B85E58AE-D158-4CA6-823D-F99983400B7F}"/>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867314" y="189799"/>
            <a:ext cx="5615095" cy="900000"/>
          </a:xfrm>
          <a:prstGeom prst="rect">
            <a:avLst/>
          </a:prstGeom>
        </p:spPr>
      </p:pic>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7"/>
              <a:extLst>
                <a:ext uri="{FF2B5EF4-FFF2-40B4-BE49-F238E27FC236}">
                  <a16:creationId xmlns:a16="http://schemas.microsoft.com/office/drawing/2014/main" id="{F07B2AF6-A833-4561-B7A9-4D2BA5BB7476}"/>
                </a:ext>
              </a:extLst>
            </p:cNvPr>
            <p:cNvPicPr>
              <a:picLocks noChangeAspect="1"/>
            </p:cNvPicPr>
            <p:nvPr/>
          </p:nvPicPr>
          <p:blipFill>
            <a:blip r:embed="rId8"/>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9">
              <a:biLevel thresh="75000"/>
            </a:blip>
            <a:srcRect l="6075" t="12697" r="7445" b="13576"/>
            <a:stretch/>
          </p:blipFill>
          <p:spPr>
            <a:xfrm>
              <a:off x="9962217" y="5418709"/>
              <a:ext cx="1170632" cy="914400"/>
            </a:xfrm>
            <a:prstGeom prst="rect">
              <a:avLst/>
            </a:prstGeom>
          </p:spPr>
        </p:pic>
      </p:grpSp>
      <p:pic>
        <p:nvPicPr>
          <p:cNvPr id="21" name="Picture 20">
            <a:extLst>
              <a:ext uri="{FF2B5EF4-FFF2-40B4-BE49-F238E27FC236}">
                <a16:creationId xmlns:a16="http://schemas.microsoft.com/office/drawing/2014/main" id="{B3A44122-F61B-4A72-B4C3-4D26DB27E398}"/>
              </a:ext>
            </a:extLst>
          </p:cNvPr>
          <p:cNvPicPr>
            <a:picLocks noChangeAspect="1"/>
          </p:cNvPicPr>
          <p:nvPr/>
        </p:nvPicPr>
        <p:blipFill rotWithShape="1">
          <a:blip r:embed="rId10"/>
          <a:srcRect l="18567" t="18859" r="18811" b="18750"/>
          <a:stretch/>
        </p:blipFill>
        <p:spPr>
          <a:xfrm>
            <a:off x="4996647" y="1829300"/>
            <a:ext cx="3150000" cy="1765350"/>
          </a:xfrm>
          <a:prstGeom prst="rect">
            <a:avLst/>
          </a:prstGeom>
        </p:spPr>
      </p:pic>
      <p:pic>
        <p:nvPicPr>
          <p:cNvPr id="14" name="Image 13">
            <a:extLst>
              <a:ext uri="{FF2B5EF4-FFF2-40B4-BE49-F238E27FC236}">
                <a16:creationId xmlns:a16="http://schemas.microsoft.com/office/drawing/2014/main" id="{E30893EA-0C0E-C58A-B29F-CF5CEBAA9C88}"/>
              </a:ext>
            </a:extLst>
          </p:cNvPr>
          <p:cNvPicPr>
            <a:picLocks noChangeAspect="1"/>
          </p:cNvPicPr>
          <p:nvPr/>
        </p:nvPicPr>
        <p:blipFill>
          <a:blip r:embed="rId11"/>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974500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Dynamic Fluid-Object Interactions During Motion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AITAC d.o.o. is a local subsidiary providing yacht, naval, cruise ship, marine &amp; offshore engineering and PLM services in shipbuilding and offshore industry.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Simulating the movement of submerged objects in a fluid-filled tank can be a challenging task. The dynamic interaction introduces a variety of problems e.g. sloshing and potential spillage, all of which must be accurately characterized and effectively mitigated. The use of high performance computing is indispensable for the successful execution of these computational fluid dynamics simulations.</a:t>
            </a:r>
          </a:p>
          <a:p>
            <a:pPr algn="just"/>
            <a:r>
              <a:rPr lang="en-US" sz="1400" dirty="0">
                <a:solidFill>
                  <a:schemeClr val="accent5"/>
                </a:solidFill>
              </a:rPr>
              <a:t>A carefully crafted plan for the optimal motion of objects is proposed. This plan represents a delicate equilibrium between the minimization of waiting times and the prevention of water spillage, and as such improves the overall system performance.</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Optimized system performance by minimizing waiting times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Facilitated the rapid exploration of novel design possibilities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Optimal movement plan contributes to safer and more reliable system</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dirty="0">
                <a:solidFill>
                  <a:schemeClr val="accent5"/>
                </a:solidFill>
              </a:rPr>
              <a:t>We were interested in the displacement of the water during the movement and were unsure of the bottom's impact on the flow and the force due to the negative pressure. Given that this is a component of a larger system, we needed a solution that would ensure uninterrupted and optimal operation.</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err="1">
                <a:solidFill>
                  <a:srgbClr val="B8860B"/>
                </a:solidFill>
              </a:rPr>
              <a:t>Domagoj</a:t>
            </a:r>
            <a:r>
              <a:rPr lang="en-GB" sz="1600" b="1" dirty="0">
                <a:solidFill>
                  <a:srgbClr val="B8860B"/>
                </a:solidFill>
              </a:rPr>
              <a:t> </a:t>
            </a:r>
            <a:r>
              <a:rPr lang="en-GB" sz="1600" b="1" dirty="0" err="1">
                <a:solidFill>
                  <a:srgbClr val="B8860B"/>
                </a:solidFill>
              </a:rPr>
              <a:t>Borucinsky</a:t>
            </a:r>
            <a:r>
              <a:rPr lang="en-GB" sz="1600" b="1" dirty="0">
                <a:solidFill>
                  <a:srgbClr val="B8860B"/>
                </a:solidFill>
              </a:rPr>
              <a:t>, Engineer @AITAC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Mechanical engineering</a:t>
            </a:r>
          </a:p>
        </p:txBody>
      </p:sp>
      <p:sp>
        <p:nvSpPr>
          <p:cNvPr id="10" name="Rectangle 9">
            <a:extLst>
              <a:ext uri="{FF2B5EF4-FFF2-40B4-BE49-F238E27FC236}">
                <a16:creationId xmlns:a16="http://schemas.microsoft.com/office/drawing/2014/main" id="{BE1A2C19-722F-0CA8-F5EC-35BC87F3DC8F}"/>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Simplified / representative problem concept.</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Forces at relevant locations.</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pic>
        <p:nvPicPr>
          <p:cNvPr id="15" name="Picture 14">
            <a:extLst>
              <a:ext uri="{FF2B5EF4-FFF2-40B4-BE49-F238E27FC236}">
                <a16:creationId xmlns:a16="http://schemas.microsoft.com/office/drawing/2014/main" id="{090325CF-9A90-4278-8899-41B99556E7D0}"/>
              </a:ext>
            </a:extLst>
          </p:cNvPr>
          <p:cNvPicPr>
            <a:picLocks noChangeAspect="1"/>
          </p:cNvPicPr>
          <p:nvPr/>
        </p:nvPicPr>
        <p:blipFill>
          <a:blip r:embed="rId3"/>
          <a:stretch>
            <a:fillRect/>
          </a:stretch>
        </p:blipFill>
        <p:spPr>
          <a:xfrm>
            <a:off x="4242784" y="174775"/>
            <a:ext cx="4657725" cy="981075"/>
          </a:xfrm>
          <a:prstGeom prst="rect">
            <a:avLst/>
          </a:prstGeom>
        </p:spPr>
      </p:pic>
      <p:grpSp>
        <p:nvGrpSpPr>
          <p:cNvPr id="12" name="Group 11">
            <a:extLst>
              <a:ext uri="{FF2B5EF4-FFF2-40B4-BE49-F238E27FC236}">
                <a16:creationId xmlns:a16="http://schemas.microsoft.com/office/drawing/2014/main" id="{E1DCF001-91CA-4428-996D-34F579A3294B}"/>
              </a:ext>
            </a:extLst>
          </p:cNvPr>
          <p:cNvGrpSpPr/>
          <p:nvPr/>
        </p:nvGrpSpPr>
        <p:grpSpPr>
          <a:xfrm>
            <a:off x="9948044" y="5418709"/>
            <a:ext cx="2113378" cy="914400"/>
            <a:chOff x="9962217" y="5418709"/>
            <a:chExt cx="2113378" cy="914400"/>
          </a:xfrm>
        </p:grpSpPr>
        <p:pic>
          <p:nvPicPr>
            <p:cNvPr id="17" name="Picture 16">
              <a:hlinkClick r:id="rId4"/>
              <a:extLst>
                <a:ext uri="{FF2B5EF4-FFF2-40B4-BE49-F238E27FC236}">
                  <a16:creationId xmlns:a16="http://schemas.microsoft.com/office/drawing/2014/main" id="{16C2E1D7-5A28-4DB8-955D-040FA3DF270A}"/>
                </a:ext>
              </a:extLst>
            </p:cNvPr>
            <p:cNvPicPr>
              <a:picLocks noChangeAspect="1"/>
            </p:cNvPicPr>
            <p:nvPr/>
          </p:nvPicPr>
          <p:blipFill>
            <a:blip r:embed="rId5"/>
            <a:stretch>
              <a:fillRect/>
            </a:stretch>
          </p:blipFill>
          <p:spPr>
            <a:xfrm>
              <a:off x="11161195" y="5418709"/>
              <a:ext cx="914400" cy="914400"/>
            </a:xfrm>
            <a:prstGeom prst="rect">
              <a:avLst/>
            </a:prstGeom>
          </p:spPr>
        </p:pic>
        <p:pic>
          <p:nvPicPr>
            <p:cNvPr id="19" name="Picture 18">
              <a:extLst>
                <a:ext uri="{FF2B5EF4-FFF2-40B4-BE49-F238E27FC236}">
                  <a16:creationId xmlns:a16="http://schemas.microsoft.com/office/drawing/2014/main" id="{CA5901EA-29B0-49FB-BA76-C5C36AA674DC}"/>
                </a:ext>
              </a:extLst>
            </p:cNvPr>
            <p:cNvPicPr>
              <a:picLocks noChangeAspect="1"/>
            </p:cNvPicPr>
            <p:nvPr/>
          </p:nvPicPr>
          <p:blipFill rotWithShape="1">
            <a:blip r:embed="rId6">
              <a:biLevel thresh="75000"/>
            </a:blip>
            <a:srcRect l="6075" t="12697" r="7445" b="13576"/>
            <a:stretch/>
          </p:blipFill>
          <p:spPr>
            <a:xfrm>
              <a:off x="9962217" y="5418709"/>
              <a:ext cx="1170632" cy="914400"/>
            </a:xfrm>
            <a:prstGeom prst="rect">
              <a:avLst/>
            </a:prstGeom>
          </p:spPr>
        </p:pic>
      </p:grpSp>
      <p:pic>
        <p:nvPicPr>
          <p:cNvPr id="23" name="Picture 22">
            <a:extLst>
              <a:ext uri="{FF2B5EF4-FFF2-40B4-BE49-F238E27FC236}">
                <a16:creationId xmlns:a16="http://schemas.microsoft.com/office/drawing/2014/main" id="{692B468C-20F7-4E0C-A643-478B98637679}"/>
              </a:ext>
            </a:extLst>
          </p:cNvPr>
          <p:cNvPicPr>
            <a:picLocks noChangeAspect="1"/>
          </p:cNvPicPr>
          <p:nvPr/>
        </p:nvPicPr>
        <p:blipFill>
          <a:blip r:embed="rId7"/>
          <a:stretch>
            <a:fillRect/>
          </a:stretch>
        </p:blipFill>
        <p:spPr>
          <a:xfrm>
            <a:off x="5131298" y="3583010"/>
            <a:ext cx="2880000" cy="1440000"/>
          </a:xfrm>
          <a:prstGeom prst="rect">
            <a:avLst/>
          </a:prstGeom>
        </p:spPr>
      </p:pic>
      <p:pic>
        <p:nvPicPr>
          <p:cNvPr id="11" name="Picture 10">
            <a:extLst>
              <a:ext uri="{FF2B5EF4-FFF2-40B4-BE49-F238E27FC236}">
                <a16:creationId xmlns:a16="http://schemas.microsoft.com/office/drawing/2014/main" id="{45872746-58B5-4FF2-B139-12BA387C18B0}"/>
              </a:ext>
            </a:extLst>
          </p:cNvPr>
          <p:cNvPicPr>
            <a:picLocks noChangeAspect="1"/>
          </p:cNvPicPr>
          <p:nvPr/>
        </p:nvPicPr>
        <p:blipFill>
          <a:blip r:embed="rId8"/>
          <a:stretch>
            <a:fillRect/>
          </a:stretch>
        </p:blipFill>
        <p:spPr>
          <a:xfrm rot="16200000">
            <a:off x="5799098" y="1122405"/>
            <a:ext cx="1544400" cy="2970000"/>
          </a:xfrm>
          <a:prstGeom prst="rect">
            <a:avLst/>
          </a:prstGeom>
        </p:spPr>
      </p:pic>
    </p:spTree>
    <p:extLst>
      <p:ext uri="{BB962C8B-B14F-4D97-AF65-F5344CB8AC3E}">
        <p14:creationId xmlns:p14="http://schemas.microsoft.com/office/powerpoint/2010/main" val="341837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D42B4A-0B5B-444A-84C8-A6E4A8ABADE7}"/>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design optimisation</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Hydrofoil </a:t>
            </a:r>
            <a:r>
              <a:rPr lang="en-GB" sz="1000" dirty="0" err="1">
                <a:ln w="0"/>
                <a:solidFill>
                  <a:schemeClr val="accent5"/>
                </a:solidFill>
              </a:rPr>
              <a:t>mold</a:t>
            </a:r>
            <a:r>
              <a:rPr lang="en-GB" sz="1000" dirty="0">
                <a:ln w="0"/>
                <a:solidFill>
                  <a:schemeClr val="accent5"/>
                </a:solidFill>
              </a:rPr>
              <a:t> used to create a prototype design.</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Digital Twin Framework for Hydrofoil Optimization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Marotti</a:t>
            </a:r>
            <a:r>
              <a:rPr lang="en-US" sz="1300" dirty="0">
                <a:solidFill>
                  <a:schemeClr val="accent5"/>
                </a:solidFill>
              </a:rPr>
              <a:t> Windsurfing d.o.o. is a company founded by the two-time windsurfing champion. MWSC is dedicated to the development and production of windsurfing equipment.</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In close cooperation with IIT d.o.o., specialized equipment and software were developed to ensure precise measurements of fluid data. A methodology based on reverse engineering and digital twin technology was developed to design an optimized hydrofoil. The mold creation process saw collaboration with members from the Academia and Bex d.o.o., resulting in a robust approach to </a:t>
            </a:r>
            <a:r>
              <a:rPr lang="en-US" sz="1300" dirty="0" err="1">
                <a:solidFill>
                  <a:schemeClr val="accent5"/>
                </a:solidFill>
              </a:rPr>
              <a:t>aluminium</a:t>
            </a:r>
            <a:r>
              <a:rPr lang="en-US" sz="1300" dirty="0">
                <a:solidFill>
                  <a:schemeClr val="accent5"/>
                </a:solidFill>
              </a:rPr>
              <a:t> </a:t>
            </a:r>
            <a:r>
              <a:rPr lang="en-US" sz="1300" dirty="0" err="1">
                <a:solidFill>
                  <a:schemeClr val="accent5"/>
                </a:solidFill>
              </a:rPr>
              <a:t>mould</a:t>
            </a:r>
            <a:r>
              <a:rPr lang="en-US" sz="1300" dirty="0">
                <a:solidFill>
                  <a:schemeClr val="accent5"/>
                </a:solidFill>
              </a:rPr>
              <a:t> production. State-of-the-art techniques were employed to produce and thoroughly test new hydrofoil prototypes.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Enhanced hydrofoil windsurfing performance.</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Competitive and industrial advantage (improved products).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Industry/company growth.</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International recognition.</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Futureproofing.</a:t>
            </a:r>
          </a:p>
          <a:p>
            <a:pPr marL="342900" indent="-342900" algn="l">
              <a:lnSpc>
                <a:spcPct val="70000"/>
              </a:lnSpc>
              <a:buFont typeface="Wingdings" panose="05000000000000000000" pitchFamily="2" charset="2"/>
              <a:buChar char="ü"/>
            </a:pP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grateful for the accessibility, willingness, and enthusiasm in order to jointly achieve success. Our goal is to create a so-called 'speed foil' hydrofoil with which we will attempt to break the speed world record. I am confident, based on current results, that we will achieve this.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Enrico </a:t>
            </a:r>
            <a:r>
              <a:rPr lang="en-GB" sz="1600" b="1" dirty="0" err="1">
                <a:solidFill>
                  <a:srgbClr val="B8860B"/>
                </a:solidFill>
              </a:rPr>
              <a:t>Marotti</a:t>
            </a:r>
            <a:r>
              <a:rPr lang="en-GB" sz="1600" b="1" dirty="0">
                <a:solidFill>
                  <a:srgbClr val="B8860B"/>
                </a:solidFill>
              </a:rPr>
              <a:t>, CEO @Marotti Windsurfing </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3"/>
              <a:extLst>
                <a:ext uri="{FF2B5EF4-FFF2-40B4-BE49-F238E27FC236}">
                  <a16:creationId xmlns:a16="http://schemas.microsoft.com/office/drawing/2014/main" id="{F07B2AF6-A833-4561-B7A9-4D2BA5BB7476}"/>
                </a:ext>
              </a:extLst>
            </p:cNvPr>
            <p:cNvPicPr>
              <a:picLocks noChangeAspect="1"/>
            </p:cNvPicPr>
            <p:nvPr/>
          </p:nvPicPr>
          <p:blipFill>
            <a:blip r:embed="rId4"/>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5">
              <a:biLevel thresh="75000"/>
            </a:blip>
            <a:srcRect l="6075" t="12697" r="7445" b="13576"/>
            <a:stretch/>
          </p:blipFill>
          <p:spPr>
            <a:xfrm>
              <a:off x="9962217" y="5418709"/>
              <a:ext cx="1170632" cy="914400"/>
            </a:xfrm>
            <a:prstGeom prst="rect">
              <a:avLst/>
            </a:prstGeom>
          </p:spPr>
        </p:pic>
      </p:grpSp>
      <p:pic>
        <p:nvPicPr>
          <p:cNvPr id="1026" name="Picture 2">
            <a:extLst>
              <a:ext uri="{FF2B5EF4-FFF2-40B4-BE49-F238E27FC236}">
                <a16:creationId xmlns:a16="http://schemas.microsoft.com/office/drawing/2014/main" id="{8133632D-2449-4E8F-BAB9-650DC733E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145" y="99799"/>
            <a:ext cx="459743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91DD55-7625-4E3E-B0D7-8EE246332929}"/>
              </a:ext>
            </a:extLst>
          </p:cNvPr>
          <p:cNvPicPr>
            <a:picLocks noChangeAspect="1"/>
          </p:cNvPicPr>
          <p:nvPr/>
        </p:nvPicPr>
        <p:blipFill rotWithShape="1">
          <a:blip r:embed="rId7"/>
          <a:srcRect b="6174"/>
          <a:stretch/>
        </p:blipFill>
        <p:spPr>
          <a:xfrm>
            <a:off x="5124635" y="1829692"/>
            <a:ext cx="2894023" cy="1800000"/>
          </a:xfrm>
          <a:prstGeom prst="rect">
            <a:avLst/>
          </a:prstGeom>
        </p:spPr>
      </p:pic>
      <p:pic>
        <p:nvPicPr>
          <p:cNvPr id="14" name="Picture 13">
            <a:extLst>
              <a:ext uri="{FF2B5EF4-FFF2-40B4-BE49-F238E27FC236}">
                <a16:creationId xmlns:a16="http://schemas.microsoft.com/office/drawing/2014/main" id="{F63C29BB-757A-4B33-B814-B2C0ADE31DF9}"/>
              </a:ext>
            </a:extLst>
          </p:cNvPr>
          <p:cNvPicPr>
            <a:picLocks noChangeAspect="1"/>
          </p:cNvPicPr>
          <p:nvPr/>
        </p:nvPicPr>
        <p:blipFill rotWithShape="1">
          <a:blip r:embed="rId8"/>
          <a:srcRect l="15292" r="9553"/>
          <a:stretch/>
        </p:blipFill>
        <p:spPr>
          <a:xfrm rot="16200000">
            <a:off x="5962884" y="3274525"/>
            <a:ext cx="1217525" cy="2160000"/>
          </a:xfrm>
          <a:prstGeom prst="rect">
            <a:avLst/>
          </a:prstGeom>
        </p:spPr>
      </p:pic>
    </p:spTree>
    <p:extLst>
      <p:ext uri="{BB962C8B-B14F-4D97-AF65-F5344CB8AC3E}">
        <p14:creationId xmlns:p14="http://schemas.microsoft.com/office/powerpoint/2010/main" val="372543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B1075AA-E2C4-5400-E8B6-093F5D02EC3F}"/>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Czechia</a:t>
            </a:r>
            <a:endParaRPr lang="en-GB" sz="3600" dirty="0"/>
          </a:p>
        </p:txBody>
      </p:sp>
    </p:spTree>
    <p:extLst>
      <p:ext uri="{BB962C8B-B14F-4D97-AF65-F5344CB8AC3E}">
        <p14:creationId xmlns:p14="http://schemas.microsoft.com/office/powerpoint/2010/main" val="69909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Tool to fight criminality more effectively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The Police of the Czech Republic are an armed security force established by the National Council Act of 21 June 1991. The Police of the Czech Republic serves the public.</a:t>
            </a:r>
            <a:endParaRPr lang="cs-CZ" sz="1400" dirty="0">
              <a:solidFill>
                <a:schemeClr val="accent5"/>
              </a:solidFill>
            </a:endParaRPr>
          </a:p>
          <a:p>
            <a:pPr algn="just"/>
            <a:r>
              <a:rPr lang="en-US" sz="1800" dirty="0">
                <a:solidFill>
                  <a:srgbClr val="B8860B"/>
                </a:solidFill>
                <a:latin typeface="+mj-lt"/>
              </a:rPr>
              <a:t>Challenges &amp; Solution</a:t>
            </a:r>
          </a:p>
          <a:p>
            <a:pPr algn="just"/>
            <a:r>
              <a:rPr lang="en-GB" sz="1400" dirty="0">
                <a:solidFill>
                  <a:schemeClr val="accent5"/>
                </a:solidFill>
              </a:rPr>
              <a:t>The practical part of the Maps of the Future II project aimed to use crime data to develop and test new procedures and tools for more effective crime fighting and more targeted, efficient, and thus cheaper use of resources (personnel, financial, and material). </a:t>
            </a:r>
          </a:p>
          <a:p>
            <a:pPr algn="just"/>
            <a:r>
              <a:rPr lang="en-GB" sz="1400" dirty="0">
                <a:solidFill>
                  <a:schemeClr val="accent5"/>
                </a:solidFill>
              </a:rPr>
              <a:t>Models designed to predict crime and socio-pathogenic phenomena throughout the Czech Republic were successfully developer and tested. The possibility of running memory and computationally demanding tasks in parallel using dedicated graphics cards proved crucial, allowing individual experiments to be reduced from days to hours.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T</a:t>
            </a:r>
            <a:r>
              <a:rPr lang="en-US" sz="1800" dirty="0">
                <a:solidFill>
                  <a:schemeClr val="accent5"/>
                </a:solidFill>
                <a:sym typeface="Wingdings 2" panose="05020102010507070707" pitchFamily="18" charset="2"/>
              </a:rPr>
              <a:t>he criminality prediction model training time was reduced several fold</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The training done on the GPU nodes of the Karolina cluster was shown to be effective</a:t>
            </a:r>
            <a:endParaRPr lang="cs-CZ" sz="1800" dirty="0">
              <a:solidFill>
                <a:schemeClr val="accent5"/>
              </a:solidFill>
            </a:endParaRPr>
          </a:p>
          <a:p>
            <a:pPr marL="285750" indent="-285750">
              <a:buFont typeface="Wingdings 2" panose="05020102010507070707" pitchFamily="18" charset="2"/>
              <a:buChar char="P"/>
            </a:pPr>
            <a:r>
              <a:rPr lang="en-US" sz="1800" dirty="0">
                <a:solidFill>
                  <a:schemeClr val="accent5"/>
                </a:solidFill>
              </a:rPr>
              <a:t>The solution will help the Police of the Czech Republic increase the efficiency of their patrol planning.</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very pleased that the employees of the Police of the Czech Republic are actively involved in the search for innovations and solutions to one of the current topics in the internal security of the Czech Republic, which is the effective use of available resources (both human and material).</a:t>
            </a:r>
            <a:r>
              <a:rPr lang="cs-CZ" sz="1600" b="1" i="1" u="none" strike="noStrike" dirty="0">
                <a:solidFill>
                  <a:schemeClr val="accent5"/>
                </a:solidFill>
                <a:effectLst/>
              </a:rPr>
              <a:t>“ </a:t>
            </a:r>
            <a:r>
              <a:rPr lang="it-IT" sz="1600" b="1" dirty="0" err="1">
                <a:solidFill>
                  <a:srgbClr val="B8860B"/>
                </a:solidFill>
              </a:rPr>
              <a:t>genmjr</a:t>
            </a:r>
            <a:r>
              <a:rPr lang="it-IT" sz="1600" b="1" dirty="0">
                <a:solidFill>
                  <a:srgbClr val="B8860B"/>
                </a:solidFill>
              </a:rPr>
              <a:t>. Martin </a:t>
            </a:r>
            <a:r>
              <a:rPr lang="it-IT" sz="1600" b="1" dirty="0" err="1">
                <a:solidFill>
                  <a:srgbClr val="B8860B"/>
                </a:solidFill>
              </a:rPr>
              <a:t>Vondrasek</a:t>
            </a:r>
            <a:r>
              <a:rPr lang="it-IT" sz="1600" b="1" dirty="0">
                <a:solidFill>
                  <a:srgbClr val="B8860B"/>
                </a:solidFill>
              </a:rPr>
              <a:t>, Police President</a:t>
            </a:r>
            <a:r>
              <a:rPr lang="cs-CZ" sz="1600" b="1" dirty="0">
                <a:solidFill>
                  <a:srgbClr val="B8860B"/>
                </a:solidFill>
              </a:rPr>
              <a:t> </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Security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Photo provided by the Police of the Czech Republic.</a:t>
            </a:r>
            <a:endParaRPr lang="en-GB" sz="1100" dirty="0">
              <a:solidFill>
                <a:schemeClr val="accent5"/>
              </a:solidFill>
            </a:endParaRPr>
          </a:p>
        </p:txBody>
      </p:sp>
      <p:pic>
        <p:nvPicPr>
          <p:cNvPr id="12" name="Obrázek 11">
            <a:extLst>
              <a:ext uri="{FF2B5EF4-FFF2-40B4-BE49-F238E27FC236}">
                <a16:creationId xmlns:a16="http://schemas.microsoft.com/office/drawing/2014/main" id="{72A04359-426E-4835-827B-5F5A9AF9BF98}"/>
              </a:ext>
            </a:extLst>
          </p:cNvPr>
          <p:cNvPicPr>
            <a:picLocks noChangeAspect="1"/>
          </p:cNvPicPr>
          <p:nvPr/>
        </p:nvPicPr>
        <p:blipFill>
          <a:blip r:embed="rId4"/>
          <a:stretch>
            <a:fillRect/>
          </a:stretch>
        </p:blipFill>
        <p:spPr>
          <a:xfrm>
            <a:off x="6028495" y="-44324"/>
            <a:ext cx="1332000" cy="1351361"/>
          </a:xfrm>
          <a:prstGeom prst="rect">
            <a:avLst/>
          </a:prstGeom>
        </p:spPr>
      </p:pic>
      <p:pic>
        <p:nvPicPr>
          <p:cNvPr id="18" name="Obrázek 17">
            <a:hlinkClick r:id="rId5"/>
            <a:extLst>
              <a:ext uri="{FF2B5EF4-FFF2-40B4-BE49-F238E27FC236}">
                <a16:creationId xmlns:a16="http://schemas.microsoft.com/office/drawing/2014/main" id="{1AA8DC9A-B7C7-4952-B814-85C397B53A03}"/>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CB8EAF0D-6050-4D98-868D-0356D2A58416}"/>
              </a:ext>
            </a:extLst>
          </p:cNvPr>
          <p:cNvPicPr>
            <a:picLocks noChangeAspect="1"/>
          </p:cNvPicPr>
          <p:nvPr/>
        </p:nvPicPr>
        <p:blipFill>
          <a:blip r:embed="rId7"/>
          <a:stretch>
            <a:fillRect/>
          </a:stretch>
        </p:blipFill>
        <p:spPr>
          <a:xfrm>
            <a:off x="4951647" y="2364820"/>
            <a:ext cx="3240000" cy="2128359"/>
          </a:xfrm>
          <a:prstGeom prst="rect">
            <a:avLst/>
          </a:prstGeom>
        </p:spPr>
      </p:pic>
    </p:spTree>
    <p:extLst>
      <p:ext uri="{BB962C8B-B14F-4D97-AF65-F5344CB8AC3E}">
        <p14:creationId xmlns:p14="http://schemas.microsoft.com/office/powerpoint/2010/main" val="1006723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51067-8E20-A052-BF18-1A58303E1115}"/>
              </a:ext>
            </a:extLst>
          </p:cNvPr>
          <p:cNvSpPr>
            <a:spLocks noGrp="1"/>
          </p:cNvSpPr>
          <p:nvPr>
            <p:ph type="ctrTitle"/>
          </p:nvPr>
        </p:nvSpPr>
        <p:spPr>
          <a:xfrm>
            <a:off x="1524000" y="296740"/>
            <a:ext cx="9144000" cy="919501"/>
          </a:xfrm>
        </p:spPr>
        <p:txBody>
          <a:bodyPr/>
          <a:lstStyle/>
          <a:p>
            <a:r>
              <a:rPr lang="en-GB" dirty="0"/>
              <a:t>Content</a:t>
            </a:r>
          </a:p>
        </p:txBody>
      </p:sp>
      <p:graphicFrame>
        <p:nvGraphicFramePr>
          <p:cNvPr id="5" name="Tableau 4">
            <a:extLst>
              <a:ext uri="{FF2B5EF4-FFF2-40B4-BE49-F238E27FC236}">
                <a16:creationId xmlns:a16="http://schemas.microsoft.com/office/drawing/2014/main" id="{E7734DB8-1208-4A94-0EA5-89338E793A27}"/>
              </a:ext>
            </a:extLst>
          </p:cNvPr>
          <p:cNvGraphicFramePr>
            <a:graphicFrameLocks noGrp="1"/>
          </p:cNvGraphicFramePr>
          <p:nvPr>
            <p:extLst>
              <p:ext uri="{D42A27DB-BD31-4B8C-83A1-F6EECF244321}">
                <p14:modId xmlns:p14="http://schemas.microsoft.com/office/powerpoint/2010/main" val="338448986"/>
              </p:ext>
            </p:extLst>
          </p:nvPr>
        </p:nvGraphicFramePr>
        <p:xfrm>
          <a:off x="3808226" y="1752600"/>
          <a:ext cx="4252697" cy="4267200"/>
        </p:xfrm>
        <a:graphic>
          <a:graphicData uri="http://schemas.openxmlformats.org/drawingml/2006/table">
            <a:tbl>
              <a:tblPr/>
              <a:tblGrid>
                <a:gridCol w="1427176">
                  <a:extLst>
                    <a:ext uri="{9D8B030D-6E8A-4147-A177-3AD203B41FA5}">
                      <a16:colId xmlns:a16="http://schemas.microsoft.com/office/drawing/2014/main" val="1557767434"/>
                    </a:ext>
                  </a:extLst>
                </a:gridCol>
                <a:gridCol w="2825521">
                  <a:extLst>
                    <a:ext uri="{9D8B030D-6E8A-4147-A177-3AD203B41FA5}">
                      <a16:colId xmlns:a16="http://schemas.microsoft.com/office/drawing/2014/main" val="306704309"/>
                    </a:ext>
                  </a:extLst>
                </a:gridCol>
              </a:tblGrid>
              <a:tr h="190500">
                <a:tc>
                  <a:txBody>
                    <a:bodyPr/>
                    <a:lstStyle/>
                    <a:p>
                      <a:pPr algn="ctr" fontAlgn="b"/>
                      <a:r>
                        <a:rPr lang="fr-FR" sz="1400" b="1" i="0" u="none" strike="noStrike">
                          <a:solidFill>
                            <a:srgbClr val="000000"/>
                          </a:solidFill>
                          <a:effectLst/>
                          <a:latin typeface="Calibri" panose="020F0502020204030204" pitchFamily="34" charset="0"/>
                        </a:rPr>
                        <a:t>NCC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Number of use cases reported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522780"/>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Austria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31903"/>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Belgium</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390786"/>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Bulgaria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555534"/>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Croatia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0337"/>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Czechia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13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301862"/>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Estonia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047593"/>
                  </a:ext>
                </a:extLst>
              </a:tr>
              <a:tr h="190500">
                <a:tc>
                  <a:txBody>
                    <a:bodyPr/>
                    <a:lstStyle/>
                    <a:p>
                      <a:pPr algn="ctr" fontAlgn="b"/>
                      <a:r>
                        <a:rPr lang="fr-FR" sz="1400" b="0" i="0" u="none" strike="noStrike" dirty="0">
                          <a:solidFill>
                            <a:srgbClr val="000000"/>
                          </a:solidFill>
                          <a:effectLst/>
                          <a:latin typeface="Calibri" panose="020F0502020204030204" pitchFamily="34" charset="0"/>
                        </a:rPr>
                        <a:t>France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4309879"/>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0" i="0" u="none" strike="noStrike" dirty="0" err="1">
                          <a:solidFill>
                            <a:srgbClr val="000000"/>
                          </a:solidFill>
                          <a:effectLst/>
                          <a:latin typeface="Calibri" panose="020F0502020204030204" pitchFamily="34" charset="0"/>
                        </a:rPr>
                        <a:t>Hungary</a:t>
                      </a:r>
                      <a:endParaRPr lang="en-GB" sz="14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742661"/>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Latvia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918760"/>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Slovakia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687125"/>
                  </a:ext>
                </a:extLst>
              </a:tr>
              <a:tr h="190500">
                <a:tc>
                  <a:txBody>
                    <a:bodyPr/>
                    <a:lstStyle/>
                    <a:p>
                      <a:pPr algn="ctr" fontAlgn="b"/>
                      <a:r>
                        <a:rPr lang="fr-FR" sz="1400" b="0" i="0" u="none" strike="noStrike">
                          <a:solidFill>
                            <a:srgbClr val="000000"/>
                          </a:solidFill>
                          <a:effectLst/>
                          <a:latin typeface="Calibri" panose="020F0502020204030204" pitchFamily="34" charset="0"/>
                        </a:rPr>
                        <a:t>Sweden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280507"/>
                  </a:ext>
                </a:extLst>
              </a:tr>
              <a:tr h="190500">
                <a:tc>
                  <a:txBody>
                    <a:bodyPr/>
                    <a:lstStyle/>
                    <a:p>
                      <a:pPr algn="ctr" fontAlgn="b"/>
                      <a:r>
                        <a:rPr lang="fr-FR" sz="1400" b="0" i="0" u="none" strike="noStrike" dirty="0">
                          <a:solidFill>
                            <a:srgbClr val="000000"/>
                          </a:solidFill>
                          <a:effectLst/>
                          <a:latin typeface="Calibri" panose="020F0502020204030204" pitchFamily="34" charset="0"/>
                        </a:rPr>
                        <a:t>Türkiye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932229"/>
                  </a:ext>
                </a:extLst>
              </a:tr>
              <a:tr h="190500">
                <a:tc>
                  <a:txBody>
                    <a:bodyPr/>
                    <a:lstStyle/>
                    <a:p>
                      <a:pPr algn="ctr" fontAlgn="b"/>
                      <a:r>
                        <a:rPr lang="fr-FR" sz="1400" b="1" i="0" u="none" strike="noStrike" dirty="0">
                          <a:solidFill>
                            <a:srgbClr val="000000"/>
                          </a:solidFill>
                          <a:effectLst/>
                          <a:latin typeface="Calibri" panose="020F0502020204030204" pitchFamily="34" charset="0"/>
                        </a:rPr>
                        <a:t>TOTAL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dirty="0">
                          <a:solidFill>
                            <a:srgbClr val="000000"/>
                          </a:solidFill>
                          <a:effectLst/>
                          <a:latin typeface="Calibri" panose="020F0502020204030204" pitchFamily="34" charset="0"/>
                        </a:rPr>
                        <a:t>49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763819"/>
                  </a:ext>
                </a:extLst>
              </a:tr>
            </a:tbl>
          </a:graphicData>
        </a:graphic>
      </p:graphicFrame>
    </p:spTree>
    <p:extLst>
      <p:ext uri="{BB962C8B-B14F-4D97-AF65-F5344CB8AC3E}">
        <p14:creationId xmlns:p14="http://schemas.microsoft.com/office/powerpoint/2010/main" val="4160236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Use of Bulk Simulation in the Development of a Rail Freight Wagon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Advanced Engineering is a company that focuses on computer simulations, structural analysis and optimisation of structures, and multi-physics modelling and simulation.</a:t>
            </a:r>
          </a:p>
          <a:p>
            <a:pPr algn="just"/>
            <a:r>
              <a:rPr lang="en-GB" sz="1800" dirty="0">
                <a:solidFill>
                  <a:srgbClr val="B8860B"/>
                </a:solidFill>
                <a:latin typeface="+mj-lt"/>
              </a:rPr>
              <a:t>Challenges &amp; Solution</a:t>
            </a:r>
          </a:p>
          <a:p>
            <a:pPr algn="just"/>
            <a:r>
              <a:rPr lang="en-GB" sz="1400" dirty="0">
                <a:solidFill>
                  <a:schemeClr val="accent5"/>
                </a:solidFill>
              </a:rPr>
              <a:t>End customers and users asked for a guarantee for the time required to unload each wagon during unloading, and the development team needed to make sure that the geometry of the hoppers and funnels would ensure the complete discharge of bulk material without it being stuck to the walls. </a:t>
            </a:r>
          </a:p>
          <a:p>
            <a:pPr algn="just"/>
            <a:r>
              <a:rPr lang="en-GB" sz="1400" dirty="0">
                <a:solidFill>
                  <a:schemeClr val="accent5"/>
                </a:solidFill>
              </a:rPr>
              <a:t>The solution can simulate the interaction of the bulk material with the structure, the ability to compare multiple design options, and the ease of analysing the behaviour of different grain types under various external conditions such as temperature and humidity.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800" dirty="0">
                <a:solidFill>
                  <a:schemeClr val="accent5"/>
                </a:solidFill>
                <a:sym typeface="Wingdings 2" panose="05020102010507070707" pitchFamily="18" charset="2"/>
              </a:rPr>
              <a:t> </a:t>
            </a:r>
            <a:r>
              <a:rPr lang="cs-CZ" sz="1800" dirty="0">
                <a:solidFill>
                  <a:schemeClr val="accent5"/>
                </a:solidFill>
                <a:sym typeface="Wingdings 2" panose="05020102010507070707" pitchFamily="18" charset="2"/>
              </a:rPr>
              <a:t>T</a:t>
            </a:r>
            <a:r>
              <a:rPr lang="en-US" sz="1800" dirty="0" err="1">
                <a:solidFill>
                  <a:schemeClr val="accent5"/>
                </a:solidFill>
                <a:sym typeface="Wingdings 2" panose="05020102010507070707" pitchFamily="18" charset="2"/>
              </a:rPr>
              <a:t>ime</a:t>
            </a:r>
            <a:r>
              <a:rPr lang="en-US" sz="1800" dirty="0">
                <a:solidFill>
                  <a:schemeClr val="accent5"/>
                </a:solidFill>
                <a:sym typeface="Wingdings 2" panose="05020102010507070707" pitchFamily="18" charset="2"/>
              </a:rPr>
              <a:t> and costs savings through numerical modelling and simulations</a:t>
            </a:r>
            <a:endParaRPr lang="cs-CZ" sz="1800" dirty="0">
              <a:solidFill>
                <a:schemeClr val="accent5"/>
              </a:solidFill>
              <a:sym typeface="Wingdings 2" panose="05020102010507070707" pitchFamily="18" charset="2"/>
            </a:endParaRPr>
          </a:p>
          <a:p>
            <a:r>
              <a:rPr lang="en-GB" sz="1800" dirty="0">
                <a:solidFill>
                  <a:schemeClr val="accent5"/>
                </a:solidFill>
                <a:sym typeface="Wingdings 2" panose="05020102010507070707" pitchFamily="18" charset="2"/>
              </a:rPr>
              <a:t> </a:t>
            </a:r>
            <a:r>
              <a:rPr lang="cs-CZ" sz="1800" dirty="0">
                <a:solidFill>
                  <a:schemeClr val="accent5"/>
                </a:solidFill>
              </a:rPr>
              <a:t>T</a:t>
            </a:r>
            <a:r>
              <a:rPr lang="en-US" sz="1800" dirty="0">
                <a:solidFill>
                  <a:schemeClr val="accent5"/>
                </a:solidFill>
              </a:rPr>
              <a:t>he ability to simulate the interaction of the bulk material with the structure</a:t>
            </a:r>
          </a:p>
          <a:p>
            <a:r>
              <a:rPr lang="en-GB" sz="1800" dirty="0">
                <a:solidFill>
                  <a:schemeClr val="accent5"/>
                </a:solidFill>
                <a:sym typeface="Wingdings 2" panose="05020102010507070707" pitchFamily="18" charset="2"/>
              </a:rPr>
              <a:t> </a:t>
            </a:r>
            <a:r>
              <a:rPr lang="en-US" sz="1800" dirty="0">
                <a:solidFill>
                  <a:schemeClr val="accent5"/>
                </a:solidFill>
              </a:rPr>
              <a:t>The ability to compare multiple design options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cs-CZ" sz="1600" b="1" i="1" u="none" strike="noStrike" dirty="0">
                <a:solidFill>
                  <a:schemeClr val="accent5"/>
                </a:solidFill>
                <a:effectLst/>
              </a:rPr>
              <a:t>T</a:t>
            </a:r>
            <a:r>
              <a:rPr lang="en-US" sz="1600" b="1" i="1" u="none" strike="noStrike" dirty="0">
                <a:solidFill>
                  <a:schemeClr val="accent5"/>
                </a:solidFill>
                <a:effectLst/>
              </a:rPr>
              <a:t>he advantage of computer simulations of bulk material movement for this problem over physical testing is that the cost of hiring grain silos and grain costs are eliminated</a:t>
            </a:r>
            <a:r>
              <a:rPr lang="cs-CZ" sz="1600" b="1" i="1" dirty="0">
                <a:solidFill>
                  <a:schemeClr val="accent5"/>
                </a:solidFill>
              </a:rPr>
              <a:t>.</a:t>
            </a:r>
            <a:r>
              <a:rPr lang="cs-CZ" sz="1600" b="1" i="1" u="none" strike="noStrike" dirty="0">
                <a:solidFill>
                  <a:schemeClr val="accent5"/>
                </a:solidFill>
                <a:effectLst/>
              </a:rPr>
              <a:t>“ </a:t>
            </a:r>
            <a:r>
              <a:rPr lang="en-US" sz="1600" b="1" dirty="0">
                <a:solidFill>
                  <a:srgbClr val="B8860B"/>
                </a:solidFill>
              </a:rPr>
              <a:t>Tomas </a:t>
            </a:r>
            <a:r>
              <a:rPr lang="en-US" sz="1600" b="1" dirty="0" err="1">
                <a:solidFill>
                  <a:srgbClr val="B8860B"/>
                </a:solidFill>
              </a:rPr>
              <a:t>Curda</a:t>
            </a:r>
            <a:r>
              <a:rPr lang="en-US" sz="1600" b="1" dirty="0">
                <a:solidFill>
                  <a:srgbClr val="B8860B"/>
                </a:solidFill>
              </a:rPr>
              <a:t>, Business Development Manager, Advanced Engineering, </a:t>
            </a:r>
            <a:r>
              <a:rPr lang="en-US" sz="1600" b="1" dirty="0" err="1">
                <a:solidFill>
                  <a:srgbClr val="B8860B"/>
                </a:solidFill>
              </a:rPr>
              <a:t>s.r.o.</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tretch>
            <a:fillRect/>
          </a:stretch>
        </p:blipFill>
        <p:spPr>
          <a:xfrm>
            <a:off x="5586238" y="-75316"/>
            <a:ext cx="2160000" cy="143665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Ongoing simulation of emptying a freight wagon box – one-quarter simulation model.</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tretch>
            <a:fillRect/>
          </a:stretch>
        </p:blipFill>
        <p:spPr>
          <a:xfrm>
            <a:off x="4951647" y="1851750"/>
            <a:ext cx="3240000" cy="2848353"/>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tretch>
            <a:fillRect/>
          </a:stretch>
        </p:blipFill>
        <p:spPr>
          <a:xfrm>
            <a:off x="10964366" y="5401002"/>
            <a:ext cx="940961" cy="940961"/>
          </a:xfrm>
          <a:prstGeom prst="rect">
            <a:avLst/>
          </a:prstGeom>
        </p:spPr>
      </p:pic>
    </p:spTree>
    <p:extLst>
      <p:ext uri="{BB962C8B-B14F-4D97-AF65-F5344CB8AC3E}">
        <p14:creationId xmlns:p14="http://schemas.microsoft.com/office/powerpoint/2010/main" val="368994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Medical Image Processing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University Hospital Ostrava is a state-funded organisation established by the Ministry of Health of the Czech Republic. The primary purpose of this organisation is to provide health services. </a:t>
            </a:r>
          </a:p>
          <a:p>
            <a:pPr algn="just"/>
            <a:r>
              <a:rPr lang="en-GB" sz="1800" dirty="0">
                <a:solidFill>
                  <a:srgbClr val="B8860B"/>
                </a:solidFill>
                <a:latin typeface="+mj-lt"/>
              </a:rPr>
              <a:t>Challenges &amp; Solution</a:t>
            </a:r>
          </a:p>
          <a:p>
            <a:pPr algn="just"/>
            <a:r>
              <a:rPr lang="en-GB" sz="1400" dirty="0">
                <a:solidFill>
                  <a:schemeClr val="accent5"/>
                </a:solidFill>
              </a:rPr>
              <a:t>The main goal of the cooperation was to deploy and test a tool providing remote automatic tissue segmentation from patient image data obtained from computed tomography (CT) or magnetic resonance imaging (MRI) on supercomputers at IT4Innovations National Supercomputing </a:t>
            </a:r>
            <a:r>
              <a:rPr lang="en-GB" sz="1400" dirty="0" err="1">
                <a:solidFill>
                  <a:schemeClr val="accent5"/>
                </a:solidFill>
              </a:rPr>
              <a:t>Center</a:t>
            </a:r>
            <a:r>
              <a:rPr lang="en-GB" sz="1400" dirty="0">
                <a:solidFill>
                  <a:schemeClr val="accent5"/>
                </a:solidFill>
              </a:rPr>
              <a:t>. </a:t>
            </a:r>
          </a:p>
          <a:p>
            <a:pPr algn="just"/>
            <a:r>
              <a:rPr lang="en-GB" sz="1400" dirty="0">
                <a:solidFill>
                  <a:schemeClr val="accent5"/>
                </a:solidFill>
              </a:rPr>
              <a:t>The automated segmentation process can be applied to specific tissues of real interest to the physician, and the resulting model can be further used to plan healthcare tailored to the individual patient.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en-US" sz="1800" dirty="0">
                <a:solidFill>
                  <a:schemeClr val="accent5"/>
                </a:solidFill>
                <a:sym typeface="Wingdings 2" panose="05020102010507070707" pitchFamily="18" charset="2"/>
              </a:rPr>
              <a:t>The time of the segmentation process is reduced by automation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Spared time can be used for the physician´s benefit</a:t>
            </a:r>
            <a:endParaRPr lang="cs-CZ" sz="1800" dirty="0">
              <a:solidFill>
                <a:schemeClr val="accent5"/>
              </a:solidFill>
            </a:endParaRPr>
          </a:p>
          <a:p>
            <a:pPr marL="285750" indent="-285750">
              <a:buFont typeface="Wingdings 2" panose="05020102010507070707" pitchFamily="18" charset="2"/>
              <a:buChar char="P"/>
            </a:pPr>
            <a:r>
              <a:rPr lang="en-US" sz="1800">
                <a:solidFill>
                  <a:schemeClr val="accent5"/>
                </a:solidFill>
              </a:rPr>
              <a:t>The </a:t>
            </a:r>
            <a:r>
              <a:rPr lang="en-US" sz="1800" dirty="0">
                <a:solidFill>
                  <a:schemeClr val="accent5"/>
                </a:solidFill>
              </a:rPr>
              <a:t>automated segmentation process can be applied to specific tissues of interest to </a:t>
            </a:r>
            <a:r>
              <a:rPr lang="en-US" sz="1800">
                <a:solidFill>
                  <a:schemeClr val="accent5"/>
                </a:solidFill>
              </a:rPr>
              <a:t>the physician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“Using</a:t>
            </a:r>
            <a:r>
              <a:rPr lang="en-GB" sz="1600" b="1" i="1">
                <a:solidFill>
                  <a:schemeClr val="accent5"/>
                </a:solidFill>
              </a:rPr>
              <a:t> this toolkit is beneficial for both patients and physicians, as automation allows us to achieve high-quality image reconstructions in a fraction of the time and with minimal effort.</a:t>
            </a:r>
            <a:r>
              <a:rPr lang="en-GB" sz="1600" b="1" i="1" u="none" strike="noStrike">
                <a:solidFill>
                  <a:schemeClr val="accent5"/>
                </a:solidFill>
                <a:effectLst/>
              </a:rPr>
              <a:t>“ </a:t>
            </a:r>
            <a:r>
              <a:rPr lang="en-GB" sz="1600" b="1">
                <a:solidFill>
                  <a:srgbClr val="B8860B"/>
                </a:solidFill>
              </a:rPr>
              <a:t>Jan Roman, MD, University Hospital Ostrava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Healthcare</a:t>
            </a:r>
            <a:r>
              <a:rPr lang="de-DE" sz="2800" b="1" dirty="0">
                <a:solidFill>
                  <a:schemeClr val="accent5"/>
                </a:solidFill>
              </a:rPr>
              <a:t> </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77526" y="4080195"/>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3D Slicer working environment with possible output obtained by automatic segmentation on HPC cluster.</a:t>
            </a:r>
            <a:endParaRPr lang="en-GB" sz="1100" dirty="0">
              <a:solidFill>
                <a:schemeClr val="accent5"/>
              </a:solidFill>
            </a:endParaRPr>
          </a:p>
        </p:txBody>
      </p:sp>
      <p:pic>
        <p:nvPicPr>
          <p:cNvPr id="12" name="Obrázek 11">
            <a:extLst>
              <a:ext uri="{FF2B5EF4-FFF2-40B4-BE49-F238E27FC236}">
                <a16:creationId xmlns:a16="http://schemas.microsoft.com/office/drawing/2014/main" id="{A7B99662-51D8-4E60-ACE0-B0D0B2D0D026}"/>
              </a:ext>
            </a:extLst>
          </p:cNvPr>
          <p:cNvPicPr>
            <a:picLocks noChangeAspect="1"/>
          </p:cNvPicPr>
          <p:nvPr/>
        </p:nvPicPr>
        <p:blipFill>
          <a:blip r:embed="rId4"/>
          <a:stretch>
            <a:fillRect/>
          </a:stretch>
        </p:blipFill>
        <p:spPr>
          <a:xfrm>
            <a:off x="5191792" y="30810"/>
            <a:ext cx="2863221" cy="1152000"/>
          </a:xfrm>
          <a:prstGeom prst="rect">
            <a:avLst/>
          </a:prstGeom>
        </p:spPr>
      </p:pic>
      <p:pic>
        <p:nvPicPr>
          <p:cNvPr id="18" name="Obrázek 17">
            <a:hlinkClick r:id="rId5"/>
            <a:extLst>
              <a:ext uri="{FF2B5EF4-FFF2-40B4-BE49-F238E27FC236}">
                <a16:creationId xmlns:a16="http://schemas.microsoft.com/office/drawing/2014/main" id="{2CC81002-E64D-4356-B4B9-B710D85053FD}"/>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2A91C1AF-66C0-43D2-9F2E-D004913E7118}"/>
              </a:ext>
            </a:extLst>
          </p:cNvPr>
          <p:cNvPicPr>
            <a:picLocks noChangeAspect="1"/>
          </p:cNvPicPr>
          <p:nvPr/>
        </p:nvPicPr>
        <p:blipFill>
          <a:blip r:embed="rId7"/>
          <a:stretch>
            <a:fillRect/>
          </a:stretch>
        </p:blipFill>
        <p:spPr>
          <a:xfrm>
            <a:off x="4951647" y="2202764"/>
            <a:ext cx="3294048" cy="1852902"/>
          </a:xfrm>
          <a:prstGeom prst="rect">
            <a:avLst/>
          </a:prstGeom>
        </p:spPr>
      </p:pic>
    </p:spTree>
    <p:extLst>
      <p:ext uri="{BB962C8B-B14F-4D97-AF65-F5344CB8AC3E}">
        <p14:creationId xmlns:p14="http://schemas.microsoft.com/office/powerpoint/2010/main" val="401777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Launch of the Vaccination Centre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US" sz="1800" b="1" dirty="0">
                <a:solidFill>
                  <a:srgbClr val="B8860B"/>
                </a:solidFill>
                <a:latin typeface="+mj-lt"/>
              </a:rPr>
              <a:t>Company</a:t>
            </a:r>
          </a:p>
          <a:p>
            <a:pPr algn="l"/>
            <a:r>
              <a:rPr lang="en-US" sz="1400" dirty="0">
                <a:solidFill>
                  <a:schemeClr val="accent5"/>
                </a:solidFill>
              </a:rPr>
              <a:t>This case has been handled together with the University Hospital Ostrava, Moravian-Silesian Region, Statutory City of Ostrava and Faculty of Medicine of the University of Ostrava.</a:t>
            </a:r>
          </a:p>
          <a:p>
            <a:pPr algn="l"/>
            <a:r>
              <a:rPr lang="en-US" sz="1800" b="1" dirty="0">
                <a:solidFill>
                  <a:srgbClr val="B8860B"/>
                </a:solidFill>
                <a:latin typeface="+mj-lt"/>
              </a:rPr>
              <a:t>Challenges &amp; Solution</a:t>
            </a:r>
          </a:p>
          <a:p>
            <a:pPr algn="just"/>
            <a:r>
              <a:rPr lang="en-US" sz="1400" dirty="0">
                <a:solidFill>
                  <a:schemeClr val="accent5"/>
                </a:solidFill>
              </a:rPr>
              <a:t>In March 2021, IT4T and the NCC in HPC collaborated on a joint project to build a large-scale vaccination </a:t>
            </a:r>
            <a:r>
              <a:rPr lang="en-US" sz="1400" dirty="0" err="1">
                <a:solidFill>
                  <a:schemeClr val="accent5"/>
                </a:solidFill>
              </a:rPr>
              <a:t>centre</a:t>
            </a:r>
            <a:r>
              <a:rPr lang="en-US" sz="1400" dirty="0">
                <a:solidFill>
                  <a:schemeClr val="accent5"/>
                </a:solidFill>
              </a:rPr>
              <a:t> in Ostrava, which was commissioned at the </a:t>
            </a:r>
            <a:r>
              <a:rPr lang="en-US" sz="1400" dirty="0" err="1">
                <a:solidFill>
                  <a:schemeClr val="accent5"/>
                </a:solidFill>
              </a:rPr>
              <a:t>Černá</a:t>
            </a:r>
            <a:r>
              <a:rPr lang="en-US" sz="1400" dirty="0">
                <a:solidFill>
                  <a:schemeClr val="accent5"/>
                </a:solidFill>
              </a:rPr>
              <a:t> </a:t>
            </a:r>
            <a:r>
              <a:rPr lang="en-US" sz="1400" dirty="0" err="1">
                <a:solidFill>
                  <a:schemeClr val="accent5"/>
                </a:solidFill>
              </a:rPr>
              <a:t>louka</a:t>
            </a:r>
            <a:r>
              <a:rPr lang="en-US" sz="1400" dirty="0">
                <a:solidFill>
                  <a:schemeClr val="accent5"/>
                </a:solidFill>
              </a:rPr>
              <a:t> site.</a:t>
            </a:r>
          </a:p>
          <a:p>
            <a:pPr algn="just"/>
            <a:r>
              <a:rPr lang="en-US" sz="1400" dirty="0">
                <a:solidFill>
                  <a:schemeClr val="accent5"/>
                </a:solidFill>
              </a:rPr>
              <a:t>Our team created a simulation of the vaccination center's hall. This simulation detects critical vaccination </a:t>
            </a:r>
            <a:r>
              <a:rPr lang="en-US" sz="1400" dirty="0" err="1">
                <a:solidFill>
                  <a:schemeClr val="accent5"/>
                </a:solidFill>
              </a:rPr>
              <a:t>centre</a:t>
            </a:r>
            <a:r>
              <a:rPr lang="en-US" sz="1400" dirty="0">
                <a:solidFill>
                  <a:schemeClr val="accent5"/>
                </a:solidFill>
              </a:rPr>
              <a:t> points at times of high workload. Several bottlenecks in the original design, such as the waiting room after vaccination and the exit confirmation printing.</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Calibri" panose="020F0502020204030204" pitchFamily="34" charset="0"/>
                <a:cs typeface="Calibri" panose="020F0502020204030204" pitchFamily="34" charset="0"/>
              </a:rPr>
              <a:t>Benefits</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vaccination center can be designed efficiently in short period of time. Accurate detection of critical points and it´s redesign</a:t>
            </a:r>
            <a:r>
              <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required number of operator and staff positions for each station were identified.</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simulation also determines how many patients can be in the vaccination </a:t>
            </a:r>
            <a:r>
              <a:rPr lang="en-US" sz="1500" dirty="0" err="1">
                <a:solidFill>
                  <a:schemeClr val="accent5"/>
                </a:solidFill>
                <a:latin typeface="Calibri" panose="020F0502020204030204" pitchFamily="34" charset="0"/>
                <a:cs typeface="Calibri" panose="020F0502020204030204" pitchFamily="34" charset="0"/>
                <a:sym typeface="Wingdings 2" panose="05020102010507070707" pitchFamily="18" charset="2"/>
              </a:rPr>
              <a:t>centre</a:t>
            </a: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 at any one time, at different stages.</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US" sz="1300" b="1" dirty="0">
                <a:solidFill>
                  <a:schemeClr val="accent5"/>
                </a:solidFill>
              </a:rPr>
              <a:t>I appreciate the efforts of all the partners who have been and continue to be involved in constructing the vaccination </a:t>
            </a:r>
            <a:r>
              <a:rPr lang="en-US" sz="1300" b="1" dirty="0" err="1">
                <a:solidFill>
                  <a:schemeClr val="accent5"/>
                </a:solidFill>
              </a:rPr>
              <a:t>centre</a:t>
            </a:r>
            <a:r>
              <a:rPr lang="en-US" sz="1300" b="1" dirty="0">
                <a:solidFill>
                  <a:schemeClr val="accent5"/>
                </a:solidFill>
              </a:rPr>
              <a:t>. It is good to note that an important element in the design of such a </a:t>
            </a:r>
            <a:r>
              <a:rPr lang="en-US" sz="1300" b="1" dirty="0" err="1">
                <a:solidFill>
                  <a:schemeClr val="accent5"/>
                </a:solidFill>
              </a:rPr>
              <a:t>centre</a:t>
            </a:r>
            <a:r>
              <a:rPr lang="en-US" sz="1300" b="1" dirty="0">
                <a:solidFill>
                  <a:schemeClr val="accent5"/>
                </a:solidFill>
              </a:rPr>
              <a:t> was the supporting simulation, which was developed by scientists at </a:t>
            </a:r>
            <a:r>
              <a:rPr lang="cs-CZ" sz="1300" b="1" dirty="0">
                <a:solidFill>
                  <a:schemeClr val="accent5"/>
                </a:solidFill>
              </a:rPr>
              <a:t>IT4I</a:t>
            </a:r>
            <a:r>
              <a:rPr lang="en-US" sz="1300" b="1" dirty="0">
                <a:solidFill>
                  <a:schemeClr val="accent5"/>
                </a:solidFill>
              </a:rPr>
              <a:t> and without which the testing of the capacity of the </a:t>
            </a:r>
            <a:r>
              <a:rPr lang="en-US" sz="1300" b="1" dirty="0" err="1">
                <a:solidFill>
                  <a:schemeClr val="accent5"/>
                </a:solidFill>
              </a:rPr>
              <a:t>centre</a:t>
            </a:r>
            <a:r>
              <a:rPr lang="en-US" sz="1300" b="1" dirty="0">
                <a:solidFill>
                  <a:schemeClr val="accent5"/>
                </a:solidFill>
              </a:rPr>
              <a:t> would have taken many times longer.</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latin typeface="Calibri" panose="020F0502020204030204" pitchFamily="34" charset="0"/>
                <a:cs typeface="Calibri" panose="020F0502020204030204" pitchFamily="34" charset="0"/>
              </a:rPr>
              <a:t>Ivo </a:t>
            </a:r>
            <a:r>
              <a:rPr lang="en-US" sz="1400" b="1" dirty="0" err="1">
                <a:solidFill>
                  <a:srgbClr val="B8860B"/>
                </a:solidFill>
                <a:latin typeface="Calibri" panose="020F0502020204030204" pitchFamily="34" charset="0"/>
                <a:cs typeface="Calibri" panose="020F0502020204030204" pitchFamily="34" charset="0"/>
              </a:rPr>
              <a:t>Vondrak</a:t>
            </a:r>
            <a:r>
              <a:rPr lang="en-US" sz="1400" b="1" dirty="0">
                <a:solidFill>
                  <a:srgbClr val="B8860B"/>
                </a:solidFill>
                <a:latin typeface="Calibri" panose="020F0502020204030204" pitchFamily="34" charset="0"/>
                <a:cs typeface="Calibri" panose="020F0502020204030204" pitchFamily="34" charset="0"/>
              </a:rPr>
              <a:t>, Governor of the Moravian-Silesian Region</a:t>
            </a:r>
            <a:endParaRPr lang="en-GB" sz="1400" b="1" dirty="0">
              <a:solidFill>
                <a:srgbClr val="B8860B"/>
              </a:solidFill>
              <a:latin typeface="Calibri" panose="020F0502020204030204" pitchFamily="34" charset="0"/>
              <a:cs typeface="Calibri" panose="020F0502020204030204" pitchFamily="34"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Healthcare</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libri" panose="020F0502020204030204" pitchFamily="34" charset="0"/>
                <a:cs typeface="Calibri" panose="020F0502020204030204" pitchFamily="34" charset="0"/>
              </a:rPr>
              <a:t>Tomas Karasek, tomas.karasek@vsb.cz</a:t>
            </a:r>
            <a:endParaRPr lang="en-GB" sz="1200" i="1" dirty="0">
              <a:latin typeface="Calibri" panose="020F0502020204030204" pitchFamily="34" charset="0"/>
              <a:cs typeface="Calibri" panose="020F0502020204030204" pitchFamily="34"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72681" y="-1044281"/>
            <a:ext cx="3482700" cy="348270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948483" y="5298283"/>
            <a:ext cx="889556" cy="88955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5072528" y="2504330"/>
            <a:ext cx="3016919"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5097099" y="4523941"/>
            <a:ext cx="6122894" cy="261610"/>
          </a:xfrm>
          <a:prstGeom prst="rect">
            <a:avLst/>
          </a:prstGeom>
          <a:noFill/>
        </p:spPr>
        <p:txBody>
          <a:bodyPr wrap="square">
            <a:spAutoFit/>
          </a:bodyPr>
          <a:lstStyle/>
          <a:p>
            <a:r>
              <a:rPr lang="en-US" sz="1100" dirty="0">
                <a:solidFill>
                  <a:schemeClr val="accent5"/>
                </a:solidFill>
                <a:latin typeface="Calibri" panose="020F0502020204030204" pitchFamily="34" charset="0"/>
                <a:cs typeface="Calibri" panose="020F0502020204030204" pitchFamily="34" charset="0"/>
              </a:rPr>
              <a:t>A consultation before the vaccination process.</a:t>
            </a:r>
          </a:p>
        </p:txBody>
      </p:sp>
    </p:spTree>
    <p:extLst>
      <p:ext uri="{BB962C8B-B14F-4D97-AF65-F5344CB8AC3E}">
        <p14:creationId xmlns:p14="http://schemas.microsoft.com/office/powerpoint/2010/main" val="971106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260966"/>
            <a:ext cx="12040519" cy="579787"/>
          </a:xfrm>
        </p:spPr>
        <p:txBody>
          <a:bodyPr/>
          <a:lstStyle/>
          <a:p>
            <a:pPr algn="l"/>
            <a:r>
              <a:rPr lang="en-US" sz="2800" dirty="0">
                <a:solidFill>
                  <a:srgbClr val="AB7C18"/>
                </a:solidFill>
                <a:latin typeface="+mn-lt"/>
                <a:ea typeface="+mn-ea"/>
              </a:rPr>
              <a:t>Computational Simulations for Emission Reduction in Combustion Plants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a:solidFill>
                  <a:srgbClr val="B8860B"/>
                </a:solidFill>
                <a:latin typeface="+mj-lt"/>
              </a:rPr>
              <a:t>Company</a:t>
            </a:r>
          </a:p>
          <a:p>
            <a:pPr algn="just"/>
            <a:r>
              <a:rPr lang="en-GB" sz="1400" dirty="0">
                <a:solidFill>
                  <a:schemeClr val="accent5"/>
                </a:solidFill>
              </a:rPr>
              <a:t>The ORGREZ company provides services and supplies in several specific fields of power engineering, thermal engineering and ecology, generally in the processes of fuel energy conversion and electricity production and distribution. </a:t>
            </a:r>
          </a:p>
          <a:p>
            <a:pPr algn="just"/>
            <a:r>
              <a:rPr lang="en-GB" sz="1800" dirty="0">
                <a:solidFill>
                  <a:srgbClr val="B8860B"/>
                </a:solidFill>
                <a:latin typeface="+mj-lt"/>
              </a:rPr>
              <a:t>Challenges &amp; Solution</a:t>
            </a:r>
          </a:p>
          <a:p>
            <a:pPr algn="just"/>
            <a:r>
              <a:rPr lang="en-GB" sz="1400" dirty="0">
                <a:solidFill>
                  <a:schemeClr val="accent5"/>
                </a:solidFill>
              </a:rPr>
              <a:t>The main objective was to determine whether Computational Fluid Dynamics simulations could be used for the fast and efficient description of the selective catalytic reduction technology (SCR) catalysis process and, therefore, as a tool to mediate the design of a computational application for the design of this technology. </a:t>
            </a:r>
          </a:p>
          <a:p>
            <a:pPr algn="just"/>
            <a:r>
              <a:rPr lang="en-GB" sz="1400" dirty="0">
                <a:solidFill>
                  <a:schemeClr val="accent5"/>
                </a:solidFill>
              </a:rPr>
              <a:t>The use of numerical modelling and simulations will make the process more efficient, and faster and, most importantly, extend the application possibilities of this process, which will enable subsequent optimization of the designed solution and, thanks to high-performance computing, it will be possible to complete these simulations in a relatively short time.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C</a:t>
            </a:r>
            <a:r>
              <a:rPr lang="en-US" sz="1800" dirty="0" err="1">
                <a:solidFill>
                  <a:schemeClr val="accent5"/>
                </a:solidFill>
                <a:sym typeface="Wingdings 2" panose="05020102010507070707" pitchFamily="18" charset="2"/>
              </a:rPr>
              <a:t>onfirmation</a:t>
            </a:r>
            <a:r>
              <a:rPr lang="en-US" sz="1800" dirty="0">
                <a:solidFill>
                  <a:schemeClr val="accent5"/>
                </a:solidFill>
                <a:sym typeface="Wingdings 2" panose="05020102010507070707" pitchFamily="18" charset="2"/>
              </a:rPr>
              <a:t> of the applicability of CFD for SCR design and optimization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cs-CZ" sz="1800" dirty="0">
                <a:solidFill>
                  <a:schemeClr val="accent5"/>
                </a:solidFill>
              </a:rPr>
              <a:t>T</a:t>
            </a:r>
            <a:r>
              <a:rPr lang="en-US" sz="1800" dirty="0" err="1">
                <a:solidFill>
                  <a:schemeClr val="accent5"/>
                </a:solidFill>
              </a:rPr>
              <a:t>ime</a:t>
            </a:r>
            <a:r>
              <a:rPr lang="en-US" sz="1800" dirty="0">
                <a:solidFill>
                  <a:schemeClr val="accent5"/>
                </a:solidFill>
              </a:rPr>
              <a:t> and costs saving due to speed up of SCR design process</a:t>
            </a:r>
            <a:endParaRPr lang="cs-CZ" sz="1800" dirty="0">
              <a:solidFill>
                <a:schemeClr val="accent5"/>
              </a:solidFill>
            </a:endParaRPr>
          </a:p>
          <a:p>
            <a:pPr marL="285750" indent="-285750">
              <a:buFont typeface="Wingdings 2" panose="05020102010507070707" pitchFamily="18" charset="2"/>
              <a:buChar char="P"/>
            </a:pPr>
            <a:r>
              <a:rPr lang="cs-CZ" sz="1800" dirty="0">
                <a:solidFill>
                  <a:schemeClr val="accent5"/>
                </a:solidFill>
              </a:rPr>
              <a:t>E</a:t>
            </a:r>
            <a:r>
              <a:rPr lang="en-US" sz="1800" dirty="0" err="1">
                <a:solidFill>
                  <a:schemeClr val="accent5"/>
                </a:solidFill>
              </a:rPr>
              <a:t>nvironmental</a:t>
            </a:r>
            <a:r>
              <a:rPr lang="en-US" sz="1800" dirty="0">
                <a:solidFill>
                  <a:schemeClr val="accent5"/>
                </a:solidFill>
              </a:rPr>
              <a:t> impact due to </a:t>
            </a:r>
            <a:r>
              <a:rPr lang="en-US" sz="1800" dirty="0" err="1">
                <a:solidFill>
                  <a:schemeClr val="accent5"/>
                </a:solidFill>
              </a:rPr>
              <a:t>optimised</a:t>
            </a:r>
            <a:r>
              <a:rPr lang="en-US" sz="1800" dirty="0">
                <a:solidFill>
                  <a:schemeClr val="accent5"/>
                </a:solidFill>
              </a:rPr>
              <a:t> SCR design leading to increase of NOx emission reduction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72405"/>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By speeding up the design process of the SCR technology, time and cost savings are achieved and, in addition, the </a:t>
            </a:r>
            <a:r>
              <a:rPr lang="en-US" sz="1600" b="1" i="1" u="none" strike="noStrike" dirty="0" err="1">
                <a:solidFill>
                  <a:schemeClr val="accent5"/>
                </a:solidFill>
                <a:effectLst/>
              </a:rPr>
              <a:t>optimised</a:t>
            </a:r>
            <a:r>
              <a:rPr lang="en-US" sz="1600" b="1" i="1" u="none" strike="noStrike" dirty="0">
                <a:solidFill>
                  <a:schemeClr val="accent5"/>
                </a:solidFill>
                <a:effectLst/>
              </a:rPr>
              <a:t> SCR technology design leads to more effective NOX emission reduction and extended technology lifetime, which has a positive impact on the environment.</a:t>
            </a:r>
            <a:r>
              <a:rPr lang="cs-CZ" sz="1600" b="1" i="1" u="none" strike="noStrike" dirty="0">
                <a:solidFill>
                  <a:schemeClr val="accent5"/>
                </a:solidFill>
                <a:effectLst/>
              </a:rPr>
              <a:t>“</a:t>
            </a:r>
            <a:r>
              <a:rPr lang="en-US" sz="1600" b="1" dirty="0">
                <a:solidFill>
                  <a:srgbClr val="B8860B"/>
                </a:solidFill>
              </a:rPr>
              <a:t> </a:t>
            </a:r>
            <a:br>
              <a:rPr lang="cs-CZ" sz="1600" b="1" dirty="0">
                <a:solidFill>
                  <a:srgbClr val="B8860B"/>
                </a:solidFill>
              </a:rPr>
            </a:br>
            <a:r>
              <a:rPr lang="en-US" sz="1600" b="1" dirty="0" err="1">
                <a:solidFill>
                  <a:srgbClr val="B8860B"/>
                </a:solidFill>
              </a:rPr>
              <a:t>Vojtech</a:t>
            </a:r>
            <a:r>
              <a:rPr lang="en-US" sz="1600" b="1" dirty="0">
                <a:solidFill>
                  <a:srgbClr val="B8860B"/>
                </a:solidFill>
              </a:rPr>
              <a:t> </a:t>
            </a:r>
            <a:r>
              <a:rPr lang="en-US" sz="1600" b="1" dirty="0" err="1">
                <a:solidFill>
                  <a:srgbClr val="B8860B"/>
                </a:solidFill>
              </a:rPr>
              <a:t>Vavricka</a:t>
            </a:r>
            <a:r>
              <a:rPr lang="en-US" sz="1600" b="1" dirty="0">
                <a:solidFill>
                  <a:srgbClr val="B8860B"/>
                </a:solidFill>
              </a:rPr>
              <a:t>, Managing Director of the ORGREZ Division for Ecology Systems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rPr>
              <a:t>Energy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003405" y="4934209"/>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CFD simulation of SCR process.</a:t>
            </a:r>
            <a:endParaRPr lang="en-GB" sz="1100" dirty="0">
              <a:solidFill>
                <a:schemeClr val="accent5"/>
              </a:solidFill>
            </a:endParaRPr>
          </a:p>
        </p:txBody>
      </p:sp>
      <p:pic>
        <p:nvPicPr>
          <p:cNvPr id="12" name="Obrázek 11">
            <a:extLst>
              <a:ext uri="{FF2B5EF4-FFF2-40B4-BE49-F238E27FC236}">
                <a16:creationId xmlns:a16="http://schemas.microsoft.com/office/drawing/2014/main" id="{4CEDD3BD-FDC0-4A4B-946D-40E763AF7E98}"/>
              </a:ext>
            </a:extLst>
          </p:cNvPr>
          <p:cNvPicPr>
            <a:picLocks noChangeAspect="1"/>
          </p:cNvPicPr>
          <p:nvPr/>
        </p:nvPicPr>
        <p:blipFill>
          <a:blip r:embed="rId4"/>
          <a:stretch>
            <a:fillRect/>
          </a:stretch>
        </p:blipFill>
        <p:spPr>
          <a:xfrm>
            <a:off x="5356563" y="21346"/>
            <a:ext cx="2499175" cy="1260000"/>
          </a:xfrm>
          <a:prstGeom prst="rect">
            <a:avLst/>
          </a:prstGeom>
        </p:spPr>
      </p:pic>
      <p:pic>
        <p:nvPicPr>
          <p:cNvPr id="13" name="Obrázek 12">
            <a:hlinkClick r:id="rId5"/>
            <a:extLst>
              <a:ext uri="{FF2B5EF4-FFF2-40B4-BE49-F238E27FC236}">
                <a16:creationId xmlns:a16="http://schemas.microsoft.com/office/drawing/2014/main" id="{C866A277-3684-4720-A3A9-A86882D6562D}"/>
              </a:ext>
            </a:extLst>
          </p:cNvPr>
          <p:cNvPicPr>
            <a:picLocks noChangeAspect="1"/>
          </p:cNvPicPr>
          <p:nvPr/>
        </p:nvPicPr>
        <p:blipFill>
          <a:blip r:embed="rId6"/>
          <a:stretch>
            <a:fillRect/>
          </a:stretch>
        </p:blipFill>
        <p:spPr>
          <a:xfrm>
            <a:off x="11062021" y="5377172"/>
            <a:ext cx="964791" cy="964791"/>
          </a:xfrm>
          <a:prstGeom prst="rect">
            <a:avLst/>
          </a:prstGeom>
        </p:spPr>
      </p:pic>
      <p:pic>
        <p:nvPicPr>
          <p:cNvPr id="18" name="Obrázek 17">
            <a:extLst>
              <a:ext uri="{FF2B5EF4-FFF2-40B4-BE49-F238E27FC236}">
                <a16:creationId xmlns:a16="http://schemas.microsoft.com/office/drawing/2014/main" id="{9F671D25-C4B7-4ACD-ABCA-0A538D3194AA}"/>
              </a:ext>
            </a:extLst>
          </p:cNvPr>
          <p:cNvPicPr>
            <a:picLocks noChangeAspect="1"/>
          </p:cNvPicPr>
          <p:nvPr/>
        </p:nvPicPr>
        <p:blipFill>
          <a:blip r:embed="rId7"/>
          <a:stretch>
            <a:fillRect/>
          </a:stretch>
        </p:blipFill>
        <p:spPr>
          <a:xfrm>
            <a:off x="5322059" y="1838906"/>
            <a:ext cx="2709232" cy="3088524"/>
          </a:xfrm>
          <a:prstGeom prst="rect">
            <a:avLst/>
          </a:prstGeom>
        </p:spPr>
      </p:pic>
    </p:spTree>
    <p:extLst>
      <p:ext uri="{BB962C8B-B14F-4D97-AF65-F5344CB8AC3E}">
        <p14:creationId xmlns:p14="http://schemas.microsoft.com/office/powerpoint/2010/main" val="301598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Cantarell Regular" panose="02000603000000000000" pitchFamily="2" charset="0"/>
                <a:ea typeface="+mn-ea"/>
              </a:rPr>
              <a:t>Numerical simulation of Butterfly Valve closing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2003898"/>
            <a:ext cx="4483100" cy="3228473"/>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b="1" dirty="0">
                <a:solidFill>
                  <a:srgbClr val="B8860B"/>
                </a:solidFill>
                <a:latin typeface="Cantarell Regular" panose="02000603000000000000" pitchFamily="2" charset="0"/>
              </a:rPr>
              <a:t>Company</a:t>
            </a:r>
          </a:p>
          <a:p>
            <a:pPr algn="just">
              <a:lnSpc>
                <a:spcPct val="120000"/>
              </a:lnSpc>
            </a:pPr>
            <a:r>
              <a:rPr lang="cs-CZ" sz="1500" dirty="0">
                <a:solidFill>
                  <a:schemeClr val="accent5"/>
                </a:solidFill>
              </a:rPr>
              <a:t>The </a:t>
            </a:r>
            <a:r>
              <a:rPr lang="en-GB" sz="1500" dirty="0" err="1">
                <a:solidFill>
                  <a:schemeClr val="accent5"/>
                </a:solidFill>
              </a:rPr>
              <a:t>Armatury</a:t>
            </a:r>
            <a:r>
              <a:rPr lang="en-GB" sz="1500" dirty="0">
                <a:solidFill>
                  <a:schemeClr val="accent5"/>
                </a:solidFill>
              </a:rPr>
              <a:t> </a:t>
            </a:r>
            <a:r>
              <a:rPr lang="cs-CZ" sz="1500" dirty="0">
                <a:solidFill>
                  <a:schemeClr val="accent5"/>
                </a:solidFill>
              </a:rPr>
              <a:t>G</a:t>
            </a:r>
            <a:r>
              <a:rPr lang="en-GB" sz="1500" dirty="0" err="1">
                <a:solidFill>
                  <a:schemeClr val="accent5"/>
                </a:solidFill>
              </a:rPr>
              <a:t>roup</a:t>
            </a:r>
            <a:r>
              <a:rPr lang="en-GB" sz="1500" dirty="0">
                <a:solidFill>
                  <a:schemeClr val="accent5"/>
                </a:solidFill>
              </a:rPr>
              <a:t> specialises mainly in the production of valves, technological units, and related services. The main advantages of their production are their wide range of goods, quality of product</a:t>
            </a:r>
            <a:r>
              <a:rPr lang="cs-CZ" sz="1500" dirty="0">
                <a:solidFill>
                  <a:schemeClr val="accent5"/>
                </a:solidFill>
              </a:rPr>
              <a:t>i</a:t>
            </a:r>
            <a:r>
              <a:rPr lang="en-GB" sz="1500" dirty="0">
                <a:solidFill>
                  <a:schemeClr val="accent5"/>
                </a:solidFill>
              </a:rPr>
              <a:t>on and adaptation to customer requirements.</a:t>
            </a:r>
          </a:p>
          <a:p>
            <a:pPr algn="l"/>
            <a:r>
              <a:rPr lang="en-US" sz="1800" b="1" dirty="0">
                <a:solidFill>
                  <a:srgbClr val="B8860B"/>
                </a:solidFill>
                <a:latin typeface="Cantarell Regular" panose="02000603000000000000" pitchFamily="2" charset="0"/>
              </a:rPr>
              <a:t>Challenges &amp; Solution</a:t>
            </a:r>
          </a:p>
          <a:p>
            <a:pPr algn="just">
              <a:lnSpc>
                <a:spcPct val="110000"/>
              </a:lnSpc>
            </a:pPr>
            <a:r>
              <a:rPr lang="en-US" sz="1500" dirty="0">
                <a:solidFill>
                  <a:schemeClr val="accent5"/>
                </a:solidFill>
              </a:rPr>
              <a:t>In this collaboration, the primary focus was creating a proof-of-concept, by comparing available Computational Fluid Dynamics Simulation (CFD) approaches to moving objects in fluids.</a:t>
            </a:r>
            <a:endParaRPr lang="cs-CZ" sz="1500" dirty="0">
              <a:solidFill>
                <a:schemeClr val="accent5"/>
              </a:solidFill>
            </a:endParaRPr>
          </a:p>
          <a:p>
            <a:pPr algn="just">
              <a:lnSpc>
                <a:spcPct val="110000"/>
              </a:lnSpc>
            </a:pPr>
            <a:r>
              <a:rPr lang="en-US" sz="1500" dirty="0">
                <a:solidFill>
                  <a:schemeClr val="accent5"/>
                </a:solidFill>
              </a:rPr>
              <a:t>A comparison of four CFD methods was successfully conducted, providing an overview of the requirements and limitations of each method, as well as the accuracy of the results. The simulations were carried out on a “simplified” flap valve, designed not to limit the use of any of the above-mentioned methods.</a:t>
            </a:r>
            <a:endParaRPr lang="cs-CZ" sz="15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Future computation models will be built with higher accuracy results.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The simulations will be completed faster, resulting in cost savings.</a:t>
            </a:r>
            <a:endParaRPr lang="cs-CZ" sz="1600" dirty="0">
              <a:solidFill>
                <a:schemeClr val="accent5"/>
              </a:solidFill>
              <a:sym typeface="Wingdings 2" panose="05020102010507070707" pitchFamily="18" charset="2"/>
            </a:endParaRP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When many simulations are required, a supercomputer is an advantageous tool.</a:t>
            </a:r>
            <a:endParaRPr lang="cs-CZ" sz="16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200" b="1" dirty="0">
                <a:solidFill>
                  <a:schemeClr val="accent5"/>
                </a:solidFill>
              </a:rPr>
              <a:t>“The use of HPC infrastructure will not only allow computational models to be built with higher accuracy results but also help to complete these simulations in a reasonable time, leading to cost savings. In addition, using supercomputers is advantageous for design optimization when many simulations need to be performed.”</a:t>
            </a:r>
            <a:endParaRPr lang="cs-CZ" sz="1200" b="1" dirty="0">
              <a:solidFill>
                <a:schemeClr val="accent5"/>
              </a:solidFill>
            </a:endParaRPr>
          </a:p>
          <a:p>
            <a:pPr algn="just">
              <a:lnSpc>
                <a:spcPct val="110000"/>
              </a:lnSpc>
              <a:spcBef>
                <a:spcPts val="600"/>
              </a:spcBef>
              <a:spcAft>
                <a:spcPts val="600"/>
              </a:spcAft>
            </a:pPr>
            <a:r>
              <a:rPr lang="en-US" sz="1400" b="1" dirty="0">
                <a:solidFill>
                  <a:srgbClr val="B8860B"/>
                </a:solidFill>
                <a:latin typeface="Cantarell" panose="02000603000000000000" pitchFamily="2" charset="0"/>
              </a:rPr>
              <a:t>Lukas </a:t>
            </a:r>
            <a:r>
              <a:rPr lang="en-US" sz="1400" b="1" dirty="0" err="1">
                <a:solidFill>
                  <a:srgbClr val="B8860B"/>
                </a:solidFill>
                <a:latin typeface="Cantarell" panose="02000603000000000000" pitchFamily="2" charset="0"/>
              </a:rPr>
              <a:t>Kusnir</a:t>
            </a:r>
            <a:r>
              <a:rPr lang="en-US" sz="1400" b="1" dirty="0">
                <a:solidFill>
                  <a:srgbClr val="B8860B"/>
                </a:solidFill>
                <a:latin typeface="Cantarell" panose="02000603000000000000" pitchFamily="2" charset="0"/>
              </a:rPr>
              <a:t>, Research and Development Director of </a:t>
            </a:r>
            <a:r>
              <a:rPr lang="en-US" sz="1400" b="1" dirty="0" err="1">
                <a:solidFill>
                  <a:srgbClr val="B8860B"/>
                </a:solidFill>
                <a:latin typeface="Cantarell" panose="02000603000000000000" pitchFamily="2" charset="0"/>
              </a:rPr>
              <a:t>Armatury</a:t>
            </a:r>
            <a:r>
              <a:rPr lang="en-US" sz="1400" b="1" dirty="0">
                <a:solidFill>
                  <a:srgbClr val="B8860B"/>
                </a:solidFill>
                <a:latin typeface="Cantarell" panose="02000603000000000000" pitchFamily="2" charset="0"/>
              </a:rPr>
              <a:t> group</a:t>
            </a:r>
            <a:endParaRPr lang="en-GB" sz="1400" b="1" dirty="0">
              <a:solidFill>
                <a:srgbClr val="B8860B"/>
              </a:solidFill>
              <a:latin typeface="Cantarell" panose="02000603000000000000" pitchFamily="2"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lumMod val="50000"/>
                    <a:lumOff val="50000"/>
                  </a:schemeClr>
                </a:solidFill>
                <a:latin typeface="+mj-lt"/>
              </a:rPr>
              <a:t>Mechanical Engineering</a:t>
            </a:r>
            <a:endParaRPr lang="en-US"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4880983" y="-1299121"/>
            <a:ext cx="4292514" cy="4292514"/>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09505" y="5254705"/>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6981" y="2264141"/>
            <a:ext cx="3648014" cy="773821"/>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1076100" y="5298283"/>
            <a:ext cx="860059" cy="860059"/>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8"/>
          <a:stretch>
            <a:fillRect/>
          </a:stretch>
        </p:blipFill>
        <p:spPr>
          <a:xfrm>
            <a:off x="4769843" y="3624318"/>
            <a:ext cx="3648014" cy="99394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44120" y="4605316"/>
            <a:ext cx="6122894" cy="261610"/>
          </a:xfrm>
          <a:prstGeom prst="rect">
            <a:avLst/>
          </a:prstGeom>
          <a:noFill/>
        </p:spPr>
        <p:txBody>
          <a:bodyPr wrap="square">
            <a:spAutoFit/>
          </a:bodyPr>
          <a:lstStyle/>
          <a:p>
            <a:r>
              <a:rPr lang="en-US" sz="1050" dirty="0">
                <a:latin typeface="Cantarell" panose="02000603000000000000" pitchFamily="2" charset="0"/>
              </a:rPr>
              <a:t>Immersed </a:t>
            </a:r>
            <a:r>
              <a:rPr lang="en-US" sz="1050" dirty="0"/>
              <a:t>body</a:t>
            </a:r>
            <a:r>
              <a:rPr lang="en-US" sz="1050" dirty="0">
                <a:latin typeface="Cantarell" panose="02000603000000000000" pitchFamily="2" charset="0"/>
              </a:rPr>
              <a:t> method.</a:t>
            </a:r>
          </a:p>
        </p:txBody>
      </p:sp>
      <p:sp>
        <p:nvSpPr>
          <p:cNvPr id="19" name="TextBox 18">
            <a:extLst>
              <a:ext uri="{FF2B5EF4-FFF2-40B4-BE49-F238E27FC236}">
                <a16:creationId xmlns:a16="http://schemas.microsoft.com/office/drawing/2014/main" id="{1379CE10-2C5A-4F3C-A9BA-A726725540A3}"/>
              </a:ext>
            </a:extLst>
          </p:cNvPr>
          <p:cNvSpPr txBox="1"/>
          <p:nvPr/>
        </p:nvSpPr>
        <p:spPr>
          <a:xfrm>
            <a:off x="4712739" y="3101317"/>
            <a:ext cx="6122894" cy="261610"/>
          </a:xfrm>
          <a:prstGeom prst="rect">
            <a:avLst/>
          </a:prstGeom>
          <a:noFill/>
        </p:spPr>
        <p:txBody>
          <a:bodyPr wrap="square">
            <a:spAutoFit/>
          </a:bodyPr>
          <a:lstStyle>
            <a:defPPr>
              <a:defRPr lang="de-DE"/>
            </a:defPPr>
            <a:lvl1pPr>
              <a:defRPr sz="1050">
                <a:latin typeface="Cantarell" panose="02000603000000000000" pitchFamily="2" charset="0"/>
              </a:defRPr>
            </a:lvl1pPr>
          </a:lstStyle>
          <a:p>
            <a:r>
              <a:rPr lang="en-US" dirty="0">
                <a:latin typeface="+mn-lt"/>
              </a:rPr>
              <a:t>Overset</a:t>
            </a:r>
            <a:r>
              <a:rPr lang="en-US" dirty="0"/>
              <a:t> mesh method.</a:t>
            </a:r>
          </a:p>
        </p:txBody>
      </p:sp>
    </p:spTree>
    <p:extLst>
      <p:ext uri="{BB962C8B-B14F-4D97-AF65-F5344CB8AC3E}">
        <p14:creationId xmlns:p14="http://schemas.microsoft.com/office/powerpoint/2010/main" val="1922329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Realistic architectural </a:t>
            </a:r>
            <a:r>
              <a:rPr lang="en-US" sz="2400" dirty="0" err="1">
                <a:solidFill>
                  <a:srgbClr val="AB7C18"/>
                </a:solidFill>
                <a:latin typeface="+mn-lt"/>
                <a:ea typeface="+mn-ea"/>
              </a:rPr>
              <a:t>visualisations</a:t>
            </a:r>
            <a:r>
              <a:rPr lang="en-US" sz="2400" dirty="0">
                <a:solidFill>
                  <a:srgbClr val="AB7C18"/>
                </a:solidFill>
                <a:latin typeface="+mn-lt"/>
                <a:ea typeface="+mn-ea"/>
              </a:rPr>
              <a:t>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rPr>
              <a:t>Company</a:t>
            </a:r>
          </a:p>
          <a:p>
            <a:pPr algn="l"/>
            <a:r>
              <a:rPr lang="en-GB" sz="1500" dirty="0">
                <a:solidFill>
                  <a:schemeClr val="accent5"/>
                </a:solidFill>
              </a:rPr>
              <a:t>INFER WAY focuses primarily on designing buildings, public spaces, preparing architectural and urban studies, and designing interiors. In addition to civil and residential buildings, the company also creates single-family houses and various interiors.</a:t>
            </a:r>
          </a:p>
          <a:p>
            <a:pPr algn="l"/>
            <a:r>
              <a:rPr lang="en-GB" sz="1800" dirty="0">
                <a:solidFill>
                  <a:srgbClr val="B8860B"/>
                </a:solidFill>
              </a:rPr>
              <a:t>Challenges &amp; Solution</a:t>
            </a:r>
          </a:p>
          <a:p>
            <a:pPr algn="just"/>
            <a:r>
              <a:rPr lang="en-GB" sz="1400" dirty="0">
                <a:solidFill>
                  <a:schemeClr val="accent5"/>
                </a:solidFill>
              </a:rPr>
              <a:t>The company wanted to develop and verify suitable procedures for processing input architectural data that would enable the generation of visually attractive outputs. </a:t>
            </a:r>
          </a:p>
          <a:p>
            <a:pPr algn="just"/>
            <a:r>
              <a:rPr lang="en-GB" sz="1400" dirty="0">
                <a:solidFill>
                  <a:schemeClr val="accent5"/>
                </a:solidFill>
              </a:rPr>
              <a:t>Creating procedures to appropriately modify and augment the 3D scene was necessary to generate photorealistic quality video footage. Furthermore , the scene was modified to allow interactive exportation in VR. In both cases, a path trace rendering was used. A supercomputer was used to achieve fast and accurate rendering outputs.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47988" y="1819920"/>
            <a:ext cx="3192531" cy="253577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rPr>
              <a:t>Benefits</a:t>
            </a:r>
          </a:p>
          <a:p>
            <a:pPr marL="285750" indent="-285750" algn="just">
              <a:lnSpc>
                <a:spcPct val="120000"/>
              </a:lnSpc>
              <a:buFont typeface="Wingdings 2" panose="05020102010507070707" pitchFamily="18" charset="2"/>
              <a:buChar char="P"/>
            </a:pPr>
            <a:r>
              <a:rPr lang="en-GB" sz="2100" dirty="0">
                <a:solidFill>
                  <a:schemeClr val="accent5"/>
                </a:solidFill>
                <a:sym typeface="Wingdings 2" panose="05020102010507070707" pitchFamily="18" charset="2"/>
              </a:rPr>
              <a:t>Visualisations of the building design can be highly immersive</a:t>
            </a:r>
            <a:r>
              <a:rPr lang="cs-CZ" sz="2100" dirty="0">
                <a:solidFill>
                  <a:schemeClr val="accent5"/>
                </a:solidFill>
                <a:sym typeface="Wingdings 2" panose="05020102010507070707" pitchFamily="18" charset="2"/>
              </a:rPr>
              <a:t>.</a:t>
            </a:r>
            <a:endParaRPr lang="en-GB" sz="2100" dirty="0">
              <a:solidFill>
                <a:schemeClr val="accent5"/>
              </a:solidFill>
              <a:sym typeface="Wingdings 2" panose="05020102010507070707" pitchFamily="18" charset="2"/>
            </a:endParaRPr>
          </a:p>
          <a:p>
            <a:pPr marL="285750" indent="-285750" algn="just">
              <a:lnSpc>
                <a:spcPct val="120000"/>
              </a:lnSpc>
              <a:buFont typeface="Wingdings 2" panose="05020102010507070707" pitchFamily="18" charset="2"/>
              <a:buChar char="P"/>
            </a:pPr>
            <a:r>
              <a:rPr lang="en-GB" sz="2100" dirty="0">
                <a:solidFill>
                  <a:schemeClr val="accent5"/>
                </a:solidFill>
              </a:rPr>
              <a:t>Improvement of the design ideas explanation between the designer and the customer</a:t>
            </a:r>
            <a:r>
              <a:rPr lang="cs-CZ" sz="2100" dirty="0">
                <a:solidFill>
                  <a:schemeClr val="accent5"/>
                </a:solidFill>
              </a:rPr>
              <a:t>.</a:t>
            </a:r>
            <a:endParaRPr lang="en-GB" sz="2100" dirty="0">
              <a:solidFill>
                <a:schemeClr val="accent5"/>
              </a:solidFill>
            </a:endParaRPr>
          </a:p>
          <a:p>
            <a:pPr marL="285750" indent="-285750" algn="just">
              <a:lnSpc>
                <a:spcPct val="120000"/>
              </a:lnSpc>
              <a:buFont typeface="Wingdings 2" panose="05020102010507070707" pitchFamily="18" charset="2"/>
              <a:buChar char="P"/>
            </a:pPr>
            <a:r>
              <a:rPr lang="en-GB" sz="2100" dirty="0">
                <a:solidFill>
                  <a:schemeClr val="accent5"/>
                </a:solidFill>
              </a:rPr>
              <a:t>Time and cost savings</a:t>
            </a:r>
            <a:r>
              <a:rPr lang="cs-CZ" sz="2100" dirty="0">
                <a:solidFill>
                  <a:schemeClr val="accent5"/>
                </a:solidFill>
              </a:rPr>
              <a:t>.</a:t>
            </a:r>
            <a:endParaRPr lang="en-GB" sz="21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GB" sz="1300" b="1" dirty="0">
                <a:solidFill>
                  <a:schemeClr val="accent5"/>
                </a:solidFill>
              </a:rPr>
              <a:t>Thanks to HPC, it is possible to achieve high visual quality in a fraction of the time compared to rendering on a standard workstation or a set of several workstations. Ideas can be better communicated with the customers, and due to the integration of VR technology in the process, resulting visualisations can be highly immersive.“</a:t>
            </a:r>
          </a:p>
          <a:p>
            <a:pPr algn="just">
              <a:lnSpc>
                <a:spcPct val="110000"/>
              </a:lnSpc>
              <a:spcBef>
                <a:spcPts val="600"/>
              </a:spcBef>
              <a:spcAft>
                <a:spcPts val="600"/>
              </a:spcAft>
            </a:pPr>
            <a:r>
              <a:rPr lang="cs-CZ" sz="1400" b="1" dirty="0">
                <a:solidFill>
                  <a:srgbClr val="B8860B"/>
                </a:solidFill>
              </a:rPr>
              <a:t>Martina </a:t>
            </a:r>
            <a:r>
              <a:rPr lang="cs-CZ" sz="1400" b="1" dirty="0" err="1">
                <a:solidFill>
                  <a:srgbClr val="B8860B"/>
                </a:solidFill>
              </a:rPr>
              <a:t>Perinkova</a:t>
            </a:r>
            <a:r>
              <a:rPr lang="cs-CZ" sz="1400" b="1" dirty="0">
                <a:solidFill>
                  <a:srgbClr val="B8860B"/>
                </a:solidFill>
              </a:rPr>
              <a:t>, CEO </a:t>
            </a:r>
            <a:r>
              <a:rPr lang="cs-CZ" sz="1400" b="1" dirty="0" err="1">
                <a:solidFill>
                  <a:srgbClr val="B8860B"/>
                </a:solidFill>
              </a:rPr>
              <a:t>of</a:t>
            </a:r>
            <a:r>
              <a:rPr lang="cs-CZ" sz="1400" b="1" dirty="0">
                <a:solidFill>
                  <a:srgbClr val="B8860B"/>
                </a:solidFill>
              </a:rPr>
              <a:t> INFER WAY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419151" y="4638806"/>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lumMod val="50000"/>
                    <a:lumOff val="50000"/>
                  </a:schemeClr>
                </a:solidFill>
              </a:rPr>
              <a:t>Architecture &amp; Civil Engineering</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1075"/>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83128" y="4954566"/>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498667" y="3979538"/>
            <a:ext cx="2035278" cy="34212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a:buNone/>
            </a:pPr>
            <a:r>
              <a:rPr lang="en-US" sz="1200" dirty="0">
                <a:latin typeface="Calibri" panose="020F0502020204030204" pitchFamily="34" charset="0"/>
                <a:cs typeface="Calibri" panose="020F0502020204030204" pitchFamily="34" charset="0"/>
              </a:rPr>
              <a:t>Processing workflow applied to architectural data.</a:t>
            </a:r>
            <a:endParaRPr lang="en-GB" sz="1200" dirty="0">
              <a:latin typeface="Calibri" panose="020F0502020204030204" pitchFamily="34" charset="0"/>
              <a:cs typeface="Calibri" panose="020F0502020204030204" pitchFamily="34" charset="0"/>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690123" y="2311781"/>
            <a:ext cx="4053324" cy="1635870"/>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63128" y="5012620"/>
            <a:ext cx="795352" cy="795352"/>
          </a:xfrm>
          <a:prstGeom prst="rect">
            <a:avLst/>
          </a:prstGeom>
        </p:spPr>
      </p:pic>
    </p:spTree>
    <p:extLst>
      <p:ext uri="{BB962C8B-B14F-4D97-AF65-F5344CB8AC3E}">
        <p14:creationId xmlns:p14="http://schemas.microsoft.com/office/powerpoint/2010/main" val="3487488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Using supercomputers to create 3D tissue models for visualization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95068" cy="34685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b="1" dirty="0">
                <a:solidFill>
                  <a:srgbClr val="B8860B"/>
                </a:solidFill>
                <a:latin typeface="+mj-lt"/>
              </a:rPr>
              <a:t>Company</a:t>
            </a:r>
          </a:p>
          <a:p>
            <a:pPr algn="just"/>
            <a:r>
              <a:rPr lang="en-GB" sz="1300" dirty="0" err="1">
                <a:solidFill>
                  <a:schemeClr val="accent5"/>
                </a:solidFill>
              </a:rPr>
              <a:t>Misterine’s</a:t>
            </a:r>
            <a:r>
              <a:rPr lang="en-GB" sz="1300" dirty="0">
                <a:solidFill>
                  <a:schemeClr val="accent5"/>
                </a:solidFill>
              </a:rPr>
              <a:t> innovative AR and VR solutions enable better visualisation and education through immersive 3D experiences. Their Studio &amp; App help users to effortlessly create, edit, and play AR manuals for a better understanding of complicated manual procedures. </a:t>
            </a:r>
          </a:p>
          <a:p>
            <a:pPr algn="just"/>
            <a:r>
              <a:rPr lang="en-GB" sz="1800" b="1" dirty="0">
                <a:solidFill>
                  <a:srgbClr val="B8860B"/>
                </a:solidFill>
                <a:latin typeface="+mj-lt"/>
              </a:rPr>
              <a:t>Challenges &amp; Solution</a:t>
            </a:r>
          </a:p>
          <a:p>
            <a:pPr algn="just"/>
            <a:r>
              <a:rPr lang="en-GB" sz="1300" dirty="0" err="1">
                <a:solidFill>
                  <a:schemeClr val="accent5"/>
                </a:solidFill>
              </a:rPr>
              <a:t>Misterine</a:t>
            </a:r>
            <a:r>
              <a:rPr lang="en-GB" sz="1300" dirty="0">
                <a:solidFill>
                  <a:schemeClr val="accent5"/>
                </a:solidFill>
              </a:rPr>
              <a:t> wanted to create 3D tissue models for visualisation using the supercomputer. Incorporating the new features into </a:t>
            </a:r>
            <a:r>
              <a:rPr lang="en-GB" sz="1300" dirty="0" err="1">
                <a:solidFill>
                  <a:schemeClr val="accent5"/>
                </a:solidFill>
              </a:rPr>
              <a:t>Misterine’s</a:t>
            </a:r>
            <a:r>
              <a:rPr lang="en-GB" sz="1300" dirty="0">
                <a:solidFill>
                  <a:schemeClr val="accent5"/>
                </a:solidFill>
              </a:rPr>
              <a:t> existing workflow and ensuring seamless integration with NCC’s workflow while maintaining data integrity presented a significant challenge. </a:t>
            </a:r>
          </a:p>
          <a:p>
            <a:pPr algn="just"/>
            <a:r>
              <a:rPr lang="en-GB" sz="1300" dirty="0">
                <a:solidFill>
                  <a:schemeClr val="accent5"/>
                </a:solidFill>
              </a:rPr>
              <a:t>NCC has offered methods to enhance </a:t>
            </a:r>
            <a:r>
              <a:rPr lang="en-GB" sz="1300" dirty="0" err="1">
                <a:solidFill>
                  <a:schemeClr val="accent5"/>
                </a:solidFill>
              </a:rPr>
              <a:t>Misterine</a:t>
            </a:r>
            <a:r>
              <a:rPr lang="en-GB" sz="1300" dirty="0">
                <a:solidFill>
                  <a:schemeClr val="accent5"/>
                </a:solidFill>
              </a:rPr>
              <a:t> Studio’s software capabilities to showcase medical tissues in AR and enable workflow execution from the command line.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For example, tissue models can be used for AR training from medical image data.</a:t>
            </a:r>
          </a:p>
          <a:p>
            <a:pPr marL="285750" indent="-285750" algn="just">
              <a:buFont typeface="Wingdings 2" panose="05020102010507070707" pitchFamily="18" charset="2"/>
              <a:buChar char="P"/>
            </a:pPr>
            <a:r>
              <a:rPr lang="en-GB" sz="1500" dirty="0">
                <a:solidFill>
                  <a:schemeClr val="accent5"/>
                </a:solidFill>
              </a:rPr>
              <a:t>Medical professionals and researchers can study and analyse the tissue more precisely.</a:t>
            </a:r>
          </a:p>
          <a:p>
            <a:pPr marL="285750" indent="-285750" algn="just">
              <a:buFont typeface="Wingdings 2" panose="05020102010507070707" pitchFamily="18" charset="2"/>
              <a:buChar char="P"/>
            </a:pPr>
            <a:r>
              <a:rPr lang="en-GB" sz="1500" dirty="0">
                <a:solidFill>
                  <a:schemeClr val="accent5"/>
                </a:solidFill>
              </a:rPr>
              <a:t>The solution will help optimise workflows, reduce complexity, and render realistic images using AR and VR devices.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cs-CZ" sz="1400" b="1" dirty="0" err="1">
                <a:solidFill>
                  <a:schemeClr val="accent5"/>
                </a:solidFill>
              </a:rPr>
              <a:t>Thanks</a:t>
            </a:r>
            <a:r>
              <a:rPr lang="cs-CZ" sz="1400" b="1" dirty="0">
                <a:solidFill>
                  <a:schemeClr val="accent5"/>
                </a:solidFill>
              </a:rPr>
              <a:t> to u</a:t>
            </a:r>
            <a:r>
              <a:rPr lang="en-US" sz="1400" b="1" u="none" strike="noStrike" dirty="0">
                <a:solidFill>
                  <a:schemeClr val="accent5"/>
                </a:solidFill>
                <a:effectLst/>
              </a:rPr>
              <a:t>sing supercomputers, it has been possible to reduce the time of AI model training from computed tomography (CT) datasets. This will help </a:t>
            </a:r>
            <a:r>
              <a:rPr lang="en-US" sz="1400" b="1" u="none" strike="noStrike" dirty="0" err="1">
                <a:solidFill>
                  <a:schemeClr val="accent5"/>
                </a:solidFill>
                <a:effectLst/>
              </a:rPr>
              <a:t>Misterine</a:t>
            </a:r>
            <a:r>
              <a:rPr lang="en-US" sz="1400" b="1" u="none" strike="noStrike" dirty="0">
                <a:solidFill>
                  <a:schemeClr val="accent5"/>
                </a:solidFill>
                <a:effectLst/>
              </a:rPr>
              <a:t> with advanced data processing capabilities with deep learning.”</a:t>
            </a:r>
            <a:endParaRPr lang="cs-CZ" sz="1400" b="1" u="none" strike="noStrike" dirty="0">
              <a:solidFill>
                <a:schemeClr val="accent5"/>
              </a:solidFill>
              <a:effectLst/>
            </a:endParaRPr>
          </a:p>
          <a:p>
            <a:pPr algn="just">
              <a:lnSpc>
                <a:spcPct val="110000"/>
              </a:lnSpc>
              <a:spcBef>
                <a:spcPts val="600"/>
              </a:spcBef>
              <a:spcAft>
                <a:spcPts val="600"/>
              </a:spcAft>
            </a:pPr>
            <a:r>
              <a:rPr lang="cs-CZ" sz="1400" b="1" dirty="0">
                <a:solidFill>
                  <a:srgbClr val="B8860B"/>
                </a:solidFill>
              </a:rPr>
              <a:t>Martin Klima, CTO </a:t>
            </a:r>
            <a:r>
              <a:rPr lang="cs-CZ" sz="1400" b="1" dirty="0" err="1">
                <a:solidFill>
                  <a:srgbClr val="B8860B"/>
                </a:solidFill>
              </a:rPr>
              <a:t>of</a:t>
            </a:r>
            <a:r>
              <a:rPr lang="cs-CZ" sz="1400" b="1" dirty="0">
                <a:solidFill>
                  <a:srgbClr val="B8860B"/>
                </a:solidFill>
              </a:rPr>
              <a:t> </a:t>
            </a:r>
            <a:r>
              <a:rPr lang="cs-CZ" sz="1400" b="1" dirty="0" err="1">
                <a:solidFill>
                  <a:srgbClr val="B8860B"/>
                </a:solidFill>
              </a:rPr>
              <a:t>Misterine</a:t>
            </a:r>
            <a:r>
              <a:rPr lang="cs-CZ" sz="1400" b="1" dirty="0">
                <a:solidFill>
                  <a:srgbClr val="B8860B"/>
                </a:solidFill>
              </a:rPr>
              <a:t>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latin typeface="+mj-lt"/>
              </a:rPr>
              <a:t>Healthcare</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ntarell Regular" panose="02000603000000000000" pitchFamily="2" charset="0"/>
              </a:rPr>
              <a:t>Tomas Karasek, tomas.karasek@vsb.cz</a:t>
            </a:r>
            <a:endParaRPr lang="en-GB" sz="1200" i="1" dirty="0">
              <a:latin typeface="Cantarell Regular" panose="02000603000000000000" pitchFamily="2"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8683"/>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63616" y="4538442"/>
            <a:ext cx="3240000" cy="30086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A 3D liver model that may be viewed in AR/VR.</a:t>
            </a:r>
            <a:endParaRPr lang="en-GB" sz="14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951647" y="2644877"/>
            <a:ext cx="3263938" cy="183581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64516" y="5338770"/>
            <a:ext cx="806374" cy="806374"/>
          </a:xfrm>
          <a:prstGeom prst="rect">
            <a:avLst/>
          </a:prstGeom>
        </p:spPr>
      </p:pic>
    </p:spTree>
    <p:extLst>
      <p:ext uri="{BB962C8B-B14F-4D97-AF65-F5344CB8AC3E}">
        <p14:creationId xmlns:p14="http://schemas.microsoft.com/office/powerpoint/2010/main" val="2133481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Neural networks in the steel industry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2300" b="1" dirty="0">
                <a:solidFill>
                  <a:srgbClr val="B8860B"/>
                </a:solidFill>
                <a:latin typeface="+mj-lt"/>
              </a:rPr>
              <a:t>Company</a:t>
            </a:r>
            <a:endParaRPr lang="en-GB" sz="1800" b="1" dirty="0">
              <a:solidFill>
                <a:srgbClr val="B8860B"/>
              </a:solidFill>
              <a:latin typeface="+mj-lt"/>
            </a:endParaRPr>
          </a:p>
          <a:p>
            <a:pPr algn="just"/>
            <a:r>
              <a:rPr lang="en-GB" sz="1700" dirty="0">
                <a:solidFill>
                  <a:schemeClr val="accent5"/>
                </a:solidFill>
              </a:rPr>
              <a:t>ITA technology &amp; software company supplies know-how and software solutions to leading major producers of rolling equipment, technologies, and control systems. Many of their software solutions have been successfully installed in rolling mills worldwide.</a:t>
            </a:r>
          </a:p>
          <a:p>
            <a:pPr algn="l"/>
            <a:r>
              <a:rPr lang="en-GB" sz="2300" b="1" dirty="0">
                <a:solidFill>
                  <a:srgbClr val="B8860B"/>
                </a:solidFill>
                <a:latin typeface="+mj-lt"/>
              </a:rPr>
              <a:t>Challenges &amp; Solution</a:t>
            </a:r>
          </a:p>
          <a:p>
            <a:pPr algn="just"/>
            <a:r>
              <a:rPr lang="en-US" sz="1700" dirty="0">
                <a:solidFill>
                  <a:schemeClr val="accent5"/>
                </a:solidFill>
              </a:rPr>
              <a:t>Among the objectives of the collaboration was to investigate the possibility of using machine learning and neural networks to predict the accurate cooling parameters in steel rolling manufacturers' processes.</a:t>
            </a:r>
            <a:endParaRPr lang="cs-CZ" sz="1700" dirty="0">
              <a:solidFill>
                <a:schemeClr val="accent5"/>
              </a:solidFill>
            </a:endParaRPr>
          </a:p>
          <a:p>
            <a:pPr algn="just"/>
            <a:r>
              <a:rPr lang="en-US" sz="1700" dirty="0">
                <a:solidFill>
                  <a:schemeClr val="accent5"/>
                </a:solidFill>
              </a:rPr>
              <a:t>Having the correct parameters is essential for ensuring the final product's quality. The aim is to replace the need for manual correction with automatic correction based on AI methods.</a:t>
            </a:r>
            <a:endParaRPr lang="cs-CZ" sz="1700" dirty="0">
              <a:solidFill>
                <a:schemeClr val="accent5"/>
              </a:solidFill>
            </a:endParaRPr>
          </a:p>
          <a:p>
            <a:pPr algn="just"/>
            <a:r>
              <a:rPr lang="en-US" sz="1700" dirty="0">
                <a:solidFill>
                  <a:schemeClr val="accent5"/>
                </a:solidFill>
              </a:rPr>
              <a:t>The solution was analyzed and verified if the predictions generated by the ML models can enhance the methods currently used by ITA.</a:t>
            </a:r>
            <a:endParaRPr lang="en-GB" sz="17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rPr>
              <a:t>Benefits</a:t>
            </a:r>
            <a:endParaRPr lang="en-GB" b="1" dirty="0">
              <a:solidFill>
                <a:srgbClr val="B8860B"/>
              </a:solidFill>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Artificial intelligence allows more accurate temperature calculations.</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An automated correction based on AI can calculate the estimated belt temperature after cooling more accurately and make the entire cooling process more efficient.</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Time and, therefore costs can be saved.</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“The collaboration with IT4Innovations and the use of machine learning methods have been very beneficial for us, as the deployment of artificial intelligence allows for more accurate temperature calculations. Among the time and cost savings, I would also like to highlight the positive environmental impact thanks to the optimized cooling process.”</a:t>
            </a:r>
          </a:p>
          <a:p>
            <a:pPr algn="just">
              <a:lnSpc>
                <a:spcPct val="110000"/>
              </a:lnSpc>
              <a:spcBef>
                <a:spcPts val="600"/>
              </a:spcBef>
              <a:spcAft>
                <a:spcPts val="600"/>
              </a:spcAft>
            </a:pPr>
            <a:r>
              <a:rPr lang="en-US" sz="1400" b="1" dirty="0">
                <a:solidFill>
                  <a:srgbClr val="B8860B"/>
                </a:solidFill>
              </a:rPr>
              <a:t>Daniel Hajduk, ITA, </a:t>
            </a:r>
            <a:r>
              <a:rPr lang="en-US" sz="1400" b="1" dirty="0" err="1">
                <a:solidFill>
                  <a:srgbClr val="B8860B"/>
                </a:solidFill>
              </a:rPr>
              <a:t>spol</a:t>
            </a:r>
            <a:r>
              <a:rPr lang="en-US" sz="1400" b="1" dirty="0">
                <a:solidFill>
                  <a:srgbClr val="B8860B"/>
                </a:solidFill>
              </a:rPr>
              <a:t>. s </a:t>
            </a:r>
            <a:r>
              <a:rPr lang="en-US" sz="1400" b="1" dirty="0" err="1">
                <a:solidFill>
                  <a:srgbClr val="B8860B"/>
                </a:solidFill>
              </a:rPr>
              <a:t>r.o</a:t>
            </a:r>
            <a:r>
              <a:rPr lang="en-US" sz="1400" b="1" dirty="0">
                <a:solidFill>
                  <a:srgbClr val="B8860B"/>
                </a:solidFill>
              </a:rPr>
              <a:t>. Executive Manager</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Manufacturing &amp; Engineering</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307777"/>
          </a:xfrm>
          <a:prstGeom prst="rect">
            <a:avLst/>
          </a:prstGeom>
          <a:noFill/>
        </p:spPr>
        <p:txBody>
          <a:bodyPr wrap="square" rtlCol="0">
            <a:spAutoFit/>
          </a:bodyPr>
          <a:lstStyle/>
          <a:p>
            <a:r>
              <a:rPr lang="en-GB" sz="1400" i="1" dirty="0"/>
              <a:t>Contact person at the NCC: </a:t>
            </a:r>
            <a:r>
              <a:rPr lang="cs-CZ" sz="1400" i="1" dirty="0"/>
              <a:t>Tomas </a:t>
            </a:r>
            <a:r>
              <a:rPr lang="cs-CZ" sz="1400" i="1" dirty="0" err="1"/>
              <a:t>Karasek</a:t>
            </a:r>
            <a:r>
              <a:rPr lang="cs-CZ" sz="1400" i="1" dirty="0"/>
              <a:t>, tomas.karasek@vsb.cz</a:t>
            </a:r>
            <a:endParaRPr lang="en-GB" sz="14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326344" y="-687291"/>
            <a:ext cx="2702765" cy="270276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3" y="5334560"/>
            <a:ext cx="815896" cy="81589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91787" y="2504330"/>
            <a:ext cx="3578402"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37099" y="4569868"/>
            <a:ext cx="6122894" cy="261610"/>
          </a:xfrm>
          <a:prstGeom prst="rect">
            <a:avLst/>
          </a:prstGeom>
          <a:noFill/>
        </p:spPr>
        <p:txBody>
          <a:bodyPr wrap="square">
            <a:spAutoFit/>
          </a:bodyPr>
          <a:lstStyle/>
          <a:p>
            <a:r>
              <a:rPr lang="en-US" sz="1050">
                <a:solidFill>
                  <a:schemeClr val="accent5"/>
                </a:solidFill>
              </a:rPr>
              <a:t>Ilustration</a:t>
            </a:r>
            <a:r>
              <a:rPr lang="en-US" sz="1050" dirty="0">
                <a:solidFill>
                  <a:schemeClr val="accent5"/>
                </a:solidFill>
              </a:rPr>
              <a:t> of the steel sheet cooling process.</a:t>
            </a:r>
          </a:p>
        </p:txBody>
      </p:sp>
    </p:spTree>
    <p:extLst>
      <p:ext uri="{BB962C8B-B14F-4D97-AF65-F5344CB8AC3E}">
        <p14:creationId xmlns:p14="http://schemas.microsoft.com/office/powerpoint/2010/main" val="188046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Estimation of product defects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The ING Corporation develops, designs, and manufactures medical devices using modern technologies such as 3D printing, CNC machines, and advanced materials. It is one of the leading companies on the Czech market in prosthetics.</a:t>
            </a:r>
          </a:p>
          <a:p>
            <a:pPr algn="l"/>
            <a:r>
              <a:rPr lang="en-GB" sz="1800" dirty="0">
                <a:solidFill>
                  <a:srgbClr val="B8860B"/>
                </a:solidFill>
                <a:latin typeface="+mj-lt"/>
              </a:rPr>
              <a:t>Challenges &amp; Solution</a:t>
            </a:r>
          </a:p>
          <a:p>
            <a:pPr algn="just"/>
            <a:r>
              <a:rPr lang="en-GB" sz="1400" dirty="0">
                <a:solidFill>
                  <a:schemeClr val="accent5"/>
                </a:solidFill>
              </a:rPr>
              <a:t>The main goal was to develop and verify effective procedures for analysing the shape of manufactured products, especially focusing on identifying possible inaccuracies. Implementing machine vision instead of manual check by an expert can offer a significantly more efficient and accurate approach.</a:t>
            </a:r>
          </a:p>
          <a:p>
            <a:pPr algn="just"/>
            <a:r>
              <a:rPr lang="en-GB" sz="1400" dirty="0">
                <a:solidFill>
                  <a:schemeClr val="accent5"/>
                </a:solidFill>
              </a:rPr>
              <a:t>Using descriptive points and relevant information that describe the product, the solution algorithm calculates the manufacturing error rate.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700" dirty="0">
                <a:solidFill>
                  <a:schemeClr val="accent5"/>
                </a:solidFill>
                <a:sym typeface="Wingdings 2" panose="05020102010507070707" pitchFamily="18" charset="2"/>
              </a:rPr>
              <a:t>Algorithm calculates the manufacturing error rate by comparing the final product to its proposed construction.</a:t>
            </a:r>
          </a:p>
          <a:p>
            <a:pPr marL="285750" indent="-285750" algn="just">
              <a:buFont typeface="Wingdings 2" panose="05020102010507070707" pitchFamily="18" charset="2"/>
              <a:buChar char="P"/>
            </a:pPr>
            <a:r>
              <a:rPr lang="en-GB" sz="1700" dirty="0">
                <a:solidFill>
                  <a:schemeClr val="accent5"/>
                </a:solidFill>
              </a:rPr>
              <a:t>Verification of the product’s shape if it meets the standards.</a:t>
            </a:r>
          </a:p>
          <a:p>
            <a:pPr marL="285750" indent="-285750" algn="just">
              <a:buFont typeface="Wingdings 2" panose="05020102010507070707" pitchFamily="18" charset="2"/>
              <a:buChar char="P"/>
            </a:pPr>
            <a:r>
              <a:rPr lang="en-GB" sz="1700" dirty="0">
                <a:solidFill>
                  <a:schemeClr val="accent5"/>
                </a:solidFill>
              </a:rPr>
              <a:t>Proposed solution can make production more efficient thanks to the possibility of detecting non-conforming products.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en-US" sz="1400" b="1" dirty="0">
                <a:solidFill>
                  <a:schemeClr val="accent5"/>
                </a:solidFill>
              </a:rPr>
              <a:t>The proposed solution can make production more efficient thanks to the possibility of detecting non-conforming products. In the next phase, it would be possible to use the results to identify problematic parts of the product design itself. It would further improve the efficiency of the entire design-manufacturing process.</a:t>
            </a:r>
            <a:r>
              <a:rPr lang="cs-CZ" sz="1400" b="1" dirty="0">
                <a:solidFill>
                  <a:schemeClr val="accent5"/>
                </a:solidFill>
              </a:rPr>
              <a:t>“</a:t>
            </a:r>
          </a:p>
          <a:p>
            <a:pPr algn="just">
              <a:lnSpc>
                <a:spcPct val="110000"/>
              </a:lnSpc>
              <a:spcBef>
                <a:spcPts val="600"/>
              </a:spcBef>
              <a:spcAft>
                <a:spcPts val="600"/>
              </a:spcAft>
            </a:pPr>
            <a:r>
              <a:rPr lang="cs-CZ" sz="1400" b="1" dirty="0" err="1">
                <a:solidFill>
                  <a:srgbClr val="B8860B"/>
                </a:solidFill>
              </a:rPr>
              <a:t>Jiri</a:t>
            </a:r>
            <a:r>
              <a:rPr lang="cs-CZ" sz="1400" b="1" dirty="0">
                <a:solidFill>
                  <a:srgbClr val="B8860B"/>
                </a:solidFill>
              </a:rPr>
              <a:t> </a:t>
            </a:r>
            <a:r>
              <a:rPr lang="cs-CZ" sz="1400" b="1" dirty="0" err="1">
                <a:solidFill>
                  <a:srgbClr val="B8860B"/>
                </a:solidFill>
              </a:rPr>
              <a:t>Rosicky</a:t>
            </a:r>
            <a:r>
              <a:rPr lang="cs-CZ" sz="1400" b="1" dirty="0">
                <a:solidFill>
                  <a:srgbClr val="B8860B"/>
                </a:solidFill>
              </a:rPr>
              <a:t>, CEO </a:t>
            </a:r>
            <a:r>
              <a:rPr lang="cs-CZ" sz="1400" b="1" dirty="0" err="1">
                <a:solidFill>
                  <a:srgbClr val="B8860B"/>
                </a:solidFill>
              </a:rPr>
              <a:t>of</a:t>
            </a:r>
            <a:r>
              <a:rPr lang="cs-CZ" sz="1400" b="1" dirty="0">
                <a:solidFill>
                  <a:srgbClr val="B8860B"/>
                </a:solidFill>
              </a:rPr>
              <a:t> ING </a:t>
            </a:r>
            <a:r>
              <a:rPr lang="cs-CZ" sz="1400" b="1" dirty="0" err="1">
                <a:solidFill>
                  <a:srgbClr val="B8860B"/>
                </a:solidFill>
              </a:rPr>
              <a:t>corporation</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b="1" dirty="0">
                <a:solidFill>
                  <a:schemeClr val="tx1">
                    <a:lumMod val="50000"/>
                    <a:lumOff val="50000"/>
                  </a:schemeClr>
                </a:solidFill>
              </a:rPr>
              <a:t>Biotechnology</a:t>
            </a:r>
          </a:p>
          <a:p>
            <a:r>
              <a:rPr lang="en-US" b="1" dirty="0">
                <a:solidFill>
                  <a:schemeClr val="tx1">
                    <a:lumMod val="50000"/>
                    <a:lumOff val="50000"/>
                  </a:schemeClr>
                </a:solidFill>
              </a:rPr>
              <a:t>Healthcare</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93017" y="-827593"/>
            <a:ext cx="3124841" cy="312484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744119" y="4440873"/>
            <a:ext cx="3771130" cy="78960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US" sz="1100" dirty="0">
                <a:solidFill>
                  <a:schemeClr val="accent5"/>
                </a:solidFill>
              </a:rPr>
              <a:t>The first column shows two different types of product deformation. As you can see, the shape of the product is damaged. The next column shows the final product that meets the quality standards.</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852427" y="1829692"/>
            <a:ext cx="3427060" cy="2572965"/>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Tree>
    <p:extLst>
      <p:ext uri="{BB962C8B-B14F-4D97-AF65-F5344CB8AC3E}">
        <p14:creationId xmlns:p14="http://schemas.microsoft.com/office/powerpoint/2010/main" val="241145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System for intelligent identification of air pollution sources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23625"/>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lnSpc>
                <a:spcPct val="120000"/>
              </a:lnSpc>
            </a:pPr>
            <a:r>
              <a:rPr lang="en-GB" sz="1600" dirty="0">
                <a:solidFill>
                  <a:srgbClr val="B8860B"/>
                </a:solidFill>
              </a:rPr>
              <a:t>Company</a:t>
            </a:r>
          </a:p>
          <a:p>
            <a:pPr algn="just">
              <a:lnSpc>
                <a:spcPct val="120000"/>
              </a:lnSpc>
            </a:pPr>
            <a:r>
              <a:rPr lang="en-GB" sz="1200" dirty="0" err="1">
                <a:solidFill>
                  <a:schemeClr val="accent5"/>
                </a:solidFill>
              </a:rPr>
              <a:t>ENVItech</a:t>
            </a:r>
            <a:r>
              <a:rPr lang="en-GB" sz="1200" dirty="0">
                <a:solidFill>
                  <a:schemeClr val="accent5"/>
                </a:solidFill>
              </a:rPr>
              <a:t> Bohemia focuses on offering comprehensive services in the field of environmental monitoring, especially of air - the company's main focus is the measurement of concentrations of pollutants. They supply a comprehensive assortment of means for monitoring air quality, including management systems.</a:t>
            </a:r>
          </a:p>
          <a:p>
            <a:pPr algn="l">
              <a:lnSpc>
                <a:spcPct val="120000"/>
              </a:lnSpc>
            </a:pPr>
            <a:r>
              <a:rPr lang="en-US" sz="1600" dirty="0">
                <a:solidFill>
                  <a:srgbClr val="B8860B"/>
                </a:solidFill>
              </a:rPr>
              <a:t>Challenges &amp; Solution</a:t>
            </a:r>
          </a:p>
          <a:p>
            <a:pPr algn="just">
              <a:lnSpc>
                <a:spcPct val="120000"/>
              </a:lnSpc>
            </a:pPr>
            <a:r>
              <a:rPr lang="en-US" sz="1200" dirty="0">
                <a:solidFill>
                  <a:schemeClr val="accent5"/>
                </a:solidFill>
              </a:rPr>
              <a:t>The aim of the cooperation between </a:t>
            </a:r>
            <a:r>
              <a:rPr lang="en-US" sz="1200" dirty="0" err="1">
                <a:solidFill>
                  <a:schemeClr val="accent5"/>
                </a:solidFill>
              </a:rPr>
              <a:t>ENVItech</a:t>
            </a:r>
            <a:r>
              <a:rPr lang="en-US" sz="1200" dirty="0">
                <a:solidFill>
                  <a:schemeClr val="accent5"/>
                </a:solidFill>
              </a:rPr>
              <a:t> and the VSB – Technical University of Ostrava institutes CEET and IT4Innovations was the implementation of the “Intelligent Air Pollution Source Identification System” (IIS) based on the principle of an online model of short-term values of concentrations of selected, health-relevant substances.</a:t>
            </a:r>
          </a:p>
          <a:p>
            <a:pPr algn="just">
              <a:lnSpc>
                <a:spcPct val="120000"/>
              </a:lnSpc>
            </a:pPr>
            <a:r>
              <a:rPr lang="en-US" sz="1200" dirty="0">
                <a:solidFill>
                  <a:schemeClr val="accent5"/>
                </a:solidFill>
              </a:rPr>
              <a:t>A comprehensive system for monitoring emission loads and software for evaluating and interpreting air pollution was acquired, emphasizing effective use for strategic decision-making in state administration, self-administration, and industrial resource management.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120000"/>
              </a:lnSpc>
              <a:buNone/>
            </a:pPr>
            <a:r>
              <a:rPr lang="en-GB" sz="3000" dirty="0">
                <a:solidFill>
                  <a:srgbClr val="B8860B"/>
                </a:solidFill>
              </a:rPr>
              <a:t>Benefits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Moravian-Silesian Region and the Ministry of the Environment have obtained a tool for fast, large-scale and cheap measurements of air pollution changes.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Easy-to-use graphical interface for an average users integrating data from different thematic areas.</a:t>
            </a:r>
          </a:p>
          <a:p>
            <a:pPr marL="285750" indent="-285750" algn="just">
              <a:lnSpc>
                <a:spcPct val="120000"/>
              </a:lnSpc>
              <a:spcBef>
                <a:spcPts val="600"/>
              </a:spcBef>
              <a:buFont typeface="Wingdings 2" panose="05020102010507070707" pitchFamily="18" charset="2"/>
              <a:buChar char="P"/>
            </a:pPr>
            <a:r>
              <a:rPr lang="en-GB" sz="1900" dirty="0" err="1">
                <a:solidFill>
                  <a:schemeClr val="accent5"/>
                </a:solidFill>
                <a:sym typeface="Wingdings 2" panose="05020102010507070707" pitchFamily="18" charset="2"/>
              </a:rPr>
              <a:t>Plug&amp;Play</a:t>
            </a:r>
            <a:r>
              <a:rPr lang="en-GB" sz="1900" dirty="0">
                <a:solidFill>
                  <a:schemeClr val="accent5"/>
                </a:solidFill>
                <a:sym typeface="Wingdings 2" panose="05020102010507070707" pitchFamily="18" charset="2"/>
              </a:rPr>
              <a:t> system architecture enabling the simple integration of new sensors and automatic data processing and visualisation.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“I</a:t>
            </a:r>
            <a:r>
              <a:rPr lang="en-US" sz="1300" b="1" dirty="0">
                <a:solidFill>
                  <a:schemeClr val="accent5"/>
                </a:solidFill>
              </a:rPr>
              <a:t>n order to evaluate the effectiveness of the decarbonization of the region and the impact of low-carbon technologies on the environment and society, it is necessary to assess the state of air quality before and after their implementation. Therefore, the creation of an intelligent identification system of air pollution sources was absolutely necessary</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rPr>
              <a:t>Stanislav </a:t>
            </a:r>
            <a:r>
              <a:rPr lang="en-US" sz="1400" b="1" dirty="0" err="1">
                <a:solidFill>
                  <a:srgbClr val="B8860B"/>
                </a:solidFill>
              </a:rPr>
              <a:t>Misak</a:t>
            </a:r>
            <a:r>
              <a:rPr lang="en-US" sz="1400" b="1" dirty="0">
                <a:solidFill>
                  <a:srgbClr val="B8860B"/>
                </a:solidFill>
              </a:rPr>
              <a:t>, Director of the CEET at VSB – Technical University of Ostrava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a:solidFill>
                  <a:schemeClr val="tx1">
                    <a:lumMod val="50000"/>
                    <a:lumOff val="50000"/>
                  </a:schemeClr>
                </a:solidFill>
                <a:latin typeface="+mj-lt"/>
              </a:rPr>
              <a:t>Environment</a:t>
            </a:r>
            <a:endParaRPr lang="de-DE" sz="1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655573" y="-370155"/>
            <a:ext cx="2141408" cy="2141408"/>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69843" y="2540746"/>
            <a:ext cx="3648014" cy="177650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82431" y="5253317"/>
            <a:ext cx="948549" cy="948549"/>
          </a:xfrm>
          <a:prstGeom prst="rect">
            <a:avLst/>
          </a:prstGeom>
        </p:spPr>
      </p:pic>
      <p:sp>
        <p:nvSpPr>
          <p:cNvPr id="5" name="TextovéPole 9">
            <a:extLst>
              <a:ext uri="{FF2B5EF4-FFF2-40B4-BE49-F238E27FC236}">
                <a16:creationId xmlns:a16="http://schemas.microsoft.com/office/drawing/2014/main" id="{5BE6DF38-9228-F9F0-F467-ED040E84E302}"/>
              </a:ext>
            </a:extLst>
          </p:cNvPr>
          <p:cNvSpPr txBox="1"/>
          <p:nvPr/>
        </p:nvSpPr>
        <p:spPr>
          <a:xfrm>
            <a:off x="4769843" y="4409440"/>
            <a:ext cx="3648014" cy="246221"/>
          </a:xfrm>
          <a:prstGeom prst="rect">
            <a:avLst/>
          </a:prstGeom>
          <a:noFill/>
        </p:spPr>
        <p:txBody>
          <a:bodyPr wrap="square" rtlCol="0">
            <a:spAutoFit/>
          </a:bodyPr>
          <a:lstStyle/>
          <a:p>
            <a:pPr algn="just"/>
            <a:r>
              <a:rPr lang="en-US" sz="1000" dirty="0">
                <a:solidFill>
                  <a:schemeClr val="accent5"/>
                </a:solidFill>
              </a:rPr>
              <a:t>View of the software evaluating and interpreting air pollution. </a:t>
            </a:r>
          </a:p>
        </p:txBody>
      </p:sp>
    </p:spTree>
    <p:extLst>
      <p:ext uri="{BB962C8B-B14F-4D97-AF65-F5344CB8AC3E}">
        <p14:creationId xmlns:p14="http://schemas.microsoft.com/office/powerpoint/2010/main" val="2028864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0EB78DB-1174-6BF2-A376-5FD98C40CF15}"/>
              </a:ext>
            </a:extLst>
          </p:cNvPr>
          <p:cNvSpPr txBox="1"/>
          <p:nvPr/>
        </p:nvSpPr>
        <p:spPr>
          <a:xfrm>
            <a:off x="2834197" y="2678382"/>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Austria</a:t>
            </a:r>
            <a:endParaRPr lang="en-GB" sz="3600" dirty="0"/>
          </a:p>
        </p:txBody>
      </p:sp>
    </p:spTree>
    <p:extLst>
      <p:ext uri="{BB962C8B-B14F-4D97-AF65-F5344CB8AC3E}">
        <p14:creationId xmlns:p14="http://schemas.microsoft.com/office/powerpoint/2010/main" val="1438573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Easy and secure access to HPC infrastructure for scientists through </a:t>
            </a:r>
            <a:r>
              <a:rPr lang="en-US" sz="2400" dirty="0" err="1">
                <a:solidFill>
                  <a:srgbClr val="AB7C18"/>
                </a:solidFill>
                <a:ea typeface="+mn-ea"/>
              </a:rPr>
              <a:t>HEAppE</a:t>
            </a:r>
            <a:endParaRPr lang="en-US" sz="2400" dirty="0">
              <a:solidFill>
                <a:srgbClr val="AB7C18"/>
              </a:solidFill>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b="1" dirty="0">
                <a:solidFill>
                  <a:srgbClr val="B8860B"/>
                </a:solidFill>
                <a:latin typeface="+mj-lt"/>
              </a:rPr>
              <a:t>Company</a:t>
            </a:r>
          </a:p>
          <a:p>
            <a:pPr algn="just"/>
            <a:r>
              <a:rPr lang="en-US" sz="1300" dirty="0" err="1">
                <a:solidFill>
                  <a:schemeClr val="accent5"/>
                </a:solidFill>
              </a:rPr>
              <a:t>Politecnico</a:t>
            </a:r>
            <a:r>
              <a:rPr lang="en-US" sz="1300" dirty="0">
                <a:solidFill>
                  <a:schemeClr val="accent5"/>
                </a:solidFill>
              </a:rPr>
              <a:t> di Milano is a public scientific-technological university that trains engineers, architects, and industrial designers.</a:t>
            </a:r>
            <a:r>
              <a:rPr lang="cs-CZ" sz="1300" dirty="0">
                <a:solidFill>
                  <a:schemeClr val="accent5"/>
                </a:solidFill>
              </a:rPr>
              <a:t> </a:t>
            </a:r>
          </a:p>
          <a:p>
            <a:pPr algn="l"/>
            <a:r>
              <a:rPr lang="en-US" sz="1800" b="1" dirty="0">
                <a:solidFill>
                  <a:srgbClr val="B8860B"/>
                </a:solidFill>
                <a:latin typeface="+mj-lt"/>
              </a:rPr>
              <a:t>Challenges &amp; Solution</a:t>
            </a:r>
          </a:p>
          <a:p>
            <a:pPr algn="just"/>
            <a:r>
              <a:rPr lang="en-US" sz="1300" dirty="0">
                <a:solidFill>
                  <a:schemeClr val="accent5"/>
                </a:solidFill>
              </a:rPr>
              <a:t>During the COVID-19 pandemic, the university wanted its scientists and researchers to access HPC infrastructure easily without installing additional software.</a:t>
            </a:r>
            <a:r>
              <a:rPr lang="cs-CZ" sz="1300" dirty="0">
                <a:solidFill>
                  <a:schemeClr val="accent5"/>
                </a:solidFill>
              </a:rPr>
              <a:t> </a:t>
            </a:r>
            <a:r>
              <a:rPr lang="en-GB" sz="1300" dirty="0">
                <a:solidFill>
                  <a:schemeClr val="accent5"/>
                </a:solidFill>
              </a:rPr>
              <a:t>The solution should allow them to continue their research on possible cures for COVID-19.</a:t>
            </a:r>
          </a:p>
          <a:p>
            <a:pPr algn="just"/>
            <a:r>
              <a:rPr lang="en-GB" sz="1300" dirty="0">
                <a:solidFill>
                  <a:schemeClr val="accent5"/>
                </a:solidFill>
              </a:rPr>
              <a:t>The collaboration led to developing a client environment application based on the web-based interactive computing platform Jupiter Notebook. It allows for the creation and management of HPC executions using </a:t>
            </a:r>
            <a:r>
              <a:rPr lang="en-GB" sz="1300" dirty="0" err="1">
                <a:solidFill>
                  <a:schemeClr val="accent5"/>
                </a:solidFill>
              </a:rPr>
              <a:t>HEAppE</a:t>
            </a:r>
            <a:r>
              <a:rPr lang="en-GB" sz="1300" dirty="0">
                <a:solidFill>
                  <a:schemeClr val="accent5"/>
                </a:solidFill>
              </a:rPr>
              <a:t> Middleware. Additionally, the client environment offers the choice of a language (C# or Python), depending on the research activity.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rPr>
              <a:t>Benefits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The solution enables to continue research using HPC infrastructure remotely even during isolation.</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Can help further accelerate the computational process in case of future pandemics.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Installation of additional software is not necessary.</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Choice of a language is possible.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1934"/>
            <a:ext cx="9412053" cy="1035034"/>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“Within the project Exscalate4COV, we virtually screened more than 70 billion molecules as possible drugs against Sars-CoV-2. This is where supercomputers make all the difference, facilitating the rapid selection of only the most promising molecules for subsequent phases of the drug discovery pipeline.</a:t>
            </a:r>
            <a:r>
              <a:rPr lang="cs-CZ" sz="1400" b="1" dirty="0">
                <a:solidFill>
                  <a:schemeClr val="accent5"/>
                </a:solidFill>
              </a:rPr>
              <a:t>“</a:t>
            </a:r>
            <a:r>
              <a:rPr lang="fr-FR" sz="1400" b="1" dirty="0">
                <a:solidFill>
                  <a:schemeClr val="accent5"/>
                </a:solidFill>
              </a:rPr>
              <a:t>  </a:t>
            </a:r>
            <a:r>
              <a:rPr lang="it-IT" sz="1400" b="1" dirty="0">
                <a:solidFill>
                  <a:srgbClr val="B8860B"/>
                </a:solidFill>
              </a:rPr>
              <a:t>Gianluca Palermo, Professor at Politecnico di Milano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tx1">
                    <a:lumMod val="50000"/>
                    <a:lumOff val="50000"/>
                  </a:schemeClr>
                </a:solidFill>
              </a:rPr>
              <a:t>Healthcare</a:t>
            </a:r>
            <a:endParaRPr lang="en-US" sz="1800" b="1">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402128" y="-586411"/>
            <a:ext cx="2455111" cy="245511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3519" y="2718690"/>
            <a:ext cx="3664337" cy="1562592"/>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
        <p:nvSpPr>
          <p:cNvPr id="5" name="TextovéPole 9">
            <a:extLst>
              <a:ext uri="{FF2B5EF4-FFF2-40B4-BE49-F238E27FC236}">
                <a16:creationId xmlns:a16="http://schemas.microsoft.com/office/drawing/2014/main" id="{216F93A3-4EB6-CEC7-5881-04F9A2404699}"/>
              </a:ext>
            </a:extLst>
          </p:cNvPr>
          <p:cNvSpPr txBox="1"/>
          <p:nvPr/>
        </p:nvSpPr>
        <p:spPr>
          <a:xfrm>
            <a:off x="4753519" y="4307517"/>
            <a:ext cx="3664337" cy="400110"/>
          </a:xfrm>
          <a:prstGeom prst="rect">
            <a:avLst/>
          </a:prstGeom>
          <a:noFill/>
        </p:spPr>
        <p:txBody>
          <a:bodyPr wrap="square" rtlCol="0">
            <a:spAutoFit/>
          </a:bodyPr>
          <a:lstStyle/>
          <a:p>
            <a:pPr algn="just"/>
            <a:r>
              <a:rPr lang="en-US" sz="1000" dirty="0" err="1">
                <a:solidFill>
                  <a:schemeClr val="accent5"/>
                </a:solidFill>
              </a:rPr>
              <a:t>Visualisation</a:t>
            </a:r>
            <a:r>
              <a:rPr lang="en-US" sz="1000" dirty="0">
                <a:solidFill>
                  <a:schemeClr val="accent5"/>
                </a:solidFill>
              </a:rPr>
              <a:t> of the connection between the user and HPC Cluster through the client environment.</a:t>
            </a:r>
          </a:p>
        </p:txBody>
      </p:sp>
    </p:spTree>
    <p:extLst>
      <p:ext uri="{BB962C8B-B14F-4D97-AF65-F5344CB8AC3E}">
        <p14:creationId xmlns:p14="http://schemas.microsoft.com/office/powerpoint/2010/main" val="3208571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Weed detection – weeding machine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50638"/>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US" sz="1800" b="1" dirty="0">
                <a:solidFill>
                  <a:srgbClr val="B8860B"/>
                </a:solidFill>
                <a:latin typeface="+mj-lt"/>
              </a:rPr>
              <a:t>Company</a:t>
            </a:r>
          </a:p>
          <a:p>
            <a:pPr algn="l"/>
            <a:r>
              <a:rPr lang="en-US" sz="1400" dirty="0">
                <a:solidFill>
                  <a:schemeClr val="accent5"/>
                </a:solidFill>
              </a:rPr>
              <a:t>Family-run tech startup Ullmanna develops an agricultural weeding machine that recognizes the target crop using machine learning and enables in-line weed control.</a:t>
            </a:r>
          </a:p>
          <a:p>
            <a:pPr algn="l"/>
            <a:r>
              <a:rPr lang="en-US" sz="1800" b="1" dirty="0">
                <a:solidFill>
                  <a:srgbClr val="B8860B"/>
                </a:solidFill>
                <a:latin typeface="+mj-lt"/>
              </a:rPr>
              <a:t>Challenges &amp; Solution</a:t>
            </a:r>
          </a:p>
          <a:p>
            <a:pPr algn="just"/>
            <a:r>
              <a:rPr lang="en-US" sz="1400" dirty="0">
                <a:solidFill>
                  <a:schemeClr val="accent5"/>
                </a:solidFill>
              </a:rPr>
              <a:t>The main challenge was identifying crops automatically, in this case sugar beets, from weeds. By recognizing the crops, the weeding machine will be able to remove the weeds without damaging them.</a:t>
            </a:r>
          </a:p>
          <a:p>
            <a:pPr algn="just"/>
            <a:r>
              <a:rPr lang="en-US" sz="1400" dirty="0">
                <a:solidFill>
                  <a:schemeClr val="accent5"/>
                </a:solidFill>
              </a:rPr>
              <a:t>Direct deployment on the weeding machine places additional demands on the technology regarding HW and recognition speed.</a:t>
            </a:r>
          </a:p>
          <a:p>
            <a:pPr algn="just"/>
            <a:r>
              <a:rPr lang="en-US" sz="1400" dirty="0">
                <a:solidFill>
                  <a:schemeClr val="accent5"/>
                </a:solidFill>
              </a:rPr>
              <a:t>By using machine learning, we were able to solve this challenge. To accomplish this goal, a neural network was created and trained.</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50638"/>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endParaRPr lang="en-GB" sz="1400" b="1" dirty="0">
              <a:solidFill>
                <a:srgbClr val="B8860B"/>
              </a:solidFill>
            </a:endParaRP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The weeds can be removed while not damaging the crop grown.</a:t>
            </a:r>
          </a:p>
          <a:p>
            <a:pPr marL="285750" indent="-285750" algn="just">
              <a:buFont typeface="Wingdings 2" panose="05020102010507070707" pitchFamily="18" charset="2"/>
              <a:buChar char="P"/>
            </a:pPr>
            <a:r>
              <a:rPr lang="en-US" sz="1400" dirty="0">
                <a:solidFill>
                  <a:schemeClr val="accent5"/>
                </a:solidFill>
              </a:rPr>
              <a:t>Farming activities without the use of chemical sprays</a:t>
            </a:r>
            <a:r>
              <a:rPr lang="en-US" sz="1400" dirty="0">
                <a:solidFill>
                  <a:schemeClr val="accent5"/>
                </a:solidFill>
                <a:sym typeface="Wingdings 2" panose="05020102010507070707" pitchFamily="18" charset="2"/>
              </a:rPr>
              <a:t>.</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Positive impact on the environment and society.</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Enables an increase in food production without the usage of pesticides.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“Our intended product has a significant positive impact on the environment and society – it enables an increase in food production without the use of pesticides that negatively affect both the environment and human health.”</a:t>
            </a:r>
            <a:endParaRPr lang="cs-CZ" sz="1400" b="1" dirty="0">
              <a:solidFill>
                <a:schemeClr val="accent5"/>
              </a:solidFill>
            </a:endParaRPr>
          </a:p>
          <a:p>
            <a:pPr algn="just">
              <a:lnSpc>
                <a:spcPct val="110000"/>
              </a:lnSpc>
              <a:spcBef>
                <a:spcPts val="600"/>
              </a:spcBef>
              <a:spcAft>
                <a:spcPts val="600"/>
              </a:spcAft>
            </a:pPr>
            <a:r>
              <a:rPr lang="en-US" sz="1400" b="1" dirty="0">
                <a:solidFill>
                  <a:srgbClr val="B8860B"/>
                </a:solidFill>
              </a:rPr>
              <a:t>Martin Ullmann, Chief Executive Officer, Co-founder, </a:t>
            </a:r>
            <a:r>
              <a:rPr lang="en-US" sz="1400" b="1" dirty="0" err="1">
                <a:solidFill>
                  <a:srgbClr val="B8860B"/>
                </a:solidFill>
              </a:rPr>
              <a:t>Ullmanna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i="0" u="none" strike="noStrike" kern="1200" baseline="0" dirty="0">
                <a:solidFill>
                  <a:schemeClr val="accent5"/>
                </a:solidFill>
                <a:latin typeface="+mj-lt"/>
              </a:rPr>
              <a:t>Agriculture</a:t>
            </a:r>
            <a:endParaRPr lang="de-DE"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033829" y="-1050345"/>
            <a:ext cx="3427060" cy="342706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2" y="5369055"/>
            <a:ext cx="781401" cy="781401"/>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37099" y="1974994"/>
            <a:ext cx="3680758" cy="2771395"/>
          </a:xfrm>
          <a:prstGeom prst="rect">
            <a:avLst/>
          </a:prstGeom>
        </p:spPr>
      </p:pic>
      <p:sp>
        <p:nvSpPr>
          <p:cNvPr id="5" name="TextovéPole 9">
            <a:extLst>
              <a:ext uri="{FF2B5EF4-FFF2-40B4-BE49-F238E27FC236}">
                <a16:creationId xmlns:a16="http://schemas.microsoft.com/office/drawing/2014/main" id="{F26072FF-D22E-61A7-8100-B91030324A29}"/>
              </a:ext>
            </a:extLst>
          </p:cNvPr>
          <p:cNvSpPr txBox="1"/>
          <p:nvPr/>
        </p:nvSpPr>
        <p:spPr>
          <a:xfrm>
            <a:off x="4747422" y="4724401"/>
            <a:ext cx="3680758" cy="423106"/>
          </a:xfrm>
          <a:prstGeom prst="rect">
            <a:avLst/>
          </a:prstGeom>
          <a:noFill/>
        </p:spPr>
        <p:txBody>
          <a:bodyPr wrap="square" rtlCol="0">
            <a:spAutoFit/>
          </a:bodyPr>
          <a:lstStyle/>
          <a:p>
            <a:pPr algn="just"/>
            <a:r>
              <a:rPr lang="en-US" sz="1050" dirty="0">
                <a:solidFill>
                  <a:schemeClr val="accent5"/>
                </a:solidFill>
              </a:rPr>
              <a:t>Agricultural weeding machine device for recognition of the target crop from weed.</a:t>
            </a:r>
          </a:p>
        </p:txBody>
      </p:sp>
    </p:spTree>
    <p:extLst>
      <p:ext uri="{BB962C8B-B14F-4D97-AF65-F5344CB8AC3E}">
        <p14:creationId xmlns:p14="http://schemas.microsoft.com/office/powerpoint/2010/main" val="3990767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4466372-5066-1328-F3CE-75BEB41533CF}"/>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Estonia</a:t>
            </a:r>
            <a:endParaRPr lang="en-GB" sz="3600" dirty="0"/>
          </a:p>
        </p:txBody>
      </p:sp>
    </p:spTree>
    <p:extLst>
      <p:ext uri="{BB962C8B-B14F-4D97-AF65-F5344CB8AC3E}">
        <p14:creationId xmlns:p14="http://schemas.microsoft.com/office/powerpoint/2010/main" val="3984901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US" sz="2800" dirty="0">
                <a:solidFill>
                  <a:srgbClr val="AB7C18"/>
                </a:solidFill>
                <a:latin typeface="+mn-lt"/>
                <a:ea typeface="+mn-ea"/>
              </a:rPr>
              <a:t>An accurate AI-based Cloud Mask Processor for Sentinel-2</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511"/>
            <a:ext cx="4598658" cy="3395148"/>
          </a:xfrm>
          <a:ln>
            <a:noFill/>
          </a:ln>
        </p:spPr>
        <p:txBody>
          <a:bodyPr>
            <a:noAutofit/>
          </a:bodyPr>
          <a:lstStyle/>
          <a:p>
            <a:pPr algn="just"/>
            <a:r>
              <a:rPr lang="en-GB" sz="1300" dirty="0">
                <a:solidFill>
                  <a:srgbClr val="B8860B"/>
                </a:solidFill>
                <a:latin typeface="+mj-lt"/>
              </a:rPr>
              <a:t>Company</a:t>
            </a:r>
          </a:p>
          <a:p>
            <a:pPr algn="just"/>
            <a:r>
              <a:rPr lang="en-GB" sz="1300" dirty="0" err="1">
                <a:solidFill>
                  <a:schemeClr val="accent5"/>
                </a:solidFill>
              </a:rPr>
              <a:t>KappaZeta</a:t>
            </a:r>
            <a:r>
              <a:rPr lang="en-GB" sz="1300" dirty="0">
                <a:solidFill>
                  <a:schemeClr val="accent5"/>
                </a:solidFill>
              </a:rPr>
              <a:t> is a remote sensing company </a:t>
            </a:r>
            <a:r>
              <a:rPr lang="et-EE" sz="1300" dirty="0">
                <a:solidFill>
                  <a:schemeClr val="accent5"/>
                </a:solidFill>
              </a:rPr>
              <a:t>with </a:t>
            </a:r>
            <a:r>
              <a:rPr lang="en-GB" sz="1300" dirty="0">
                <a:solidFill>
                  <a:schemeClr val="accent5"/>
                </a:solidFill>
              </a:rPr>
              <a:t>expertise in using radar satellite data, incorporating it with optical satellite data and providing some of the most accurate AI models on the market.</a:t>
            </a:r>
            <a:endParaRPr lang="et-EE" sz="1300" dirty="0">
              <a:solidFill>
                <a:schemeClr val="accent5"/>
              </a:solidFill>
            </a:endParaRPr>
          </a:p>
          <a:p>
            <a:pPr algn="just"/>
            <a:r>
              <a:rPr lang="en-US" sz="1300" dirty="0">
                <a:solidFill>
                  <a:srgbClr val="B8860B"/>
                </a:solidFill>
                <a:latin typeface="+mj-lt"/>
              </a:rPr>
              <a:t>Challenges &amp; Solution</a:t>
            </a:r>
          </a:p>
          <a:p>
            <a:pPr algn="just"/>
            <a:r>
              <a:rPr lang="en-GB" sz="1300" dirty="0">
                <a:solidFill>
                  <a:schemeClr val="accent5"/>
                </a:solidFill>
              </a:rPr>
              <a:t>Cloud masking is an essential step for the pre-processing of optical satellite imagery. </a:t>
            </a:r>
            <a:r>
              <a:rPr lang="en-GB" sz="1300" dirty="0" err="1">
                <a:solidFill>
                  <a:schemeClr val="accent5"/>
                </a:solidFill>
              </a:rPr>
              <a:t>KappaZeta</a:t>
            </a:r>
            <a:r>
              <a:rPr lang="en-GB" sz="1300" dirty="0">
                <a:solidFill>
                  <a:schemeClr val="accent5"/>
                </a:solidFill>
              </a:rPr>
              <a:t> addresses the problem by introducing </a:t>
            </a:r>
            <a:r>
              <a:rPr lang="en-GB" sz="1300" dirty="0" err="1">
                <a:solidFill>
                  <a:schemeClr val="accent5"/>
                </a:solidFill>
              </a:rPr>
              <a:t>KappaMask</a:t>
            </a:r>
            <a:r>
              <a:rPr lang="en-GB" sz="1300" dirty="0">
                <a:solidFill>
                  <a:schemeClr val="accent5"/>
                </a:solidFill>
              </a:rPr>
              <a:t>, an AI-based cloud and cloud shadow masking processor </a:t>
            </a:r>
            <a:r>
              <a:rPr lang="et-EE" sz="1300" dirty="0">
                <a:solidFill>
                  <a:schemeClr val="accent5"/>
                </a:solidFill>
              </a:rPr>
              <a:t>that</a:t>
            </a:r>
            <a:r>
              <a:rPr lang="en-GB" sz="1300" dirty="0">
                <a:solidFill>
                  <a:schemeClr val="accent5"/>
                </a:solidFill>
              </a:rPr>
              <a:t> uses a large convolutional segmentation model. Faster model convergence during training can be achieved by using larger batch sizes of the training data, which means more GPU memory is needed. </a:t>
            </a:r>
            <a:endParaRPr lang="et-EE" sz="1300" dirty="0">
              <a:solidFill>
                <a:schemeClr val="accent5"/>
              </a:solidFill>
            </a:endParaRPr>
          </a:p>
          <a:p>
            <a:pPr algn="just"/>
            <a:r>
              <a:rPr lang="sl-SI" sz="1300" dirty="0">
                <a:solidFill>
                  <a:schemeClr val="accent5"/>
                </a:solidFill>
              </a:rPr>
              <a:t>KappaMask was trained on an open-source dataset and fine-tuned on a Northern European terrestrial dataset which was labelled manually using the active learning methodology.</a:t>
            </a:r>
            <a:endParaRPr lang="en-US"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50775"/>
            <a:ext cx="3602023" cy="294600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2" panose="05020102010507070707" pitchFamily="18" charset="2"/>
              <a:buChar char="P"/>
            </a:pPr>
            <a:r>
              <a:rPr lang="en-GB" dirty="0"/>
              <a:t>Reliable cloud mask processor for Northern Europe region, which is compatible with ESA Sentinel-2 L2 processing chain</a:t>
            </a:r>
            <a:endParaRPr lang="et-EE" dirty="0"/>
          </a:p>
          <a:p>
            <a:pPr marL="342900" indent="-342900" algn="just">
              <a:buFont typeface="Wingdings 2" panose="05020102010507070707" pitchFamily="18" charset="2"/>
              <a:buChar char="P"/>
            </a:pPr>
            <a:r>
              <a:rPr lang="en-GB" dirty="0"/>
              <a:t>Creation of high quality reference dataset for future developments</a:t>
            </a:r>
            <a:endParaRPr lang="et-EE" dirty="0"/>
          </a:p>
          <a:p>
            <a:pPr marL="342900" indent="-342900" algn="just">
              <a:buFont typeface="Wingdings 2" panose="05020102010507070707" pitchFamily="18" charset="2"/>
              <a:buChar char="P"/>
            </a:pPr>
            <a:r>
              <a:rPr lang="en-GB" dirty="0"/>
              <a:t>Innovative application of deep learning techniques in cloud masking</a:t>
            </a:r>
            <a:endParaRPr lang="et-EE" dirty="0"/>
          </a:p>
          <a:p>
            <a:pPr marL="342900" indent="-342900">
              <a:buFont typeface="Wingdings 2" panose="05020102010507070707" pitchFamily="18" charset="2"/>
              <a:buChar char="P"/>
            </a:pPr>
            <a:endParaRPr lang="et-EE" dirty="0"/>
          </a:p>
          <a:p>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54749"/>
            <a:ext cx="9770029" cy="127168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dirty="0">
                <a:solidFill>
                  <a:schemeClr val="accent5"/>
                </a:solidFill>
              </a:rPr>
              <a:t>“</a:t>
            </a:r>
            <a:r>
              <a:rPr lang="en-US" sz="1600" b="1" i="1" dirty="0">
                <a:solidFill>
                  <a:schemeClr val="accent5"/>
                </a:solidFill>
              </a:rPr>
              <a:t>We compared </a:t>
            </a:r>
            <a:r>
              <a:rPr lang="en-US" sz="1600" b="1" i="1" dirty="0" err="1">
                <a:solidFill>
                  <a:schemeClr val="accent5"/>
                </a:solidFill>
              </a:rPr>
              <a:t>KappaMask</a:t>
            </a:r>
            <a:r>
              <a:rPr lang="en-US" sz="1600" b="1" i="1" dirty="0">
                <a:solidFill>
                  <a:schemeClr val="accent5"/>
                </a:solidFill>
              </a:rPr>
              <a:t> v2 with other cloud masking processors including Sen2Cor, </a:t>
            </a:r>
            <a:r>
              <a:rPr lang="en-US" sz="1600" b="1" i="1" dirty="0" err="1">
                <a:solidFill>
                  <a:schemeClr val="accent5"/>
                </a:solidFill>
              </a:rPr>
              <a:t>Fmask</a:t>
            </a:r>
            <a:r>
              <a:rPr lang="en-US" sz="1600" b="1" i="1" dirty="0">
                <a:solidFill>
                  <a:schemeClr val="accent5"/>
                </a:solidFill>
              </a:rPr>
              <a:t>, MAJA, </a:t>
            </a:r>
            <a:r>
              <a:rPr lang="en-US" sz="1600" b="1" i="1" dirty="0" err="1">
                <a:solidFill>
                  <a:schemeClr val="accent5"/>
                </a:solidFill>
              </a:rPr>
              <a:t>IdePix</a:t>
            </a:r>
            <a:r>
              <a:rPr lang="en-US" sz="1600" b="1" i="1" dirty="0">
                <a:solidFill>
                  <a:schemeClr val="accent5"/>
                </a:solidFill>
              </a:rPr>
              <a:t> and S2Cloudless on the challenging and diverse test set. </a:t>
            </a:r>
            <a:r>
              <a:rPr lang="en-US" sz="1600" b="1" i="1" dirty="0" err="1">
                <a:solidFill>
                  <a:schemeClr val="accent5"/>
                </a:solidFill>
              </a:rPr>
              <a:t>KappaMask</a:t>
            </a:r>
            <a:r>
              <a:rPr lang="en-US" sz="1600" b="1" i="1" dirty="0">
                <a:solidFill>
                  <a:schemeClr val="accent5"/>
                </a:solidFill>
              </a:rPr>
              <a:t> v2 demonstrated exceptional performance reaching the highest accuracy and outperforming all the above-mentioned methods.</a:t>
            </a:r>
            <a:r>
              <a:rPr lang="en-GB" sz="1600" b="1" i="1" dirty="0">
                <a:solidFill>
                  <a:schemeClr val="accent5"/>
                </a:solidFill>
              </a:rPr>
              <a:t>”  </a:t>
            </a:r>
            <a:r>
              <a:rPr lang="et-EE" sz="1600" b="1" dirty="0">
                <a:solidFill>
                  <a:srgbClr val="B8860B"/>
                </a:solidFill>
              </a:rPr>
              <a:t>Tetiana Shtym</a:t>
            </a:r>
            <a:r>
              <a:rPr lang="en-GB" sz="1600" b="1" dirty="0">
                <a:solidFill>
                  <a:srgbClr val="B8860B"/>
                </a:solidFill>
              </a:rPr>
              <a:t>, </a:t>
            </a:r>
            <a:r>
              <a:rPr lang="et-EE" sz="1600" b="1" dirty="0" err="1">
                <a:solidFill>
                  <a:srgbClr val="B8860B"/>
                </a:solidFill>
              </a:rPr>
              <a:t>machine</a:t>
            </a:r>
            <a:r>
              <a:rPr lang="et-EE" sz="1600" b="1" dirty="0">
                <a:solidFill>
                  <a:srgbClr val="B8860B"/>
                </a:solidFill>
              </a:rPr>
              <a:t> </a:t>
            </a:r>
            <a:r>
              <a:rPr lang="et-EE" sz="1600" b="1" dirty="0" err="1">
                <a:solidFill>
                  <a:srgbClr val="B8860B"/>
                </a:solidFill>
              </a:rPr>
              <a:t>learning</a:t>
            </a:r>
            <a:r>
              <a:rPr lang="et-EE" sz="1600" b="1" dirty="0">
                <a:solidFill>
                  <a:srgbClr val="B8860B"/>
                </a:solidFill>
              </a:rPr>
              <a:t> </a:t>
            </a:r>
            <a:r>
              <a:rPr lang="et-EE" sz="1600" b="1" dirty="0" err="1">
                <a:solidFill>
                  <a:srgbClr val="B8860B"/>
                </a:solidFill>
              </a:rPr>
              <a:t>engineer</a:t>
            </a:r>
            <a:r>
              <a:rPr lang="et-EE" sz="1600" b="1" dirty="0">
                <a:solidFill>
                  <a:srgbClr val="B8860B"/>
                </a:solidFill>
              </a:rPr>
              <a:t> @ </a:t>
            </a:r>
            <a:r>
              <a:rPr lang="et-EE" sz="1600" b="1" dirty="0" err="1">
                <a:solidFill>
                  <a:srgbClr val="B8860B"/>
                </a:solidFill>
              </a:rPr>
              <a:t>KappaZeta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t-EE" sz="1800" b="1" i="1" dirty="0">
                <a:solidFill>
                  <a:srgbClr val="B8860B"/>
                </a:solidFill>
              </a:rPr>
              <a:t>         </a:t>
            </a: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Agriculture</a:t>
            </a:r>
            <a:endParaRPr lang="en-GB" sz="2800" b="1" i="1" dirty="0"/>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5174512" y="4116642"/>
            <a:ext cx="2630385" cy="618007"/>
          </a:xfrm>
          <a:prstGeom prst="rect">
            <a:avLst/>
          </a:prstGeom>
          <a:ln>
            <a:noFill/>
          </a:ln>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5"/>
                </a:solidFill>
              </a:rPr>
              <a:t>Comparison of L2A prediction output for a 512 × 512 pixels sub-tile in the test dataset. </a:t>
            </a:r>
            <a:endParaRPr lang="et-EE" sz="1800" dirty="0">
              <a:solidFill>
                <a:schemeClr val="accent5"/>
              </a:solidFill>
            </a:endParaRPr>
          </a:p>
          <a:p>
            <a:r>
              <a:rPr lang="en-US" sz="1800" dirty="0">
                <a:solidFill>
                  <a:schemeClr val="accent5"/>
                </a:solidFill>
              </a:rPr>
              <a:t>(a) Original Sentinel-2 L2A True-</a:t>
            </a:r>
            <a:r>
              <a:rPr lang="en-US" sz="1800" dirty="0" err="1">
                <a:solidFill>
                  <a:schemeClr val="accent5"/>
                </a:solidFill>
              </a:rPr>
              <a:t>Colour</a:t>
            </a:r>
            <a:r>
              <a:rPr lang="en-US" sz="1800" dirty="0">
                <a:solidFill>
                  <a:schemeClr val="accent5"/>
                </a:solidFill>
              </a:rPr>
              <a:t> Image; (b) </a:t>
            </a:r>
            <a:r>
              <a:rPr lang="en-US" sz="1800" dirty="0" err="1">
                <a:solidFill>
                  <a:schemeClr val="accent5"/>
                </a:solidFill>
              </a:rPr>
              <a:t>KappaMask</a:t>
            </a:r>
            <a:r>
              <a:rPr lang="en-US" sz="1800" dirty="0">
                <a:solidFill>
                  <a:schemeClr val="accent5"/>
                </a:solidFill>
              </a:rPr>
              <a:t> classification map.</a:t>
            </a:r>
            <a:endParaRPr lang="en-GB" sz="18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0" name="Pilt 19"/>
          <p:cNvPicPr/>
          <p:nvPr/>
        </p:nvPicPr>
        <p:blipFill>
          <a:blip r:embed="rId3" cstate="print">
            <a:extLst>
              <a:ext uri="{28A0092B-C50C-407E-A947-70E740481C1C}">
                <a14:useLocalDpi xmlns:a14="http://schemas.microsoft.com/office/drawing/2010/main" val="0"/>
              </a:ext>
            </a:extLst>
          </a:blip>
          <a:stretch>
            <a:fillRect/>
          </a:stretch>
        </p:blipFill>
        <p:spPr>
          <a:xfrm>
            <a:off x="10091367" y="5418128"/>
            <a:ext cx="768008" cy="915985"/>
          </a:xfrm>
          <a:prstGeom prst="rect">
            <a:avLst/>
          </a:prstGeom>
        </p:spPr>
      </p:pic>
      <p:pic>
        <p:nvPicPr>
          <p:cNvPr id="24" name="Pilt 23"/>
          <p:cNvPicPr/>
          <p:nvPr/>
        </p:nvPicPr>
        <p:blipFill>
          <a:blip r:embed="rId4"/>
          <a:stretch>
            <a:fillRect/>
          </a:stretch>
        </p:blipFill>
        <p:spPr>
          <a:xfrm>
            <a:off x="4148150" y="135754"/>
            <a:ext cx="4705229" cy="1083219"/>
          </a:xfrm>
          <a:prstGeom prst="rect">
            <a:avLst/>
          </a:prstGeom>
        </p:spPr>
      </p:pic>
      <p:pic>
        <p:nvPicPr>
          <p:cNvPr id="13" name="Pilt 12"/>
          <p:cNvPicPr>
            <a:picLocks noChangeAspect="1"/>
          </p:cNvPicPr>
          <p:nvPr/>
        </p:nvPicPr>
        <p:blipFill>
          <a:blip r:embed="rId5"/>
          <a:stretch>
            <a:fillRect/>
          </a:stretch>
        </p:blipFill>
        <p:spPr>
          <a:xfrm>
            <a:off x="4834094" y="2225637"/>
            <a:ext cx="3590664" cy="1736214"/>
          </a:xfrm>
          <a:prstGeom prst="rect">
            <a:avLst/>
          </a:prstGeom>
        </p:spPr>
      </p:pic>
      <p:pic>
        <p:nvPicPr>
          <p:cNvPr id="5" name="Pilt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1601" y="5418128"/>
            <a:ext cx="915985" cy="915985"/>
          </a:xfrm>
          <a:prstGeom prst="rect">
            <a:avLst/>
          </a:prstGeom>
        </p:spPr>
      </p:pic>
    </p:spTree>
    <p:extLst>
      <p:ext uri="{BB962C8B-B14F-4D97-AF65-F5344CB8AC3E}">
        <p14:creationId xmlns:p14="http://schemas.microsoft.com/office/powerpoint/2010/main" val="2144525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81135" y="1002005"/>
            <a:ext cx="11866702" cy="875219"/>
          </a:xfrm>
        </p:spPr>
        <p:txBody>
          <a:bodyPr/>
          <a:lstStyle/>
          <a:p>
            <a:pPr algn="l"/>
            <a:r>
              <a:rPr lang="et-EE" sz="2800" dirty="0" err="1">
                <a:solidFill>
                  <a:srgbClr val="AB7C18"/>
                </a:solidFill>
                <a:latin typeface="+mn-lt"/>
                <a:ea typeface="+mn-ea"/>
              </a:rPr>
              <a:t>Self-driving</a:t>
            </a:r>
            <a:r>
              <a:rPr lang="en-GB" sz="2800" dirty="0">
                <a:solidFill>
                  <a:srgbClr val="AB7C18"/>
                </a:solidFill>
                <a:latin typeface="+mn-lt"/>
                <a:ea typeface="+mn-ea"/>
              </a:rPr>
              <a:t> </a:t>
            </a:r>
            <a:r>
              <a:rPr lang="et-EE" sz="2800" dirty="0" err="1">
                <a:solidFill>
                  <a:srgbClr val="AB7C18"/>
                </a:solidFill>
                <a:latin typeface="+mn-lt"/>
                <a:ea typeface="+mn-ea"/>
              </a:rPr>
              <a:t>Technology</a:t>
            </a:r>
            <a:r>
              <a:rPr lang="en-GB" sz="2800" dirty="0">
                <a:solidFill>
                  <a:srgbClr val="AB7C18"/>
                </a:solidFill>
                <a:latin typeface="+mn-lt"/>
                <a:ea typeface="+mn-ea"/>
              </a:rPr>
              <a:t> </a:t>
            </a:r>
            <a:r>
              <a:rPr lang="et-EE" sz="2800" dirty="0" err="1">
                <a:solidFill>
                  <a:srgbClr val="AB7C18"/>
                </a:solidFill>
                <a:latin typeface="+mn-lt"/>
                <a:ea typeface="+mn-ea"/>
              </a:rPr>
              <a:t>Research</a:t>
            </a:r>
            <a:r>
              <a:rPr lang="en-GB" sz="2800" dirty="0">
                <a:solidFill>
                  <a:srgbClr val="AB7C18"/>
                </a:solidFill>
                <a:latin typeface="+mn-lt"/>
                <a:ea typeface="+mn-ea"/>
              </a:rPr>
              <a:t> </a:t>
            </a:r>
            <a:r>
              <a:rPr lang="et-EE" sz="2800" dirty="0">
                <a:solidFill>
                  <a:srgbClr val="AB7C18"/>
                </a:solidFill>
                <a:latin typeface="+mn-lt"/>
                <a:ea typeface="+mn-ea"/>
              </a:rPr>
              <a:t>in</a:t>
            </a:r>
            <a:r>
              <a:rPr lang="en-GB" sz="2800" dirty="0">
                <a:solidFill>
                  <a:srgbClr val="AB7C18"/>
                </a:solidFill>
                <a:latin typeface="+mn-lt"/>
                <a:ea typeface="+mn-ea"/>
              </a:rPr>
              <a:t> </a:t>
            </a:r>
            <a:r>
              <a:rPr lang="et-EE" sz="2800" dirty="0" err="1">
                <a:solidFill>
                  <a:srgbClr val="AB7C18"/>
                </a:solidFill>
                <a:latin typeface="+mn-lt"/>
                <a:ea typeface="+mn-ea"/>
              </a:rPr>
              <a:t>partnership</a:t>
            </a:r>
            <a:r>
              <a:rPr lang="en-GB" sz="2800" dirty="0">
                <a:solidFill>
                  <a:srgbClr val="AB7C18"/>
                </a:solidFill>
                <a:latin typeface="+mn-lt"/>
                <a:ea typeface="+mn-ea"/>
              </a:rPr>
              <a:t> </a:t>
            </a:r>
            <a:r>
              <a:rPr lang="et-EE" sz="2800" dirty="0" err="1">
                <a:solidFill>
                  <a:srgbClr val="AB7C18"/>
                </a:solidFill>
                <a:latin typeface="+mn-lt"/>
                <a:ea typeface="+mn-ea"/>
              </a:rPr>
              <a:t>with</a:t>
            </a:r>
            <a:r>
              <a:rPr lang="et-EE" sz="2800" dirty="0">
                <a:solidFill>
                  <a:srgbClr val="AB7C18"/>
                </a:solidFill>
                <a:latin typeface="+mn-lt"/>
                <a:ea typeface="+mn-ea"/>
              </a:rPr>
              <a:t> </a:t>
            </a:r>
            <a:r>
              <a:rPr lang="et-EE" sz="2800" dirty="0" err="1">
                <a:solidFill>
                  <a:srgbClr val="AB7C18"/>
                </a:solidFill>
                <a:latin typeface="+mn-lt"/>
                <a:ea typeface="+mn-ea"/>
              </a:rPr>
              <a:t>the</a:t>
            </a:r>
            <a:r>
              <a:rPr lang="et-EE" sz="2800" dirty="0">
                <a:solidFill>
                  <a:srgbClr val="AB7C18"/>
                </a:solidFill>
                <a:latin typeface="+mn-lt"/>
                <a:ea typeface="+mn-ea"/>
              </a:rPr>
              <a:t> </a:t>
            </a:r>
            <a:r>
              <a:rPr lang="et-EE" sz="2800" dirty="0" err="1">
                <a:solidFill>
                  <a:srgbClr val="AB7C18"/>
                </a:solidFill>
                <a:latin typeface="+mn-lt"/>
                <a:ea typeface="+mn-ea"/>
              </a:rPr>
              <a:t>University</a:t>
            </a:r>
            <a:r>
              <a:rPr lang="et-EE" sz="2800" dirty="0">
                <a:solidFill>
                  <a:srgbClr val="AB7C18"/>
                </a:solidFill>
                <a:latin typeface="+mn-lt"/>
                <a:ea typeface="+mn-ea"/>
              </a:rPr>
              <a:t> of Tartu</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US" sz="1200" dirty="0">
                <a:ea typeface="Cantarell"/>
                <a:cs typeface="Cantarell"/>
                <a:sym typeface="Cantarell"/>
              </a:rPr>
              <a:t>Bolt is an Estonian mobility company that offers vehicle for hire, micro mobility, car-sharing, and food delivery services headquartered in Tallinn and operating in over 400 cities in over 45 countries.</a:t>
            </a:r>
            <a:r>
              <a:rPr lang="et-EE" sz="1200" dirty="0">
                <a:ea typeface="Cantarell"/>
                <a:cs typeface="Cantarell"/>
                <a:sym typeface="Cantarell"/>
              </a:rPr>
              <a:t> </a:t>
            </a:r>
            <a:r>
              <a:rPr lang="en-US" sz="1200" dirty="0">
                <a:ea typeface="Cantarell"/>
                <a:cs typeface="Cantarell"/>
                <a:sym typeface="Cantarell"/>
              </a:rPr>
              <a:t>In partnership with the University of Tartu, the company develops self-driving technology for a Level 4 autonomous car.</a:t>
            </a:r>
            <a:endParaRPr lang="en-GB" sz="1200" dirty="0">
              <a:solidFill>
                <a:schemeClr val="accent5"/>
              </a:solidFill>
            </a:endParaRPr>
          </a:p>
          <a:p>
            <a:pPr algn="just"/>
            <a:r>
              <a:rPr lang="en-US" sz="1200" dirty="0">
                <a:solidFill>
                  <a:srgbClr val="B8860B"/>
                </a:solidFill>
              </a:rPr>
              <a:t>Challenges &amp; Solution</a:t>
            </a:r>
          </a:p>
          <a:p>
            <a:pPr algn="just"/>
            <a:r>
              <a:rPr lang="en-US" sz="1200" dirty="0"/>
              <a:t>Autonomous cars acquire up to 357 GB/hour of data during test drives. Autonomous car engineers needed a system to store and easily access those test logs.</a:t>
            </a:r>
            <a:r>
              <a:rPr lang="en-US" sz="1200" dirty="0">
                <a:ea typeface="Cantarell"/>
                <a:cs typeface="Cantarell"/>
                <a:sym typeface="Cantarell"/>
              </a:rPr>
              <a:t> </a:t>
            </a:r>
            <a:endParaRPr lang="en-US" sz="1200" dirty="0"/>
          </a:p>
          <a:p>
            <a:pPr lvl="0" algn="just"/>
            <a:r>
              <a:rPr lang="en-US" sz="1200" dirty="0"/>
              <a:t>Acquired test logs are copied to HPC storage, into appropriately guarded directory. Regularly </a:t>
            </a:r>
            <a:r>
              <a:rPr lang="en-US" sz="1200" dirty="0" err="1"/>
              <a:t>cron</a:t>
            </a:r>
            <a:r>
              <a:rPr lang="en-US" sz="1200" dirty="0"/>
              <a:t> job processes those log files into metadata stored in MongoDB database. Processing is distributed over cluster and happens in parallel. Longest logs can take up to 24 hours to process, so processing them sequentially would be very time-consuming. On top of MongoDB sits custom-made application that allows filtering of test sessions and browsing them using </a:t>
            </a:r>
            <a:r>
              <a:rPr lang="en-US" sz="1200" dirty="0" err="1"/>
              <a:t>Webviz</a:t>
            </a:r>
            <a:r>
              <a:rPr lang="en-US" sz="1200" dirty="0"/>
              <a:t> visualization tool. Visualization tool accesses the raw sensor data from HPC storage.</a:t>
            </a:r>
            <a:endParaRPr lang="en-US" sz="1200" dirty="0">
              <a:solidFill>
                <a:srgbClr val="7F7F7F"/>
              </a:solidFill>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latin typeface="Cantarell" panose="020B0604020202020204" charset="0"/>
              </a:rPr>
              <a:t>Custom database application and visualization tool enables easy analysis of the logs</a:t>
            </a:r>
            <a:endParaRPr lang="en-GB" sz="1900" dirty="0">
              <a:solidFill>
                <a:schemeClr val="accent5"/>
              </a:solidFill>
            </a:endParaRPr>
          </a:p>
          <a:p>
            <a:pPr marL="342900" indent="-342900">
              <a:buFont typeface="Wingdings 2" panose="05020102010507070707" pitchFamily="18" charset="2"/>
              <a:buChar char="P"/>
            </a:pPr>
            <a:r>
              <a:rPr lang="en-GB" sz="1900" dirty="0">
                <a:latin typeface="Cantarell" panose="020B0604020202020204" charset="0"/>
              </a:rPr>
              <a:t>Thanks to distributed processing in the cluster the metadata about the drives usually shows up already next morning</a:t>
            </a:r>
          </a:p>
          <a:p>
            <a:pPr marL="342900" indent="-342900">
              <a:buFont typeface="Wingdings 2" panose="05020102010507070707" pitchFamily="18" charset="2"/>
              <a:buChar char="P"/>
            </a:pPr>
            <a:r>
              <a:rPr lang="en-GB" sz="1900" dirty="0">
                <a:latin typeface="Cantarell" panose="020B0604020202020204" charset="0"/>
              </a:rPr>
              <a:t>Thanks to petabytes of storage at the HPC Centre, the company can keep all the data they need</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667753"/>
            <a:ext cx="9412053" cy="70799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custom database application and visualization tool the team members can easily analyze the logs and share their findings with each other</a:t>
            </a:r>
            <a:r>
              <a:rPr lang="en-GB" sz="1400" i="1" dirty="0">
                <a:solidFill>
                  <a:schemeClr val="accent5"/>
                </a:solidFill>
              </a:rPr>
              <a:t>”  </a:t>
            </a:r>
            <a:r>
              <a:rPr lang="en-GB" sz="1600" b="1" dirty="0">
                <a:solidFill>
                  <a:srgbClr val="B8860B"/>
                </a:solidFill>
              </a:rPr>
              <a:t>T</a:t>
            </a:r>
            <a:r>
              <a:rPr lang="et-EE" sz="1600" b="1" dirty="0" err="1">
                <a:solidFill>
                  <a:srgbClr val="B8860B"/>
                </a:solidFill>
              </a:rPr>
              <a:t>ambet</a:t>
            </a:r>
            <a:r>
              <a:rPr lang="en-GB" sz="1600" b="1" dirty="0">
                <a:solidFill>
                  <a:srgbClr val="B8860B"/>
                </a:solidFill>
              </a:rPr>
              <a:t> </a:t>
            </a:r>
            <a:r>
              <a:rPr lang="et-EE" sz="1600" b="1" dirty="0">
                <a:solidFill>
                  <a:srgbClr val="B8860B"/>
                </a:solidFill>
              </a:rPr>
              <a:t>Matiisen</a:t>
            </a:r>
            <a:r>
              <a:rPr lang="en-GB" sz="1600" b="1" dirty="0">
                <a:solidFill>
                  <a:srgbClr val="B8860B"/>
                </a:solidFill>
              </a:rPr>
              <a:t>, </a:t>
            </a:r>
            <a:r>
              <a:rPr lang="et-EE" sz="1600" b="1" dirty="0" err="1">
                <a:solidFill>
                  <a:srgbClr val="B8860B"/>
                </a:solidFill>
              </a:rPr>
              <a:t>Operations</a:t>
            </a:r>
            <a:r>
              <a:rPr lang="en-GB" sz="1600" b="1" dirty="0">
                <a:solidFill>
                  <a:srgbClr val="B8860B"/>
                </a:solidFill>
              </a:rPr>
              <a:t> </a:t>
            </a:r>
            <a:r>
              <a:rPr lang="et-EE" sz="1600" b="1" dirty="0" err="1">
                <a:solidFill>
                  <a:srgbClr val="B8860B"/>
                </a:solidFill>
              </a:rPr>
              <a:t>coordinator</a:t>
            </a:r>
            <a:r>
              <a:rPr lang="en-GB" sz="1600" b="1" dirty="0">
                <a:solidFill>
                  <a:srgbClr val="B8860B"/>
                </a:solidFill>
              </a:rPr>
              <a:t> @</a:t>
            </a:r>
            <a:r>
              <a:rPr lang="et-EE" sz="1600" b="1" dirty="0" err="1">
                <a:solidFill>
                  <a:srgbClr val="B8860B"/>
                </a:solidFill>
              </a:rPr>
              <a:t>Bolt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Autonomous</a:t>
            </a:r>
            <a:r>
              <a:rPr lang="de-DE" sz="2800" b="1" dirty="0">
                <a:solidFill>
                  <a:schemeClr val="accent5"/>
                </a:solidFill>
              </a:rPr>
              <a:t> </a:t>
            </a:r>
            <a:r>
              <a:rPr lang="et-EE" sz="2800" b="1" dirty="0" err="1">
                <a:solidFill>
                  <a:schemeClr val="accent5"/>
                </a:solidFill>
              </a:rPr>
              <a:t>Vehicles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05004"/>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Lexus RX450h equipped with the sensors that are a prerequisite for basic autonomy</a:t>
            </a:r>
            <a:r>
              <a:rPr lang="en-US" sz="1000" dirty="0">
                <a:solidFill>
                  <a:schemeClr val="accent5"/>
                </a:solidFill>
              </a:rPr>
              <a:t>.</a:t>
            </a: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dirty="0"/>
              <a:t>Ülar</a:t>
            </a:r>
            <a:r>
              <a:rPr lang="de-DE" dirty="0"/>
              <a:t> </a:t>
            </a:r>
            <a:r>
              <a:rPr lang="et-EE" dirty="0"/>
              <a:t>Allas</a:t>
            </a:r>
            <a:r>
              <a:rPr lang="de-DE" dirty="0"/>
              <a:t>, EuroCC </a:t>
            </a:r>
            <a:r>
              <a:rPr lang="et-EE" dirty="0"/>
              <a:t>E</a:t>
            </a:r>
            <a:r>
              <a:rPr lang="de-DE" dirty="0"/>
              <a:t>E, </a:t>
            </a:r>
            <a:r>
              <a:rPr lang="et-EE" dirty="0"/>
              <a:t>ylar</a:t>
            </a:r>
            <a:r>
              <a:rPr lang="de-DE" dirty="0"/>
              <a:t>.</a:t>
            </a:r>
            <a:r>
              <a:rPr lang="et-EE" dirty="0"/>
              <a:t>allas</a:t>
            </a:r>
            <a:r>
              <a:rPr lang="de-DE" dirty="0"/>
              <a:t>@ut.</a:t>
            </a:r>
            <a:r>
              <a:rPr lang="et-EE" dirty="0"/>
              <a:t>e</a:t>
            </a:r>
            <a:r>
              <a:rPr lang="de-DE" dirty="0"/>
              <a:t>e</a:t>
            </a:r>
          </a:p>
        </p:txBody>
      </p:sp>
      <p:pic>
        <p:nvPicPr>
          <p:cNvPr id="5" name="Pilt 4"/>
          <p:cNvPicPr>
            <a:picLocks noChangeAspect="1"/>
          </p:cNvPicPr>
          <p:nvPr/>
        </p:nvPicPr>
        <p:blipFill>
          <a:blip r:embed="rId3"/>
          <a:stretch>
            <a:fillRect/>
          </a:stretch>
        </p:blipFill>
        <p:spPr>
          <a:xfrm>
            <a:off x="4510290" y="31936"/>
            <a:ext cx="2923914" cy="1294091"/>
          </a:xfrm>
          <a:prstGeom prst="rect">
            <a:avLst/>
          </a:prstGeom>
        </p:spPr>
      </p:pic>
      <p:pic>
        <p:nvPicPr>
          <p:cNvPr id="13" name="Pilt 12"/>
          <p:cNvPicPr>
            <a:picLocks noChangeAspect="1"/>
          </p:cNvPicPr>
          <p:nvPr/>
        </p:nvPicPr>
        <p:blipFill>
          <a:blip r:embed="rId4"/>
          <a:stretch>
            <a:fillRect/>
          </a:stretch>
        </p:blipFill>
        <p:spPr>
          <a:xfrm>
            <a:off x="4832525" y="2215145"/>
            <a:ext cx="3400272" cy="2092731"/>
          </a:xfrm>
          <a:prstGeom prst="rect">
            <a:avLst/>
          </a:prstGeom>
        </p:spPr>
      </p:pic>
      <p:pic>
        <p:nvPicPr>
          <p:cNvPr id="15" name="Pilt 14">
            <a:hlinkClick r:id="rId5"/>
          </p:cNvPr>
          <p:cNvPicPr>
            <a:picLocks noChangeAspect="1"/>
          </p:cNvPicPr>
          <p:nvPr/>
        </p:nvPicPr>
        <p:blipFill>
          <a:blip r:embed="rId6"/>
          <a:stretch>
            <a:fillRect/>
          </a:stretch>
        </p:blipFill>
        <p:spPr>
          <a:xfrm>
            <a:off x="10860706" y="5418127"/>
            <a:ext cx="894371" cy="898268"/>
          </a:xfrm>
          <a:prstGeom prst="rect">
            <a:avLst/>
          </a:prstGeom>
        </p:spPr>
      </p:pic>
      <p:pic>
        <p:nvPicPr>
          <p:cNvPr id="24" name="Pilt 23"/>
          <p:cNvPicPr/>
          <p:nvPr/>
        </p:nvPicPr>
        <p:blipFill>
          <a:blip r:embed="rId7"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pic>
        <p:nvPicPr>
          <p:cNvPr id="16" name="Pilt 15"/>
          <p:cNvPicPr>
            <a:picLocks noChangeAspect="1"/>
          </p:cNvPicPr>
          <p:nvPr/>
        </p:nvPicPr>
        <p:blipFill>
          <a:blip r:embed="rId8"/>
          <a:stretch>
            <a:fillRect/>
          </a:stretch>
        </p:blipFill>
        <p:spPr>
          <a:xfrm>
            <a:off x="7506869" y="52483"/>
            <a:ext cx="2755423" cy="1196077"/>
          </a:xfrm>
          <a:prstGeom prst="rect">
            <a:avLst/>
          </a:prstGeom>
        </p:spPr>
      </p:pic>
    </p:spTree>
    <p:extLst>
      <p:ext uri="{BB962C8B-B14F-4D97-AF65-F5344CB8AC3E}">
        <p14:creationId xmlns:p14="http://schemas.microsoft.com/office/powerpoint/2010/main" val="297720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5575" y="1085144"/>
            <a:ext cx="11866702" cy="875219"/>
          </a:xfrm>
        </p:spPr>
        <p:txBody>
          <a:bodyPr/>
          <a:lstStyle/>
          <a:p>
            <a:pPr algn="l"/>
            <a:r>
              <a:rPr lang="et-EE" sz="2800" dirty="0" err="1">
                <a:solidFill>
                  <a:srgbClr val="AB7C18"/>
                </a:solidFill>
                <a:latin typeface="+mn-lt"/>
                <a:ea typeface="+mn-ea"/>
              </a:rPr>
              <a:t>Machine</a:t>
            </a:r>
            <a:r>
              <a:rPr lang="et-EE" sz="2800" dirty="0">
                <a:solidFill>
                  <a:srgbClr val="AB7C18"/>
                </a:solidFill>
                <a:latin typeface="+mn-lt"/>
                <a:ea typeface="+mn-ea"/>
              </a:rPr>
              <a:t> </a:t>
            </a:r>
            <a:r>
              <a:rPr lang="et-EE" sz="2800" dirty="0" err="1">
                <a:solidFill>
                  <a:srgbClr val="AB7C18"/>
                </a:solidFill>
                <a:latin typeface="+mn-lt"/>
                <a:ea typeface="+mn-ea"/>
              </a:rPr>
              <a:t>Translation</a:t>
            </a:r>
            <a:r>
              <a:rPr lang="et-EE" sz="2800" dirty="0">
                <a:solidFill>
                  <a:srgbClr val="AB7C18"/>
                </a:solidFill>
                <a:latin typeface="+mn-lt"/>
                <a:ea typeface="+mn-ea"/>
              </a:rPr>
              <a:t> Post-</a:t>
            </a:r>
            <a:r>
              <a:rPr lang="et-EE" sz="2800" dirty="0" err="1">
                <a:solidFill>
                  <a:srgbClr val="AB7C18"/>
                </a:solidFill>
                <a:latin typeface="+mn-lt"/>
                <a:ea typeface="+mn-ea"/>
              </a:rPr>
              <a:t>Editing</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GB" sz="1200" dirty="0"/>
              <a:t>Luisa </a:t>
            </a:r>
            <a:r>
              <a:rPr lang="en-GB" sz="1200" dirty="0" err="1"/>
              <a:t>Tõlkebüroo</a:t>
            </a:r>
            <a:r>
              <a:rPr lang="en-GB" sz="1200" dirty="0"/>
              <a:t> OÜ is the biggest translation agency in Estonia. The company offers more than 50 services – including sworn translation, simultaneous and consecutive interpretation, layout work, machine translation and post-editing, subtitling and localisation.</a:t>
            </a:r>
          </a:p>
          <a:p>
            <a:pPr algn="just"/>
            <a:r>
              <a:rPr lang="en-GB" sz="1200" dirty="0">
                <a:solidFill>
                  <a:srgbClr val="B8860B"/>
                </a:solidFill>
              </a:rPr>
              <a:t>Challenges &amp; Solution</a:t>
            </a:r>
          </a:p>
          <a:p>
            <a:pPr algn="just"/>
            <a:r>
              <a:rPr lang="en-GB" sz="1200" dirty="0"/>
              <a:t>The company needed a custom-made machine translation system to reduce the time of translations.</a:t>
            </a:r>
            <a:r>
              <a:rPr lang="en-GB" sz="1200" dirty="0">
                <a:ea typeface="Cantarell"/>
                <a:cs typeface="Cantarell"/>
                <a:sym typeface="Cantarell"/>
              </a:rPr>
              <a:t> </a:t>
            </a:r>
            <a:r>
              <a:rPr lang="en-GB" sz="1200" dirty="0"/>
              <a:t>As the company had no previous experience neither in natural language processing nor in machine learning, they collaborated with the </a:t>
            </a:r>
            <a:r>
              <a:rPr lang="en-GB" sz="1200" dirty="0" err="1"/>
              <a:t>TartuNLP</a:t>
            </a:r>
            <a:r>
              <a:rPr lang="en-GB" sz="1200" dirty="0"/>
              <a:t> team. Training of the machine translation model was conducted by using University of Tartu HPC centre’s Rocket cluster.</a:t>
            </a:r>
          </a:p>
          <a:p>
            <a:pPr algn="just"/>
            <a:r>
              <a:rPr lang="en-GB" sz="1200" dirty="0"/>
              <a:t>Once the models were trained, the company considered different options for deployment. Their initial plan was to invest in their own infrastructure but soon they realized that it would not be justified for their use case and the </a:t>
            </a:r>
            <a:r>
              <a:rPr lang="en-GB" sz="1200" dirty="0" err="1"/>
              <a:t>TartuNLP</a:t>
            </a:r>
            <a:r>
              <a:rPr lang="en-GB" sz="1200" dirty="0"/>
              <a:t> group deployed the models alongside other services in the cloud. </a:t>
            </a:r>
          </a:p>
          <a:p>
            <a:pPr algn="just"/>
            <a:endParaRPr lang="en-US" sz="1200" dirty="0">
              <a:latin typeface="Cantarell" panose="020B0604020202020204" charset="0"/>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t>Neural machine translation systems were built for 4 language pairs and several text domains</a:t>
            </a:r>
            <a:endParaRPr lang="en-GB" sz="1900" dirty="0">
              <a:solidFill>
                <a:schemeClr val="accent5"/>
              </a:solidFill>
            </a:endParaRPr>
          </a:p>
          <a:p>
            <a:pPr marL="342900" indent="-342900">
              <a:buFont typeface="Wingdings 2" panose="05020102010507070707" pitchFamily="18" charset="2"/>
              <a:buChar char="P"/>
            </a:pPr>
            <a:r>
              <a:rPr lang="en-GB" sz="1900" dirty="0"/>
              <a:t>The company enjoyed lower deployment costs and did not have to worry about maintaining their own hardware </a:t>
            </a:r>
          </a:p>
          <a:p>
            <a:pPr marL="342900" indent="-342900">
              <a:buFont typeface="Wingdings 2" panose="05020102010507070707" pitchFamily="18" charset="2"/>
              <a:buChar char="P"/>
            </a:pPr>
            <a:r>
              <a:rPr lang="en-GB" sz="1900" dirty="0"/>
              <a:t>The innovative translation tool helps to save valuable time and human resources</a:t>
            </a:r>
            <a:endParaRPr lang="en-GB" sz="19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50065"/>
            <a:ext cx="9412053" cy="92567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rapid advances in the technology and our extensive translation memory, we are able to offer our clients machine translations with post-editing in a range of language combinations and on a range of topics.</a:t>
            </a:r>
            <a:r>
              <a:rPr lang="en-GB" sz="1400" i="1" dirty="0">
                <a:solidFill>
                  <a:schemeClr val="accent5"/>
                </a:solidFill>
              </a:rPr>
              <a:t>”  </a:t>
            </a:r>
            <a:r>
              <a:rPr lang="et-EE" sz="1600" b="1" dirty="0">
                <a:solidFill>
                  <a:srgbClr val="B8860B"/>
                </a:solidFill>
              </a:rPr>
              <a:t>Anna</a:t>
            </a:r>
            <a:r>
              <a:rPr lang="en-GB" sz="1600" b="1" dirty="0">
                <a:solidFill>
                  <a:srgbClr val="B8860B"/>
                </a:solidFill>
              </a:rPr>
              <a:t> </a:t>
            </a:r>
            <a:r>
              <a:rPr lang="et-EE" sz="1600" b="1" dirty="0" err="1">
                <a:solidFill>
                  <a:srgbClr val="B8860B"/>
                </a:solidFill>
              </a:rPr>
              <a:t>Räbokon</a:t>
            </a:r>
            <a:r>
              <a:rPr lang="en-GB" sz="1600" b="1" dirty="0">
                <a:solidFill>
                  <a:srgbClr val="B8860B"/>
                </a:solidFill>
              </a:rPr>
              <a:t>, </a:t>
            </a:r>
            <a:r>
              <a:rPr lang="et-EE" sz="1600" b="1" dirty="0" err="1">
                <a:solidFill>
                  <a:srgbClr val="B8860B"/>
                </a:solidFill>
              </a:rPr>
              <a:t>Customer</a:t>
            </a:r>
            <a:r>
              <a:rPr lang="et-EE" sz="1600" b="1" dirty="0">
                <a:solidFill>
                  <a:srgbClr val="B8860B"/>
                </a:solidFill>
              </a:rPr>
              <a:t> </a:t>
            </a:r>
            <a:r>
              <a:rPr lang="et-EE" sz="1600" b="1" dirty="0" err="1">
                <a:solidFill>
                  <a:srgbClr val="B8860B"/>
                </a:solidFill>
              </a:rPr>
              <a:t>Relations</a:t>
            </a:r>
            <a:r>
              <a:rPr lang="et-EE" sz="1600" b="1" dirty="0">
                <a:solidFill>
                  <a:srgbClr val="B8860B"/>
                </a:solidFill>
              </a:rPr>
              <a:t> Manager</a:t>
            </a:r>
            <a:r>
              <a:rPr lang="en-GB" sz="1600" b="1" dirty="0">
                <a:solidFill>
                  <a:srgbClr val="B8860B"/>
                </a:solidFill>
              </a:rPr>
              <a:t> @</a:t>
            </a:r>
            <a:r>
              <a:rPr lang="et-EE" sz="1600" b="1" dirty="0">
                <a:solidFill>
                  <a:srgbClr val="B8860B"/>
                </a:solidFill>
              </a:rPr>
              <a:t>Luisa Tõlkebüroo OÜ</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err="1">
                <a:solidFill>
                  <a:schemeClr val="accent5"/>
                </a:solidFill>
              </a:rPr>
              <a:t>Humanities</a:t>
            </a:r>
            <a:r>
              <a:rPr lang="fr-FR" sz="2800" b="1" dirty="0">
                <a:solidFill>
                  <a:schemeClr val="accent5"/>
                </a:solidFill>
              </a:rPr>
              <a:t>/ </a:t>
            </a:r>
            <a:r>
              <a:rPr lang="et-EE" sz="2800" b="1" dirty="0">
                <a:solidFill>
                  <a:schemeClr val="accent5"/>
                </a:solidFill>
              </a:rPr>
              <a:t>Language</a:t>
            </a:r>
            <a:r>
              <a:rPr lang="fr-FR" sz="2800" b="1" dirty="0">
                <a:solidFill>
                  <a:schemeClr val="accent5"/>
                </a:solidFill>
              </a:rPr>
              <a:t>s</a:t>
            </a:r>
            <a:r>
              <a:rPr lang="de-DE" sz="2800" b="1" dirty="0">
                <a:solidFill>
                  <a:schemeClr val="accent5"/>
                </a:solidFill>
              </a:rPr>
              <a:t> </a:t>
            </a:r>
            <a:r>
              <a:rPr lang="et-EE" sz="2800" b="1" dirty="0" err="1">
                <a:solidFill>
                  <a:schemeClr val="accent5"/>
                </a:solidFill>
              </a:rPr>
              <a:t>technology</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60607"/>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Screenshot of the translation engine developed by </a:t>
            </a:r>
            <a:r>
              <a:rPr lang="en-US" sz="1100" dirty="0" err="1">
                <a:solidFill>
                  <a:schemeClr val="accent5"/>
                </a:solidFill>
              </a:rPr>
              <a:t>TartuNLP</a:t>
            </a:r>
            <a:r>
              <a:rPr lang="en-US" sz="1100" dirty="0">
                <a:solidFill>
                  <a:schemeClr val="accent5"/>
                </a:solidFill>
              </a:rPr>
              <a:t>.</a:t>
            </a:r>
            <a:endParaRPr lang="en-US" sz="100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sp>
        <p:nvSpPr>
          <p:cNvPr id="8" name="AutoShape 2" descr="data:image/jpeg;base64,/9j/4AAQSkZJRgABAQAAAQABAAD/2wCEAAkGBxMSERUQERIWFRUVFxkWFxcYExcZExoTFRIXFxUYFxUYHSggGBomHhUYITEhJSkrLi4uGB8zODMsNygtLisBCgoKDg0OGxAQGyslICUtLS0tKy0tLy0tLS0tLS0tLS0rLS0tLS0tLS0tLS0tLS0tLS0tLS0tLS0rLS0tLS0tLf/AABEIAIIBgwMBEQACEQEDEQH/xAAcAAEAAQUBAQAAAAAAAAAAAAAABgEDBAUHAgj/xABHEAACAQIEAggBBgoIBwEAAAAAAQIDEQQSITEFUQYHEyJBYXGBkRQyM3OhsiM0NUJigqKxwcJSY3J0kpO08CQlZLPT4fEX/8QAGgEBAQEBAQEBAAAAAAAAAAAAAAECAwQFBv/EACwRAQEAAgICAQMDAwQDAAAAAAABAhEDMRIhBBNBUTJhcQUUIiOBobEzYpH/2gAMAwEAAhEDEQA/AObnocQAAAAAAAAAAAAAAAAAAAAAAAAAAAAAAAAAAAAAAAAAAAAAAAAAAAAAAAAAAAAAAAAAAAAAAAAAAAAAAAAAAAAAAAAAAAAAAAAAAAAAAAAAAAAAAAAAAAAAAAAAAAAAAAAAAAAAAAAAAAAAAAAAAAAAAAAAAAAAAAAAAAAAAAAAAAAAAAAAAAAAAAAAAAAAAAAAAAAAAAAAAAAAAAAAAAAAAAAAAAAAAAAAAAAAAAAAAAAAAAAAAeZTS3aXuBVO+wFQAACuV8n8AqgRVJ8gqgQApKaW7SARd9gKgAKNgJO2+nqBUAAAo3bcCkZp7NP3A9AAAAAAAAAAAAAAAAAAAAAAAAAAAAAAAADtnUVSjLA13KKf/FS3SenyegcuTtvFzzrQilxXEpKyvT0W30FM6Y9M5dosVAAB9O9DpZuGYR88LR+2jE4Xt1nT5iy205afA7uT6B6mo/8AKqT5zrfZWkv4HHPt0x6cZ6byvxLFv+vqL4Ta/gdcemL20hUdh6h6UZUsVmin+Ep7pP8AMkc+TtvBFeuSCXE5JJJdjT2Vl+cXDpMu0INsr2Dwzq1KdKPzqk4U432zTmoxv7tAfRnDOBYHhOGlVyxiqcb1K0o5qkrbttJvfaK010RwttrpqSMCn1k8KqvJKtZPT8JQqKPu5RsvcvhlDyjhnSKUHi8Q6Ti6brVHBxtkyOpLLltpa1rWO06YvbXhADqXUfwBTqVcbUjeMF2VO60c5JOpLXksq/WZzzv2bxifdPuj0cZgKtKnGPaRXaU2kr9pTd8t/wBK0o/rGMbqrZ6fNyZ3c1QAAAAAAAAAAAAAAAAAAAAAAAAAAAAAADt/UP8AiFf+9S/01A5cnbeDnXWn+VsV60/+xTOmPTOXaKlQAAfSnVtWU+FYRrwpKHvTbg/ticcu3XHp87cXo5MRXp/0K1WH+CrKP8DtHKvoTquw+ThWFXOMp/5lWc/5jhl2649OAdIa2fGYmf8ASr1WvR1ZW+w7Tpy+7XlHY+oT6LFfWU/uSOWfbeCK9c35Ul9TT/mNYdM5doMbRdwmIlTqQqw+dTnGcb7ZoSUo390gPozo10ywfEKagpRVSStOhUazarvJKWlSPmr6b22OFxsdZdtX0g6qsDXTlRTw1TwdPWnfzpPS39nKamdS4xxLj3B6uDxE8NWXfg9182UWrxlF+Kaf71ujpLuOd9NeUeqcHJqMVeUmoxS3cm7JLzbdgPoulCHB+EeDdCk2+U8RN3/aqSt6Ncjj+qunUaPqV6QOvhquHqSzVKM3O7erp1m53/x5/ii5zSYVzfrL4H8k4hVjFWp1fw1Plao3mivSalpyym8buM2aqLGkAAAAAAAAAAAAAAAAAAAAAAAAAAAAAAHb+of8Qr/3qX+moHLk7bwa/pp1aYvF46tiqVSgoVHFpSnNS7tKMXdKDW8X4lxzkmi43aF9KugWJ4fRjXrzpSjKappQlNyzOMpfnRWndZqZSpZYihpkA7Z1IcdjPDTwUnapRlKcVzpVJZm1ztNyvyzR5nLkn3dMaw+lvVVVxGNnXw9WnClWlnnnzZoTfz3GKVp3d5atatiZzSXFOON8QpcM4c5J2VGkqdKLespqGWnHzbaV/K78DM91rqPme78Xd+L8W/FndyAOx9Qn0WK+sp/ckcs+28EV65vypL6mn/Maw6Zy7QY2jP4BgY4jFUMPNtRq1YU242zJTkk2rpq+pLdRY6Jj+pard9ji4Sj4KpTcWl5yi5J/BGPqL4OgdA+A4jBUJUsTie3blePzmoRsllUpO7V7vwSvsYyu25NOP9bvEadfic3TaapU4UW1s5wlOUrPxtny+sWdcZ6c8u0MNInfU7wL5Rju3kr08Ms/k6srqkvbvS/VRjO+msZ7dY6UdLOH4Waw+Nmryip5HRlUWW7SbSi0tU9+RzmNvTdsavhvTzg6qRjQlGE5tQTjhZwu5SSScsisr230NeGSeUY/XPwPt8EsTFd/DPM+boysqi9u7L9VjC6plPThB1cwAAAAAAAAAAAAAAAAAAAAAAAAAAAAABJei/TjFcPpSo4fsss5uo88HJ5nCMNGpLS0F9pm4yr5WNx/+ucR/wCn/wAmX/kJ4Q861HSbp1i8fSVDEdlkjNTWSm4vMoyS1cnpaTLMZDytRk0gBdwuJnSnGpSnKE4u8ZRk4yT8mgqY4frU4lGOV1Kc/wBKVFZ/2Wl9hjwh5VG+OcfxOMmp4mtKo181OyhH+zCNor1tdmpNdF9taVACQ9F+mWJ4fGccN2dqjTlng5axVla0lbczcZVl0wekXHauNrvEV8udxUe5FxjaN7aNvmWTXpN7awou4XETpzjVpycZwkpRkrXUou6avpuBMcN1q8TgrOpTn5zoq/7DiZ8IvlWJxbrF4jiIuEq/Zxe6pRUG0/DOu8vZiYyG7UUNIASXoz04xWApSo4aNHLKWeTnTlKTlZLdSWiSWnrzM3GXtd2NTx3i9XGV54mu05zteyailGKilFNuysvi2/Esmk7YDRRN59aePlTdKaoTi45JZqMm5RcbPN39brcz4RfKoQkaQAAAAAAAAAAAAAAAAAAAAAAAVyvkTyn5XVUL0g0SWXpdBUCbihUCbihQSJuAVCw2oECbXQVFcr5E8p+V1VCoEl30oVAAFCbiBQAE39lCoC3XagFUvIm4aUKgPvpQku+gKgAJtf3LCXYFQAAAAAAAAAAAAAB6pzcWpLdNNeqd0TKSzV6XdnuJFjuJ1fklKefvTcoyeWOq7y2tpt4HxuD4vH/d54a9Sbnb0555fSl/LR8N+mpfWQ++j6nyf/Dn/F/6efD9U/lLMdJ2xDqThOko2VNJOcZNLLey0/8Adz89wav0phLMre7fVj3Z7nlvr8IWl4bs/T38vnppHhr7H5LlVnTu53X0172te9vPkfmb8r/W+vu9619vF9D6f+Ph+3/KGSTTs9GtGvPxP00svuPnX0lkqMKtPDUnpUVKnOD52SzR+CPzs5eTi5OXk3vHysv/ADp78sMcvHH7+q0vST8aqeq+4j6f9Ou/jYvNz/rrZcCq2oxglOk5Tdqip54y1taWjty8Nt9zxfPx8ua5XWUk9471Z/Dtw3/HX3/Omm4zCSrzU2nK+rirLVJqy8NLH0/iZ45cGOWO9fu8/LLMrKz8VTlLBUMsW+9PZN/nS5Hk4uSY/M5PK/aff+HXKf6eOo0jVtz6c6edMuG8PcaMaEoaVYydR3V4yaWRWvd2Wnqj838j5My5suXHL9Nmp9r+Xv4+PWPjUQrUnCTjLeLafqmfosMpyYTKdWPDZcbpI5cWrfI1Vz9/tMt8sfm2elrWPjz4nF/eXj161v7vT9TL6W0bhuvVfvPs5z/Gz9nmnbadKvxmfpH7qPF/TLb8ab/N/wC3Xnk82Vw+UqeE7WhG9RztOWXNKMVe2nw+J5vka5Pl+HLdYyevtut4euLyxnva3x6N6NGrUio1pXUtLNxWza57fE38HLXNyceF3hOv5Tm9445We6dF6ij285K6jScmuaWrQ/qkuU48cbq3Jfj63bfwycfhY08HN03eE6kZw5qLUVZ+jTOPx+fPk+Zjjn6sll/etZYyce5+do0fbeQAmeG4a1RWGcVaUG5Surqq2nFW3dufkj81y/K3zXnlvqySfaz7vfjx6x8NfZDakGm4tWabTXmnZn6TGzKSzp4LLLpKMRUqUlQhhorJOMW5KGZSk3rmdvc+FxTi5byZ89u59t69fs9l8sdTBoOKU3GtUjK18zvlVo3eui8FqfX+NlMuHG49a9fl5uSayu0iwVZxwlH8LKnfNrGl2l+891Z2Pjc2Hn8vk/xl67utPXj645r1/ttGsdNyqTbbbberjlb5Nx8PQ+3xSTjkn4/l48r7qQ0qdOphKFGejmp5JcpqTsve9j42eXJx/K5OTD3Jrc/MeqTHLjmN+7X9Klaul/Vx/fI9v9Ly8uC3/wBq5fImsovcJvDCzq0Y5quezdryjCy2Xv8A7scflaz+Vjx8l1hr/wC3+WuKa47lhPbX8VrVZuMq0Mry6PJlclfd82e34mHFhjZxZbn8705cmWV/VGXwCSqKWEqfNn3ovxjOOunql9nmef8AqHlxWfI4+53+LG+DVvhWNxzFqdTLFWhT7kF5R0b92vsR3+Fw3Dj8s/eV93/djlu8tT7NeetzAAAAAAAAAAAAAAALs8RNwVNyeWOqXgm9/wB5icWEyucnurcrZp4pzcWpJ2aaafJp3RrKTKWXqp7nuL6x9RSlLO7zVpvTvK1tVY5f2/F444+PrHr9m/PLe1inNxaknZp3T81sdcsZlNXpmelz5VPtO1zPPe+bxvaxz+hx+H09evwvllve1urUcm5Sd23dvm2bmMxmp0zffa5LFzeRuTvTSUP0UtrGZw4SWSd9/u1crdX8PNetKcnObvJ7v2sawwxwxmOM9RLbld1ew3EatNZYVJRXJPT2T2OXJ8bh5LvPGVrHkyx6rHnNtuTbberb1bfqdscZjNTpn77ZWH4pWhFQhUcYrZK1tXfkcOT4nDyXyyx3WpyZ4zUrFc23mvre9/O9zv4zWmFyripyn2kpNzVu946bGMeLDHHwk9NeWW/Lft5r1pTk5zd5Pd+1jWGGOGMxx6S3d3VflEsnZ5u5fNl8L8yfSx8vPXs3daWkbqfwuYjESqSzzlmk/F+Wxjj48ePHxxi5W27r3hcZUpu9Objfe2z9V4meXg4+Wazm1xyuPVeMRiJTeacnJ82/A1x8eHHPHCahcrbuq0cRKCkoyaUlll5xe6GfHjnrynXRMrOhYmeTsszyXvl8L8yfSw8/PXv8nlfHx+y0dGVYSaaa3TuvVbEslmqsXZYqbqdq5PPdPN43WxznBxzD6cn+P4Xyu97eK1Vyk5Sd29W+bN4YTCTHGakZu7d1fw/EatOOWFSUVyvp7X2OPJ8Xh5MvLPGWtzkyk1Kx5zbbbbbe7bu/id8ZMZJGO+2Vh+KVoRUIVJRitkrc78jhyfE4M8rllhLa3jyZ4zUrGrVZTk5yd5Pd8zthhjhj449MX3d16niJuMYOTcY3yrld3diTiwltk77Xd1IYnEzqPNOTk7Wu97L/AOjj48OOaxmjK3K7quGxU6bzU5OL8v4rxJycPHyzWc2uOVx6qmIxE6jzTk5Pm3/uxePjw45rCahcre1KFaUJKcHaS2a31VhycePJj45TcSWzp4k7u73evuzUkk1BQ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0" name="Pilt 9"/>
          <p:cNvPicPr>
            <a:picLocks noChangeAspect="1"/>
          </p:cNvPicPr>
          <p:nvPr/>
        </p:nvPicPr>
        <p:blipFill>
          <a:blip r:embed="rId4"/>
          <a:stretch>
            <a:fillRect/>
          </a:stretch>
        </p:blipFill>
        <p:spPr>
          <a:xfrm>
            <a:off x="4118720" y="0"/>
            <a:ext cx="4114077" cy="1323307"/>
          </a:xfrm>
          <a:prstGeom prst="rect">
            <a:avLst/>
          </a:prstGeom>
        </p:spPr>
      </p:pic>
      <p:pic>
        <p:nvPicPr>
          <p:cNvPr id="11" name="Pilt 10"/>
          <p:cNvPicPr>
            <a:picLocks noChangeAspect="1"/>
          </p:cNvPicPr>
          <p:nvPr/>
        </p:nvPicPr>
        <p:blipFill>
          <a:blip r:embed="rId5"/>
          <a:stretch>
            <a:fillRect/>
          </a:stretch>
        </p:blipFill>
        <p:spPr>
          <a:xfrm>
            <a:off x="8232797" y="0"/>
            <a:ext cx="2113044" cy="1328536"/>
          </a:xfrm>
          <a:prstGeom prst="rect">
            <a:avLst/>
          </a:prstGeom>
        </p:spPr>
      </p:pic>
      <p:pic>
        <p:nvPicPr>
          <p:cNvPr id="14" name="Pilt 13"/>
          <p:cNvPicPr>
            <a:picLocks noChangeAspect="1"/>
          </p:cNvPicPr>
          <p:nvPr/>
        </p:nvPicPr>
        <p:blipFill>
          <a:blip r:embed="rId6"/>
          <a:stretch>
            <a:fillRect/>
          </a:stretch>
        </p:blipFill>
        <p:spPr>
          <a:xfrm>
            <a:off x="4880983" y="2248113"/>
            <a:ext cx="3410104" cy="2156891"/>
          </a:xfrm>
          <a:prstGeom prst="rect">
            <a:avLst/>
          </a:prstGeom>
          <a:ln>
            <a:solidFill>
              <a:schemeClr val="bg1">
                <a:lumMod val="85000"/>
              </a:schemeClr>
            </a:solidFill>
          </a:ln>
        </p:spPr>
      </p:pic>
      <p:pic>
        <p:nvPicPr>
          <p:cNvPr id="17" name="Pilt 16">
            <a:hlinkClick r:id="rId7"/>
          </p:cNvPr>
          <p:cNvPicPr>
            <a:picLocks noChangeAspect="1"/>
          </p:cNvPicPr>
          <p:nvPr/>
        </p:nvPicPr>
        <p:blipFill>
          <a:blip r:embed="rId8"/>
          <a:stretch>
            <a:fillRect/>
          </a:stretch>
        </p:blipFill>
        <p:spPr>
          <a:xfrm>
            <a:off x="10789421" y="5422022"/>
            <a:ext cx="912426" cy="927793"/>
          </a:xfrm>
          <a:prstGeom prst="rect">
            <a:avLst/>
          </a:prstGeom>
        </p:spPr>
      </p:pic>
    </p:spTree>
    <p:extLst>
      <p:ext uri="{BB962C8B-B14F-4D97-AF65-F5344CB8AC3E}">
        <p14:creationId xmlns:p14="http://schemas.microsoft.com/office/powerpoint/2010/main" val="1225431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733321"/>
            <a:ext cx="4936818" cy="3462821"/>
          </a:xfrm>
          <a:ln>
            <a:noFill/>
          </a:ln>
        </p:spPr>
        <p:txBody>
          <a:bodyPr>
            <a:noAutofit/>
          </a:bodyPr>
          <a:lstStyle/>
          <a:p>
            <a:pPr algn="just">
              <a:spcBef>
                <a:spcPts val="600"/>
              </a:spcBef>
            </a:pPr>
            <a:r>
              <a:rPr lang="en-GB" sz="1600" dirty="0">
                <a:solidFill>
                  <a:srgbClr val="B8860B"/>
                </a:solidFill>
                <a:latin typeface="+mj-lt"/>
              </a:rPr>
              <a:t>Company</a:t>
            </a:r>
          </a:p>
          <a:p>
            <a:pPr algn="just">
              <a:spcBef>
                <a:spcPts val="600"/>
              </a:spcBef>
            </a:pPr>
            <a:r>
              <a:rPr lang="en-US" sz="1200" dirty="0" err="1">
                <a:solidFill>
                  <a:schemeClr val="accent5"/>
                </a:solidFill>
              </a:rPr>
              <a:t>GScan</a:t>
            </a:r>
            <a:r>
              <a:rPr lang="en-US" sz="1200" dirty="0">
                <a:solidFill>
                  <a:schemeClr val="accent5"/>
                </a:solidFill>
              </a:rPr>
              <a:t> was founded in 2018 to revolutionize inspection, security and medical scanning markets using Muon Flux Technology (MFT). </a:t>
            </a:r>
            <a:r>
              <a:rPr lang="en-US" sz="1200" dirty="0" err="1">
                <a:solidFill>
                  <a:schemeClr val="accent5"/>
                </a:solidFill>
              </a:rPr>
              <a:t>GScan</a:t>
            </a:r>
            <a:r>
              <a:rPr lang="en-US" sz="1200" dirty="0">
                <a:solidFill>
                  <a:schemeClr val="accent5"/>
                </a:solidFill>
              </a:rPr>
              <a:t>, as the pioneer of MFT having unique IP, tech &amp; sales know-how in the field, is developing a new generation of Non-Destructive Testing (NDT) scanners and tomography systems for infrastructure management applications.</a:t>
            </a:r>
          </a:p>
          <a:p>
            <a:pPr algn="just"/>
            <a:r>
              <a:rPr lang="en-US" sz="1600" dirty="0">
                <a:solidFill>
                  <a:srgbClr val="B8860B"/>
                </a:solidFill>
                <a:latin typeface="+mj-lt"/>
              </a:rPr>
              <a:t>Challenges &amp; Solution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200" dirty="0">
                <a:solidFill>
                  <a:schemeClr val="accent5"/>
                </a:solidFill>
              </a:rPr>
              <a:t>To keep the surrounding environment safe and ensure their longevity, careful assessment, maintenance and investment plan is required. However, currently there is no efficient way of obtaining the information required for more efficient use of assets and reducing risks for critical infrastructure.</a:t>
            </a:r>
          </a:p>
          <a:p>
            <a:pPr algn="just"/>
            <a:r>
              <a:rPr lang="en-US" sz="1200" dirty="0">
                <a:solidFill>
                  <a:schemeClr val="accent5"/>
                </a:solidFill>
              </a:rPr>
              <a:t>Using cosmic ray tomography, the technology monitors particle trajectory changes, extracting vital statistics about material and shape. This data is transformed into 2D and 3D visualizations, including internal and external geometries and chemical composition. The comprehensive delivered output provides in-depth insights into the objects and materials under scrutiny. HPC plays an important role in translating the collected data into visualizations.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16074"/>
            <a:ext cx="9648665" cy="1124311"/>
          </a:xfrm>
          <a:prstGeom prst="roundRect">
            <a:avLst/>
          </a:prstGeom>
          <a:ln>
            <a:solidFill>
              <a:srgbClr val="B8860B"/>
            </a:solidFill>
          </a:ln>
        </p:spPr>
        <p:txBody>
          <a:bodyPr vert="horz" lIns="91440" tIns="45720" rIns="91440" bIns="45720" rtlCol="0">
            <a:noAutofit/>
          </a:bodyPr>
          <a:lstStyle>
            <a:defPPr>
              <a:defRPr lang="de-DE"/>
            </a:defPPr>
            <a:lvl1pPr indent="0" algn="just">
              <a:lnSpc>
                <a:spcPct val="110000"/>
              </a:lnSpc>
              <a:spcBef>
                <a:spcPts val="1000"/>
              </a:spcBef>
              <a:spcAft>
                <a:spcPts val="600"/>
              </a:spcAft>
              <a:buFont typeface="Arial" panose="020B0604020202020204" pitchFamily="34" charset="0"/>
              <a:buNone/>
              <a:defRPr sz="1600" i="1" u="none" strike="noStrike">
                <a:solidFill>
                  <a:schemeClr val="accent5"/>
                </a:solidFill>
                <a:effectLs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dirty="0"/>
              <a:t>«</a:t>
            </a:r>
            <a:r>
              <a:rPr lang="et-EE" dirty="0"/>
              <a:t>With time and space related digital data in terabytes, the detailed process of reconstruction enables us to see inside of structures what was not possible before.</a:t>
            </a:r>
            <a:r>
              <a:rPr lang="fr-FR" dirty="0"/>
              <a:t> » </a:t>
            </a:r>
            <a:r>
              <a:rPr lang="et-EE" dirty="0"/>
              <a:t>Sander</a:t>
            </a:r>
            <a:r>
              <a:rPr lang="en-GB" dirty="0"/>
              <a:t> </a:t>
            </a:r>
            <a:r>
              <a:rPr lang="fr-FR" dirty="0"/>
              <a:t>SEIN</a:t>
            </a:r>
            <a:r>
              <a:rPr lang="en-GB" dirty="0"/>
              <a:t>, </a:t>
            </a:r>
            <a:r>
              <a:rPr lang="fr-FR" dirty="0"/>
              <a:t>PROJECT MANAGER GSCAN</a:t>
            </a:r>
          </a:p>
          <a:p>
            <a:r>
              <a:rPr lang="et-EE" b="1" i="0" dirty="0">
                <a:solidFill>
                  <a:srgbClr val="B8860B"/>
                </a:solidFill>
              </a:rPr>
              <a:t>Sander</a:t>
            </a:r>
            <a:r>
              <a:rPr lang="en-GB" b="1" i="0" dirty="0">
                <a:solidFill>
                  <a:srgbClr val="B8860B"/>
                </a:solidFill>
              </a:rPr>
              <a:t> </a:t>
            </a:r>
            <a:r>
              <a:rPr lang="fr-FR" b="1" i="0" dirty="0">
                <a:solidFill>
                  <a:srgbClr val="B8860B"/>
                </a:solidFill>
              </a:rPr>
              <a:t>SEIN</a:t>
            </a:r>
            <a:r>
              <a:rPr lang="en-GB" b="1" i="0" dirty="0">
                <a:solidFill>
                  <a:srgbClr val="B8860B"/>
                </a:solidFill>
              </a:rPr>
              <a:t>, </a:t>
            </a:r>
            <a:r>
              <a:rPr lang="fr-FR" b="1" i="0" dirty="0">
                <a:solidFill>
                  <a:srgbClr val="B8860B"/>
                </a:solidFill>
              </a:rPr>
              <a:t>PROJECT MANAGER GSCAN</a:t>
            </a:r>
            <a:endParaRPr lang="en-GB" b="1" i="0"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a:solidFill>
                  <a:schemeClr val="accent5"/>
                </a:solidFill>
              </a:rPr>
              <a:t>Construction</a:t>
            </a:r>
          </a:p>
          <a:p>
            <a:r>
              <a:rPr lang="fr-FR" sz="2800" b="1" dirty="0">
                <a:solidFill>
                  <a:schemeClr val="accent5"/>
                </a:solidFill>
              </a:rPr>
              <a:t>(</a:t>
            </a:r>
            <a:r>
              <a:rPr lang="et-EE" sz="2800" b="1" dirty="0">
                <a:solidFill>
                  <a:schemeClr val="accent5"/>
                </a:solidFill>
              </a:rPr>
              <a:t>3D Scanning</a:t>
            </a:r>
            <a:r>
              <a:rPr lang="fr-FR" sz="2800" b="1" dirty="0">
                <a:solidFill>
                  <a:schemeClr val="accent5"/>
                </a:solidFill>
              </a:rPr>
              <a:t>)</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111775" y="3971344"/>
            <a:ext cx="3254793" cy="1051666"/>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1050" dirty="0"/>
              <a:t>A reconstructed model of a temporarily decommissioned nuclear submarine. The horizontal plane slice covers 15x9 m area, which in total consists of 135 0000 points of interest (pixels), and is one out of 900 slices that were processed during the post-processing of measurement</a:t>
            </a:r>
            <a:endParaRPr lang="en-US" sz="105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76999"/>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black"/>
                </a:solidFill>
                <a:effectLst/>
                <a:uLnTx/>
                <a:uFillTx/>
                <a:latin typeface="Calibri"/>
                <a:ea typeface="+mn-ea"/>
                <a:cs typeface="+mn-cs"/>
              </a:rPr>
              <a:t>Ülar</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 </a:t>
            </a:r>
            <a:r>
              <a:rPr kumimoji="0" lang="et-EE" sz="120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ut</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10004874" y="5418129"/>
            <a:ext cx="907653" cy="899476"/>
          </a:xfrm>
          <a:prstGeom prst="rect">
            <a:avLst/>
          </a:prstGeom>
        </p:spPr>
      </p:pic>
      <p:pic>
        <p:nvPicPr>
          <p:cNvPr id="8" name="Pil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08" y="82377"/>
            <a:ext cx="4920049" cy="1207706"/>
          </a:xfrm>
          <a:prstGeom prst="rect">
            <a:avLst/>
          </a:prstGeom>
        </p:spPr>
      </p:pic>
      <p:pic>
        <p:nvPicPr>
          <p:cNvPr id="10" name="Pil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692" y="2229227"/>
            <a:ext cx="2746395" cy="1586977"/>
          </a:xfrm>
          <a:prstGeom prst="rect">
            <a:avLst/>
          </a:prstGeom>
        </p:spPr>
      </p:pic>
      <p:pic>
        <p:nvPicPr>
          <p:cNvPr id="14" name="Pilt 13">
            <a:hlinkClick r:id="rId6"/>
          </p:cNvPr>
          <p:cNvPicPr>
            <a:picLocks noChangeAspect="1"/>
          </p:cNvPicPr>
          <p:nvPr/>
        </p:nvPicPr>
        <p:blipFill>
          <a:blip r:embed="rId7"/>
          <a:stretch>
            <a:fillRect/>
          </a:stretch>
        </p:blipFill>
        <p:spPr>
          <a:xfrm>
            <a:off x="11016735" y="5418127"/>
            <a:ext cx="907654" cy="899477"/>
          </a:xfrm>
          <a:prstGeom prst="rect">
            <a:avLst/>
          </a:prstGeom>
        </p:spPr>
      </p:pic>
      <p:sp>
        <p:nvSpPr>
          <p:cNvPr id="15" name="Sous-titre 2">
            <a:extLst>
              <a:ext uri="{FF2B5EF4-FFF2-40B4-BE49-F238E27FC236}">
                <a16:creationId xmlns:a16="http://schemas.microsoft.com/office/drawing/2014/main" id="{148DD384-5911-2678-ABD9-ED3A1C349CCA}"/>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4400" dirty="0">
                <a:solidFill>
                  <a:srgbClr val="B8860B"/>
                </a:solidFill>
                <a:latin typeface="+mj-lt"/>
              </a:rPr>
              <a:t>Benefits</a:t>
            </a:r>
            <a:endParaRPr lang="en-GB" sz="44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Acceleration of data processing and reconstructions</a:t>
            </a:r>
            <a:r>
              <a:rPr lang="en-GB" sz="3200" dirty="0">
                <a:solidFill>
                  <a:schemeClr val="accent5"/>
                </a:solidFill>
                <a:sym typeface="Wingdings 2" panose="05020102010507070707" pitchFamily="18" charset="2"/>
              </a:rPr>
              <a:t>. </a:t>
            </a:r>
          </a:p>
          <a:p>
            <a:pPr marL="342900" indent="-342900">
              <a:buFont typeface="Wingdings" pitchFamily="2" charset="2"/>
              <a:buChar char="ü"/>
            </a:pPr>
            <a:r>
              <a:rPr lang="en-GB" sz="3200" dirty="0">
                <a:solidFill>
                  <a:schemeClr val="accent5"/>
                </a:solidFill>
                <a:sym typeface="Wingdings 2" panose="05020102010507070707" pitchFamily="18" charset="2"/>
              </a:rPr>
              <a:t>Application of a broader range of </a:t>
            </a:r>
            <a:r>
              <a:rPr lang="en-US" sz="3200" dirty="0">
                <a:solidFill>
                  <a:schemeClr val="accent5"/>
                </a:solidFill>
                <a:sym typeface="Wingdings 2" panose="05020102010507070707" pitchFamily="18" charset="2"/>
              </a:rPr>
              <a:t>algorithms during the post-processing.</a:t>
            </a:r>
            <a:endParaRPr lang="en-GB" sz="32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Provision of more reliable data about critical infrastructure for a safer world</a:t>
            </a:r>
            <a:r>
              <a:rPr lang="en-GB" sz="3200" dirty="0">
                <a:solidFill>
                  <a:schemeClr val="accent5"/>
                </a:solidFill>
                <a:sym typeface="Wingdings 2" panose="05020102010507070707" pitchFamily="18" charset="2"/>
              </a:rPr>
              <a:t>.</a:t>
            </a:r>
          </a:p>
          <a:p>
            <a:endParaRPr lang="en-GB" sz="1800" dirty="0">
              <a:solidFill>
                <a:schemeClr val="accent5"/>
              </a:solidFill>
            </a:endParaRPr>
          </a:p>
        </p:txBody>
      </p:sp>
      <p:pic>
        <p:nvPicPr>
          <p:cNvPr id="11" name="Pilt 11">
            <a:extLst>
              <a:ext uri="{FF2B5EF4-FFF2-40B4-BE49-F238E27FC236}">
                <a16:creationId xmlns:a16="http://schemas.microsoft.com/office/drawing/2014/main" id="{1648AF57-C53D-0934-B74A-DB61F18A65F2}"/>
              </a:ext>
            </a:extLst>
          </p:cNvPr>
          <p:cNvPicPr>
            <a:picLocks noChangeAspect="1"/>
          </p:cNvPicPr>
          <p:nvPr/>
        </p:nvPicPr>
        <p:blipFill>
          <a:blip r:embed="rId8"/>
          <a:stretch>
            <a:fillRect/>
          </a:stretch>
        </p:blipFill>
        <p:spPr>
          <a:xfrm>
            <a:off x="2490645" y="-6627"/>
            <a:ext cx="1557363" cy="1335705"/>
          </a:xfrm>
          <a:prstGeom prst="rect">
            <a:avLst/>
          </a:prstGeom>
        </p:spPr>
      </p:pic>
      <p:pic>
        <p:nvPicPr>
          <p:cNvPr id="12" name="Pilt 10">
            <a:extLst>
              <a:ext uri="{FF2B5EF4-FFF2-40B4-BE49-F238E27FC236}">
                <a16:creationId xmlns:a16="http://schemas.microsoft.com/office/drawing/2014/main" id="{8429D172-45AB-798F-88D7-7D9C89F26FA9}"/>
              </a:ext>
            </a:extLst>
          </p:cNvPr>
          <p:cNvPicPr>
            <a:picLocks noChangeAspect="1"/>
          </p:cNvPicPr>
          <p:nvPr/>
        </p:nvPicPr>
        <p:blipFill>
          <a:blip r:embed="rId9"/>
          <a:stretch>
            <a:fillRect/>
          </a:stretch>
        </p:blipFill>
        <p:spPr>
          <a:xfrm>
            <a:off x="8981798" y="0"/>
            <a:ext cx="1439114" cy="1335705"/>
          </a:xfrm>
          <a:prstGeom prst="rect">
            <a:avLst/>
          </a:prstGeom>
        </p:spPr>
      </p:pic>
      <p:sp>
        <p:nvSpPr>
          <p:cNvPr id="13" name="Titre 1">
            <a:extLst>
              <a:ext uri="{FF2B5EF4-FFF2-40B4-BE49-F238E27FC236}">
                <a16:creationId xmlns:a16="http://schemas.microsoft.com/office/drawing/2014/main" id="{5FA26E1E-5EF6-0F44-3BD3-9B75C81933A4}"/>
              </a:ext>
            </a:extLst>
          </p:cNvPr>
          <p:cNvSpPr>
            <a:spLocks noGrp="1"/>
          </p:cNvSpPr>
          <p:nvPr>
            <p:ph type="ctrTitle"/>
          </p:nvPr>
        </p:nvSpPr>
        <p:spPr>
          <a:xfrm>
            <a:off x="0" y="898095"/>
            <a:ext cx="11866702" cy="875219"/>
          </a:xfrm>
        </p:spPr>
        <p:txBody>
          <a:bodyPr/>
          <a:lstStyle/>
          <a:p>
            <a:pPr algn="l"/>
            <a:r>
              <a:rPr lang="et-EE" sz="2800" dirty="0" err="1">
                <a:solidFill>
                  <a:srgbClr val="AB7C18"/>
                </a:solidFill>
                <a:latin typeface="+mn-lt"/>
                <a:ea typeface="+mn-ea"/>
              </a:rPr>
              <a:t>Cosmic</a:t>
            </a:r>
            <a:r>
              <a:rPr lang="et-EE" sz="2800" dirty="0">
                <a:solidFill>
                  <a:srgbClr val="AB7C18"/>
                </a:solidFill>
                <a:latin typeface="+mn-lt"/>
                <a:ea typeface="+mn-ea"/>
              </a:rPr>
              <a:t> </a:t>
            </a:r>
            <a:r>
              <a:rPr lang="et-EE" sz="2800" dirty="0" err="1">
                <a:solidFill>
                  <a:srgbClr val="AB7C18"/>
                </a:solidFill>
                <a:latin typeface="+mn-lt"/>
                <a:ea typeface="+mn-ea"/>
              </a:rPr>
              <a:t>Ray-based</a:t>
            </a:r>
            <a:r>
              <a:rPr lang="et-EE" sz="2800" dirty="0">
                <a:solidFill>
                  <a:srgbClr val="AB7C18"/>
                </a:solidFill>
                <a:latin typeface="+mn-lt"/>
                <a:ea typeface="+mn-ea"/>
              </a:rPr>
              <a:t> </a:t>
            </a:r>
            <a:r>
              <a:rPr lang="et-EE" sz="2800" dirty="0" err="1">
                <a:solidFill>
                  <a:srgbClr val="AB7C18"/>
                </a:solidFill>
                <a:latin typeface="+mn-lt"/>
                <a:ea typeface="+mn-ea"/>
              </a:rPr>
              <a:t>Solutions</a:t>
            </a:r>
            <a:r>
              <a:rPr lang="et-EE" sz="2800" dirty="0">
                <a:solidFill>
                  <a:srgbClr val="AB7C18"/>
                </a:solidFill>
                <a:latin typeface="+mn-lt"/>
                <a:ea typeface="+mn-ea"/>
              </a:rPr>
              <a:t> </a:t>
            </a:r>
            <a:r>
              <a:rPr lang="et-EE" sz="2800" dirty="0" err="1">
                <a:solidFill>
                  <a:srgbClr val="AB7C18"/>
                </a:solidFill>
                <a:latin typeface="+mn-lt"/>
                <a:ea typeface="+mn-ea"/>
              </a:rPr>
              <a:t>for</a:t>
            </a:r>
            <a:r>
              <a:rPr lang="et-EE" sz="2800" dirty="0">
                <a:solidFill>
                  <a:srgbClr val="AB7C18"/>
                </a:solidFill>
                <a:latin typeface="+mn-lt"/>
                <a:ea typeface="+mn-ea"/>
              </a:rPr>
              <a:t> 3D Imaging</a:t>
            </a:r>
            <a:endParaRPr lang="en-GB" sz="2800" dirty="0">
              <a:solidFill>
                <a:srgbClr val="AB7C18"/>
              </a:solidFill>
              <a:latin typeface="+mn-lt"/>
              <a:ea typeface="+mn-ea"/>
            </a:endParaRPr>
          </a:p>
        </p:txBody>
      </p:sp>
    </p:spTree>
    <p:extLst>
      <p:ext uri="{BB962C8B-B14F-4D97-AF65-F5344CB8AC3E}">
        <p14:creationId xmlns:p14="http://schemas.microsoft.com/office/powerpoint/2010/main" val="65824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0A46AA3-6623-ACCE-3AB1-9190FA7C90C7}"/>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France</a:t>
            </a:r>
            <a:endParaRPr lang="en-GB" sz="3600" dirty="0"/>
          </a:p>
        </p:txBody>
      </p:sp>
    </p:spTree>
    <p:extLst>
      <p:ext uri="{BB962C8B-B14F-4D97-AF65-F5344CB8AC3E}">
        <p14:creationId xmlns:p14="http://schemas.microsoft.com/office/powerpoint/2010/main" val="3090439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0475" y="881194"/>
            <a:ext cx="12017043" cy="875219"/>
          </a:xfrm>
        </p:spPr>
        <p:txBody>
          <a:bodyPr/>
          <a:lstStyle/>
          <a:p>
            <a:pPr algn="l"/>
            <a:r>
              <a:rPr lang="en-US" sz="2000" dirty="0">
                <a:solidFill>
                  <a:srgbClr val="AB7C18"/>
                </a:solidFill>
                <a:latin typeface="+mn-lt"/>
                <a:ea typeface="+mn-ea"/>
              </a:rPr>
              <a:t>Data science &amp; Machine Learning Development of prediction and investment rules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Since its creation in 2011 in Paris, </a:t>
            </a:r>
            <a:r>
              <a:rPr lang="en-GB" sz="1400" dirty="0" err="1">
                <a:solidFill>
                  <a:schemeClr val="accent5"/>
                </a:solidFill>
              </a:rPr>
              <a:t>Advestis</a:t>
            </a:r>
            <a:r>
              <a:rPr lang="en-GB" sz="1400" dirty="0">
                <a:solidFill>
                  <a:schemeClr val="accent5"/>
                </a:solidFill>
              </a:rPr>
              <a:t> part of Mazars offers services of applied research in data science and put into production some machine learning systems.</a:t>
            </a:r>
          </a:p>
          <a:p>
            <a:pPr algn="just"/>
            <a:r>
              <a:rPr lang="en-US" sz="1800" dirty="0">
                <a:solidFill>
                  <a:srgbClr val="B8860B"/>
                </a:solidFill>
                <a:latin typeface="+mj-lt"/>
              </a:rPr>
              <a:t>Challenges &amp; Solution</a:t>
            </a:r>
          </a:p>
          <a:p>
            <a:pPr algn="l"/>
            <a:r>
              <a:rPr lang="en-GB" sz="1400" dirty="0" err="1">
                <a:solidFill>
                  <a:schemeClr val="accent5"/>
                </a:solidFill>
              </a:rPr>
              <a:t>Advestis</a:t>
            </a:r>
            <a:r>
              <a:rPr lang="en-GB" sz="1400" dirty="0">
                <a:solidFill>
                  <a:schemeClr val="accent5"/>
                </a:solidFill>
              </a:rPr>
              <a:t> has developed an artificial intelligence algorithm capable of generating interpretable investment rules, based on data from financial results. Even filtered, the number of generated rules remains significant and the restitution time of the algorithm was too high.</a:t>
            </a:r>
          </a:p>
          <a:p>
            <a:pPr algn="l"/>
            <a:r>
              <a:rPr lang="en-GB" sz="1400" dirty="0" err="1">
                <a:solidFill>
                  <a:schemeClr val="accent5"/>
                </a:solidFill>
              </a:rPr>
              <a:t>Criann’s</a:t>
            </a:r>
            <a:r>
              <a:rPr lang="en-GB" sz="1400" dirty="0">
                <a:solidFill>
                  <a:schemeClr val="accent5"/>
                </a:solidFill>
              </a:rPr>
              <a:t> HPC engineer accompanied the R&amp;D team of </a:t>
            </a:r>
            <a:r>
              <a:rPr lang="en-GB" sz="1400" dirty="0" err="1">
                <a:solidFill>
                  <a:schemeClr val="accent5"/>
                </a:solidFill>
              </a:rPr>
              <a:t>Advestis</a:t>
            </a:r>
            <a:r>
              <a:rPr lang="en-GB" sz="1400" dirty="0">
                <a:solidFill>
                  <a:schemeClr val="accent5"/>
                </a:solidFill>
              </a:rPr>
              <a:t> in the optimization and execution of the algorithm, coded in Python, and using the package mpi4py for parallelization.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endParaRPr lang="en-GB" sz="1900" dirty="0">
              <a:solidFill>
                <a:schemeClr val="accent5"/>
              </a:solidFill>
              <a:sym typeface="Wingdings 2" panose="05020102010507070707" pitchFamily="18" charset="2"/>
            </a:endParaRPr>
          </a:p>
          <a:p>
            <a:pPr marL="342900" indent="-342900">
              <a:buFont typeface="Wingdings" pitchFamily="2" charset="2"/>
              <a:buChar char="ü"/>
            </a:pPr>
            <a:r>
              <a:rPr lang="en-GB" sz="1900" dirty="0">
                <a:solidFill>
                  <a:schemeClr val="accent5"/>
                </a:solidFill>
                <a:sym typeface="Wingdings 2" panose="05020102010507070707" pitchFamily="18" charset="2"/>
              </a:rPr>
              <a:t>Restitution times have been divided by 20, which results in a very clear reduction in the costs of calculation.</a:t>
            </a:r>
          </a:p>
          <a:p>
            <a:pPr marL="342900" indent="-342900">
              <a:buFont typeface="Wingdings" pitchFamily="2" charset="2"/>
              <a:buChar char="ü"/>
            </a:pPr>
            <a:r>
              <a:rPr lang="en-GB" sz="1900" dirty="0">
                <a:solidFill>
                  <a:schemeClr val="accent5"/>
                </a:solidFill>
                <a:sym typeface="Wingdings 2" panose="05020102010507070707" pitchFamily="18" charset="2"/>
              </a:rPr>
              <a:t>Improved prediction quality and increased financial performance.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“The assistance from CRIANN, both for handling the calculation nodes and for advice on optimizing the code, was of very good quality and allowed us to progress very quickly. »</a:t>
            </a:r>
            <a:br>
              <a:rPr lang="en-GB" sz="1600" i="1" u="none" strike="noStrike" dirty="0">
                <a:solidFill>
                  <a:schemeClr val="accent5"/>
                </a:solidFill>
                <a:effectLst/>
              </a:rPr>
            </a:br>
            <a:r>
              <a:rPr lang="en-GB" sz="1600" b="1" i="1" u="none" strike="noStrike" dirty="0">
                <a:solidFill>
                  <a:srgbClr val="B8860B"/>
                </a:solidFill>
                <a:effectLst/>
              </a:rPr>
              <a:t>Philippe COTTE,</a:t>
            </a:r>
            <a:r>
              <a:rPr lang="en-GB" sz="1600" b="1" dirty="0">
                <a:solidFill>
                  <a:srgbClr val="B8860B"/>
                </a:solidFill>
              </a:rPr>
              <a:t> LEAD PYTHON ENGINEER, </a:t>
            </a:r>
            <a:r>
              <a:rPr lang="en-GB" sz="1600" b="1" dirty="0" err="1">
                <a:solidFill>
                  <a:srgbClr val="B8860B"/>
                </a:solidFill>
              </a:rPr>
              <a:t>Advestis</a:t>
            </a:r>
            <a:r>
              <a:rPr lang="en-GB" sz="1600" b="1" dirty="0">
                <a:solidFill>
                  <a:srgbClr val="B8860B"/>
                </a:solidFill>
              </a:rPr>
              <a:t> part of Mazars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0"/>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pic>
        <p:nvPicPr>
          <p:cNvPr id="5" name="Image 4">
            <a:extLst>
              <a:ext uri="{FF2B5EF4-FFF2-40B4-BE49-F238E27FC236}">
                <a16:creationId xmlns:a16="http://schemas.microsoft.com/office/drawing/2014/main" id="{3FE68BFF-3A64-3B75-A330-440BB3D8D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053" y="-263598"/>
            <a:ext cx="2631605" cy="1972789"/>
          </a:xfrm>
          <a:prstGeom prst="rect">
            <a:avLst/>
          </a:prstGeom>
        </p:spPr>
      </p:pic>
      <p:pic>
        <p:nvPicPr>
          <p:cNvPr id="10" name="Image 9">
            <a:extLst>
              <a:ext uri="{FF2B5EF4-FFF2-40B4-BE49-F238E27FC236}">
                <a16:creationId xmlns:a16="http://schemas.microsoft.com/office/drawing/2014/main" id="{41C86C21-2EB0-B3B2-13D7-1AAEDC86A818}"/>
              </a:ext>
            </a:extLst>
          </p:cNvPr>
          <p:cNvPicPr>
            <a:picLocks noChangeAspect="1"/>
          </p:cNvPicPr>
          <p:nvPr/>
        </p:nvPicPr>
        <p:blipFill>
          <a:blip r:embed="rId4"/>
          <a:stretch>
            <a:fillRect/>
          </a:stretch>
        </p:blipFill>
        <p:spPr>
          <a:xfrm>
            <a:off x="4748826" y="1893303"/>
            <a:ext cx="3598835" cy="2724996"/>
          </a:xfrm>
          <a:prstGeom prst="rect">
            <a:avLst/>
          </a:prstGeom>
        </p:spPr>
      </p:pic>
      <p:pic>
        <p:nvPicPr>
          <p:cNvPr id="14" name="Image 13"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5" name="Image 14" descr="Asvestis.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6"/>
            <a:ext cx="1044000" cy="1044000"/>
          </a:xfrm>
          <a:prstGeom prst="rect">
            <a:avLst/>
          </a:prstGeom>
        </p:spPr>
      </p:pic>
      <p:sp>
        <p:nvSpPr>
          <p:cNvPr id="18" name="Rectangle 17"/>
          <p:cNvSpPr/>
          <p:nvPr/>
        </p:nvSpPr>
        <p:spPr>
          <a:xfrm>
            <a:off x="5088060" y="4602353"/>
            <a:ext cx="2852448" cy="276999"/>
          </a:xfrm>
          <a:prstGeom prst="rect">
            <a:avLst/>
          </a:prstGeom>
        </p:spPr>
        <p:txBody>
          <a:bodyPr wrap="none">
            <a:spAutoFit/>
          </a:bodyPr>
          <a:lstStyle/>
          <a:p>
            <a:r>
              <a:rPr lang="en-US" sz="1200" dirty="0"/>
              <a:t>Generation of rules, illustration © </a:t>
            </a:r>
            <a:r>
              <a:rPr lang="en-US" sz="1200" dirty="0" err="1"/>
              <a:t>Advestis</a:t>
            </a:r>
            <a:endParaRPr lang="en-US" sz="1200" dirty="0"/>
          </a:p>
        </p:txBody>
      </p:sp>
    </p:spTree>
    <p:extLst>
      <p:ext uri="{BB962C8B-B14F-4D97-AF65-F5344CB8AC3E}">
        <p14:creationId xmlns:p14="http://schemas.microsoft.com/office/powerpoint/2010/main" val="2942946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11376577" cy="875219"/>
          </a:xfrm>
        </p:spPr>
        <p:txBody>
          <a:bodyPr/>
          <a:lstStyle/>
          <a:p>
            <a:pPr algn="l"/>
            <a:r>
              <a:rPr lang="en-GB" sz="2000" dirty="0">
                <a:solidFill>
                  <a:srgbClr val="AB7C18"/>
                </a:solidFill>
                <a:latin typeface="+mn-lt"/>
                <a:ea typeface="+mn-ea"/>
              </a:rPr>
              <a:t>Independent portfolio management company part of the Ecole Polytechnique incubator nursery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286069" cy="3204912"/>
          </a:xfrm>
          <a:ln>
            <a:noFill/>
          </a:ln>
        </p:spPr>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Created in 2021, Horae Technology offers investment solutions for individuals and institutions.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500" dirty="0">
                <a:solidFill>
                  <a:schemeClr val="accent5"/>
                </a:solidFill>
              </a:rPr>
              <a:t>Horae Technology is developing an innovative decision support tool combining artificial intelligence and behavioral finance. In September 2021, Horae Technology joined the Euro-CC program, in order to benefit from high-level support in intensive computing.</a:t>
            </a:r>
          </a:p>
          <a:p>
            <a:pPr algn="l"/>
            <a:r>
              <a:rPr lang="en-US" sz="1500" dirty="0">
                <a:solidFill>
                  <a:schemeClr val="accent5"/>
                </a:solidFill>
              </a:rPr>
              <a:t>This computing power has notably enabled the company to accelerate the performance of its tool via the parallelization of its code and the possibility of analyzing thus thousands of financial securities simultaneously.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US" sz="2000" dirty="0">
                <a:solidFill>
                  <a:schemeClr val="accent5"/>
                </a:solidFill>
              </a:rPr>
              <a:t>Improve the calculation time of training algorithms</a:t>
            </a:r>
          </a:p>
          <a:p>
            <a:pPr marL="342900" indent="-342900">
              <a:buFont typeface="Wingdings 2" pitchFamily="2" charset="2"/>
              <a:buChar char="P"/>
            </a:pPr>
            <a:r>
              <a:rPr lang="en-GB" sz="1900" dirty="0">
                <a:solidFill>
                  <a:schemeClr val="accent5"/>
                </a:solidFill>
                <a:sym typeface="Wingdings 2" panose="05020102010507070707" pitchFamily="18" charset="2"/>
              </a:rPr>
              <a:t>S</a:t>
            </a:r>
            <a:r>
              <a:rPr lang="en-GB" sz="1900" dirty="0">
                <a:solidFill>
                  <a:schemeClr val="accent5"/>
                </a:solidFill>
              </a:rPr>
              <a:t>ignificantly increase the power and robustness of the AI models.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499573" y="4160164"/>
            <a:ext cx="3829616" cy="4618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200" dirty="0"/>
              <a:t>Retroactive evaluation of buy and sell signals on the CAC 40 index</a:t>
            </a:r>
          </a:p>
        </p:txBody>
      </p:sp>
      <p:pic>
        <p:nvPicPr>
          <p:cNvPr id="5" name="Image 4">
            <a:extLst>
              <a:ext uri="{FF2B5EF4-FFF2-40B4-BE49-F238E27FC236}">
                <a16:creationId xmlns:a16="http://schemas.microsoft.com/office/drawing/2014/main" id="{99DDFDBE-90F0-0CC0-CF94-F0CCC861CB28}"/>
              </a:ext>
            </a:extLst>
          </p:cNvPr>
          <p:cNvPicPr>
            <a:picLocks noChangeAspect="1"/>
          </p:cNvPicPr>
          <p:nvPr/>
        </p:nvPicPr>
        <p:blipFill>
          <a:blip r:embed="rId3"/>
          <a:stretch>
            <a:fillRect/>
          </a:stretch>
        </p:blipFill>
        <p:spPr>
          <a:xfrm>
            <a:off x="4338967" y="17620"/>
            <a:ext cx="3428901" cy="1205815"/>
          </a:xfrm>
          <a:prstGeom prst="rect">
            <a:avLst/>
          </a:prstGeom>
        </p:spPr>
      </p:pic>
      <p:pic>
        <p:nvPicPr>
          <p:cNvPr id="10" name="Image 9">
            <a:extLst>
              <a:ext uri="{FF2B5EF4-FFF2-40B4-BE49-F238E27FC236}">
                <a16:creationId xmlns:a16="http://schemas.microsoft.com/office/drawing/2014/main" id="{7D20C7A4-94C7-B3F3-9419-2EEB8700F4CC}"/>
              </a:ext>
            </a:extLst>
          </p:cNvPr>
          <p:cNvPicPr>
            <a:picLocks noChangeAspect="1"/>
          </p:cNvPicPr>
          <p:nvPr/>
        </p:nvPicPr>
        <p:blipFill>
          <a:blip r:embed="rId4"/>
          <a:stretch>
            <a:fillRect/>
          </a:stretch>
        </p:blipFill>
        <p:spPr>
          <a:xfrm>
            <a:off x="4543044" y="2248871"/>
            <a:ext cx="3860176" cy="1930964"/>
          </a:xfrm>
          <a:prstGeom prst="rect">
            <a:avLst/>
          </a:prstGeom>
        </p:spPr>
      </p:pic>
      <p:sp>
        <p:nvSpPr>
          <p:cNvPr id="17" name="ZoneTexte 16">
            <a:extLst>
              <a:ext uri="{FF2B5EF4-FFF2-40B4-BE49-F238E27FC236}">
                <a16:creationId xmlns:a16="http://schemas.microsoft.com/office/drawing/2014/main" id="{29639CCF-67BC-7BCA-F219-E400FF2A7972}"/>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5" name="ZoneTexte 14">
            <a:extLst>
              <a:ext uri="{FF2B5EF4-FFF2-40B4-BE49-F238E27FC236}">
                <a16:creationId xmlns:a16="http://schemas.microsoft.com/office/drawing/2014/main" id="{D113E259-F533-7B4F-64B2-813B954DB1F3}"/>
              </a:ext>
            </a:extLst>
          </p:cNvPr>
          <p:cNvSpPr txBox="1"/>
          <p:nvPr/>
        </p:nvSpPr>
        <p:spPr>
          <a:xfrm>
            <a:off x="501085" y="5485665"/>
            <a:ext cx="8592811" cy="646331"/>
          </a:xfrm>
          <a:prstGeom prst="rect">
            <a:avLst/>
          </a:prstGeom>
          <a:noFill/>
        </p:spPr>
        <p:txBody>
          <a:bodyPr wrap="square">
            <a:spAutoFit/>
          </a:bodyPr>
          <a:lstStyle/>
          <a:p>
            <a:r>
              <a:rPr lang="en-GB" sz="1800" i="1" dirty="0">
                <a:solidFill>
                  <a:schemeClr val="accent5"/>
                </a:solidFill>
                <a:sym typeface="Wingdings 2" panose="05020102010507070707" pitchFamily="18" charset="2"/>
              </a:rPr>
              <a:t>Individual and personalized support allowed the company to quickly become autonomous in the use of the supercomputer. </a:t>
            </a:r>
            <a:endParaRPr lang="en-GB" sz="1600" i="1" dirty="0">
              <a:solidFill>
                <a:schemeClr val="accent5"/>
              </a:solidFill>
            </a:endParaRPr>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hora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263864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1481" y="1018084"/>
            <a:ext cx="9013151" cy="875219"/>
          </a:xfrm>
        </p:spPr>
        <p:txBody>
          <a:bodyPr/>
          <a:lstStyle/>
          <a:p>
            <a:pPr algn="l">
              <a:defRPr/>
            </a:pPr>
            <a:r>
              <a:rPr lang="en-US" sz="2800" b="1" i="0" u="none" strike="noStrike" cap="none" spc="0">
                <a:solidFill>
                  <a:srgbClr val="AB7C18"/>
                </a:solidFill>
                <a:latin typeface="Calibri"/>
                <a:ea typeface="Calibri"/>
                <a:cs typeface="Calibri"/>
              </a:rPr>
              <a:t>Time Series in the Energy Sector</a:t>
            </a:r>
            <a:endParaRPr/>
          </a:p>
        </p:txBody>
      </p:sp>
      <p:sp>
        <p:nvSpPr>
          <p:cNvPr id="3" name="Sous-titre 2"/>
          <p:cNvSpPr>
            <a:spLocks noGrp="1"/>
          </p:cNvSpPr>
          <p:nvPr>
            <p:ph type="subTitle" idx="1"/>
          </p:nvPr>
        </p:nvSpPr>
        <p:spPr bwMode="auto">
          <a:xfrm>
            <a:off x="174955" y="1932111"/>
            <a:ext cx="4483100" cy="31592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0">
            <a:normAutofit fontScale="95000" lnSpcReduction="1000"/>
          </a:bodyPr>
          <a:lstStyle/>
          <a:p>
            <a:pPr algn="just">
              <a:defRPr/>
            </a:pPr>
            <a:r>
              <a:rPr lang="en-GB" sz="1800" dirty="0">
                <a:solidFill>
                  <a:srgbClr val="B8860B"/>
                </a:solidFill>
                <a:latin typeface="+mj-lt"/>
              </a:rPr>
              <a:t>Company</a:t>
            </a:r>
            <a:endParaRPr dirty="0"/>
          </a:p>
          <a:p>
            <a:pPr algn="just">
              <a:defRPr/>
            </a:pPr>
            <a:r>
              <a:rPr lang="en-GB" sz="1400" b="0" i="0" u="none" strike="noStrike" cap="none" spc="0" dirty="0">
                <a:solidFill>
                  <a:schemeClr val="accent5"/>
                </a:solidFill>
                <a:latin typeface="Calibri"/>
                <a:ea typeface="Calibri"/>
                <a:cs typeface="Calibri"/>
              </a:rPr>
              <a:t>HAKOM is the technology leader for time series management in the energy industry. Its </a:t>
            </a:r>
            <a:r>
              <a:rPr lang="en-GB" sz="1400" b="0" i="0" u="none" strike="noStrike" cap="none" spc="0" dirty="0" err="1">
                <a:solidFill>
                  <a:schemeClr val="accent5"/>
                </a:solidFill>
                <a:latin typeface="Calibri"/>
                <a:ea typeface="Calibri"/>
                <a:cs typeface="Calibri"/>
              </a:rPr>
              <a:t>PowerTSM</a:t>
            </a:r>
            <a:r>
              <a:rPr lang="en-GB" sz="1400" b="0" i="0" u="none" strike="noStrike" cap="none" spc="0" dirty="0">
                <a:solidFill>
                  <a:schemeClr val="accent5"/>
                </a:solidFill>
                <a:latin typeface="Calibri"/>
                <a:ea typeface="Calibri"/>
                <a:cs typeface="Calibri"/>
              </a:rPr>
              <a:t>® Technology enables and accelerates innovation.</a:t>
            </a:r>
            <a:endParaRPr dirty="0"/>
          </a:p>
          <a:p>
            <a:pPr algn="just">
              <a:defRPr/>
            </a:pPr>
            <a:r>
              <a:rPr lang="en-US" sz="1800" dirty="0">
                <a:solidFill>
                  <a:srgbClr val="B8860B"/>
                </a:solidFill>
                <a:latin typeface="+mj-lt"/>
              </a:rPr>
              <a:t>Challenges &amp; Solution</a:t>
            </a:r>
            <a:endParaRPr dirty="0"/>
          </a:p>
          <a:p>
            <a:pPr algn="just">
              <a:defRPr/>
            </a:pPr>
            <a:r>
              <a:rPr lang="en-GB" sz="1400" b="0" i="0" u="none" strike="noStrike" cap="none" spc="0" dirty="0">
                <a:solidFill>
                  <a:schemeClr val="accent5"/>
                </a:solidFill>
                <a:latin typeface="Calibri"/>
                <a:ea typeface="Calibri"/>
                <a:cs typeface="Calibri"/>
              </a:rPr>
              <a:t>The energy sector generates more data than ever before - most of it is time series data. In order to add more advanced big data analytics capabilities, the company tested its technology on a supercomputer. EuroCC Austria referred HAKOM to the experts of the Little Big Data (LBD) cluster, an HPC system at TU Wien. The successful integration of time series management (TSM) software on a highly parallel cluster enables HAKOM now to further develop the tools for analysis of very large data sets directly through its TSM system. </a:t>
            </a:r>
            <a:endParaRPr dirty="0"/>
          </a:p>
        </p:txBody>
      </p:sp>
      <p:sp>
        <p:nvSpPr>
          <p:cNvPr id="4" name="Sous-titre 2"/>
          <p:cNvSpPr txBox="1"/>
          <p:nvPr/>
        </p:nvSpPr>
        <p:spPr bwMode="auto">
          <a:xfrm>
            <a:off x="8485238" y="1893303"/>
            <a:ext cx="3602023" cy="2946000"/>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mj-lt"/>
              </a:rPr>
              <a:t>Benefits</a:t>
            </a:r>
            <a:endParaRPr/>
          </a:p>
          <a:p>
            <a:pPr algn="l">
              <a:defRPr/>
            </a:pPr>
            <a:r>
              <a:rPr lang="en-GB" sz="2400" b="0" i="0" u="none" strike="noStrike" cap="none" spc="0">
                <a:solidFill>
                  <a:schemeClr val="accent5"/>
                </a:solidFill>
                <a:latin typeface="Calibri"/>
                <a:ea typeface="Calibri"/>
                <a:cs typeface="Calibri"/>
              </a:rPr>
              <a:t>⫸</a:t>
            </a:r>
            <a:r>
              <a:rPr lang="en-GB" sz="1900" b="0" i="0" u="none" strike="noStrike" cap="none" spc="0">
                <a:solidFill>
                  <a:schemeClr val="accent5"/>
                </a:solidFill>
                <a:latin typeface="Calibri"/>
                <a:ea typeface="Calibri"/>
                <a:cs typeface="Calibri"/>
              </a:rPr>
              <a:t> more advanced big data analytics capabilities available</a:t>
            </a:r>
            <a:endParaRPr lang="en-GB" sz="1900">
              <a:solidFill>
                <a:schemeClr val="accent5"/>
              </a:solidFill>
            </a:endParaRPr>
          </a:p>
          <a:p>
            <a:pPr algn="l">
              <a:defRPr/>
            </a:pPr>
            <a:r>
              <a:rPr lang="en-GB" sz="2400" b="0" i="0" u="none" strike="noStrike" cap="none" spc="0">
                <a:solidFill>
                  <a:schemeClr val="accent5"/>
                </a:solidFill>
                <a:latin typeface="Calibri"/>
                <a:ea typeface="Calibri"/>
                <a:cs typeface="Calibri"/>
              </a:rPr>
              <a:t>⫸</a:t>
            </a:r>
            <a:r>
              <a:rPr lang="en-GB" sz="1900">
                <a:solidFill>
                  <a:schemeClr val="accent5"/>
                </a:solidFill>
              </a:rPr>
              <a:t> enables </a:t>
            </a:r>
            <a:r>
              <a:rPr lang="en-GB" sz="1900" b="0" i="0" u="none" strike="noStrike" cap="none" spc="0">
                <a:solidFill>
                  <a:schemeClr val="accent5"/>
                </a:solidFill>
                <a:latin typeface="Calibri"/>
                <a:ea typeface="Calibri"/>
                <a:cs typeface="Calibri"/>
              </a:rPr>
              <a:t>development of tools for analysis of very large data sets directly through its TSM system</a:t>
            </a:r>
            <a:endParaRPr lang="en-GB" sz="1900">
              <a:solidFill>
                <a:schemeClr val="accent5"/>
              </a:solidFill>
            </a:endParaRPr>
          </a:p>
          <a:p>
            <a:pPr>
              <a:defRPr/>
            </a:pPr>
            <a:endParaRPr lang="en-GB" sz="1800">
              <a:solidFill>
                <a:schemeClr val="accent5"/>
              </a:solidFill>
            </a:endParaRPr>
          </a:p>
        </p:txBody>
      </p:sp>
      <p:sp>
        <p:nvSpPr>
          <p:cNvPr id="6" name="Sous-titre 2"/>
          <p:cNvSpPr txBox="1"/>
          <p:nvPr/>
        </p:nvSpPr>
        <p:spPr bwMode="auto">
          <a:xfrm>
            <a:off x="174957" y="5337109"/>
            <a:ext cx="9412053" cy="1116425"/>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l">
              <a:lnSpc>
                <a:spcPct val="110000"/>
              </a:lnSpc>
              <a:spcAft>
                <a:spcPts val="600"/>
              </a:spcAft>
              <a:defRPr/>
            </a:pPr>
            <a:r>
              <a:rPr lang="en-GB" sz="1600" b="0" i="1" u="none" strike="noStrike" cap="none" spc="0" dirty="0">
                <a:solidFill>
                  <a:schemeClr val="accent5"/>
                </a:solidFill>
                <a:latin typeface="+mn-lt"/>
                <a:ea typeface="+mn-ea"/>
                <a:cs typeface="+mn-cs"/>
              </a:rPr>
              <a:t>“</a:t>
            </a:r>
            <a:r>
              <a:rPr lang="en-GB" sz="1600" b="0" i="1" u="none" strike="noStrike" cap="none" spc="0" dirty="0">
                <a:solidFill>
                  <a:schemeClr val="accent5"/>
                </a:solidFill>
                <a:latin typeface="Calibri"/>
                <a:ea typeface="Calibri"/>
                <a:cs typeface="Calibri"/>
              </a:rPr>
              <a:t>With the guidance of the EuroCC team we decided to export our time series data to parquet files  ... With all the data residing in the distributed network file system reading subsets of data – roughly 10 GB – into a Spark distributed data frame became both doable and reasonably fast.</a:t>
            </a:r>
            <a:r>
              <a:rPr lang="en-GB" sz="1600" b="0" i="1" u="none" strike="noStrike" cap="none" spc="0" dirty="0">
                <a:solidFill>
                  <a:schemeClr val="accent5"/>
                </a:solidFill>
                <a:latin typeface="+mn-lt"/>
                <a:ea typeface="+mn-ea"/>
                <a:cs typeface="+mn-cs"/>
              </a:rPr>
              <a:t>”  </a:t>
            </a:r>
            <a:br>
              <a:rPr lang="en-GB" sz="1600" b="0" i="1" u="none" strike="noStrike" cap="none" spc="0" dirty="0">
                <a:solidFill>
                  <a:schemeClr val="accent5"/>
                </a:solidFill>
                <a:latin typeface="+mn-lt"/>
                <a:ea typeface="+mn-ea"/>
                <a:cs typeface="+mn-cs"/>
              </a:rPr>
            </a:br>
            <a:r>
              <a:rPr lang="en-GB" sz="1600" b="1" i="0" u="none" strike="noStrike" cap="none" spc="0" dirty="0">
                <a:solidFill>
                  <a:srgbClr val="B8860B"/>
                </a:solidFill>
                <a:latin typeface="Calibri"/>
                <a:ea typeface="Calibri"/>
                <a:cs typeface="Calibri"/>
              </a:rPr>
              <a:t>Gregor </a:t>
            </a:r>
            <a:r>
              <a:rPr lang="en-GB" sz="1600" b="1" i="0" u="none" strike="noStrike" cap="none" spc="0" dirty="0" err="1">
                <a:solidFill>
                  <a:srgbClr val="B8860B"/>
                </a:solidFill>
                <a:latin typeface="Calibri"/>
                <a:ea typeface="Calibri"/>
                <a:cs typeface="Calibri"/>
              </a:rPr>
              <a:t>Beyerle</a:t>
            </a:r>
            <a:r>
              <a:rPr lang="en-GB" sz="1600" b="1" i="0" u="none" strike="noStrike" cap="none" spc="0" dirty="0">
                <a:solidFill>
                  <a:srgbClr val="B8860B"/>
                </a:solidFill>
                <a:latin typeface="Calibri"/>
                <a:ea typeface="Calibri"/>
                <a:cs typeface="Calibri"/>
              </a:rPr>
              <a:t>, Data Scientist</a:t>
            </a:r>
            <a:r>
              <a:rPr lang="en-GB" sz="1600" b="1" i="0" u="none" strike="noStrike" cap="none" spc="0" dirty="0">
                <a:solidFill>
                  <a:srgbClr val="B8860B"/>
                </a:solidFill>
                <a:latin typeface="+mn-lt"/>
                <a:ea typeface="+mn-ea"/>
                <a:cs typeface="+mn-cs"/>
              </a:rPr>
              <a:t> @HAKOM</a:t>
            </a:r>
            <a:endParaRPr dirty="0"/>
          </a:p>
        </p:txBody>
      </p:sp>
      <p:sp>
        <p:nvSpPr>
          <p:cNvPr id="7" name="Sous-titre 2"/>
          <p:cNvSpPr txBox="1"/>
          <p:nvPr/>
        </p:nvSpPr>
        <p:spPr bwMode="auto">
          <a:xfrm>
            <a:off x="9320539" y="5023010"/>
            <a:ext cx="2875984" cy="1318954"/>
          </a:xfrm>
          <a:prstGeom prst="rect">
            <a:avLst/>
          </a:prstGeom>
          <a:ln>
            <a:noFill/>
          </a:ln>
        </p:spPr>
        <p:txBody>
          <a:bodyPr vert="horz" lIns="91440" tIns="45720" rIns="91440" bIns="45720" rtlCol="0">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ctr">
              <a:spcAft>
                <a:spcPts val="600"/>
              </a:spcAft>
              <a:defRPr/>
            </a:pPr>
            <a:r>
              <a:rPr lang="en-US" sz="1800" b="1" i="1">
                <a:solidFill>
                  <a:srgbClr val="B8860B"/>
                </a:solidFill>
              </a:rPr>
              <a:t>Full story: </a:t>
            </a:r>
            <a:endParaRPr lang="en-US" sz="1800" i="1">
              <a:solidFill>
                <a:schemeClr val="accent5"/>
              </a:solidFill>
            </a:endParaRPr>
          </a:p>
        </p:txBody>
      </p:sp>
      <p:sp>
        <p:nvSpPr>
          <p:cNvPr id="9" name="Sous-titre 2"/>
          <p:cNvSpPr txBox="1"/>
          <p:nvPr/>
        </p:nvSpPr>
        <p:spPr bwMode="auto">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2800" b="1">
                <a:solidFill>
                  <a:schemeClr val="accent5"/>
                </a:solidFill>
              </a:rPr>
              <a:t>Energy</a:t>
            </a:r>
            <a:endParaRPr/>
          </a:p>
        </p:txBody>
      </p:sp>
      <p:sp>
        <p:nvSpPr>
          <p:cNvPr id="5" name="Rectangle 4"/>
          <p:cNvSpPr/>
          <p:nvPr/>
        </p:nvSpPr>
        <p:spPr bwMode="auto">
          <a:xfrm>
            <a:off x="4323144" y="-3113"/>
            <a:ext cx="5398310" cy="1316630"/>
          </a:xfrm>
          <a:prstGeom prst="rect">
            <a:avLst/>
          </a:prstGeom>
          <a:solidFill>
            <a:schemeClr val="bg1"/>
          </a:solidFill>
          <a:ln w="12700" cap="flat" cmpd="sng" algn="ctr">
            <a:solidFill>
              <a:schemeClr val="bg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3" name="Rectangle 12"/>
          <p:cNvSpPr/>
          <p:nvPr/>
        </p:nvSpPr>
        <p:spPr bwMode="auto">
          <a:xfrm>
            <a:off x="9933871" y="5298283"/>
            <a:ext cx="2141724" cy="1155252"/>
          </a:xfrm>
          <a:prstGeom prst="rect">
            <a:avLst/>
          </a:prstGeom>
          <a:no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ZoneTexte 7"/>
          <p:cNvSpPr txBox="1"/>
          <p:nvPr/>
        </p:nvSpPr>
        <p:spPr bwMode="auto">
          <a:xfrm>
            <a:off x="0" y="6519443"/>
            <a:ext cx="600177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Simeon Harrison, EuroCC Austria, info@eurocc-austria.at</a:t>
            </a:r>
            <a:endParaRPr dirty="0"/>
          </a:p>
        </p:txBody>
      </p:sp>
      <p:pic>
        <p:nvPicPr>
          <p:cNvPr id="1694059395" name="Image 1694059394"/>
          <p:cNvPicPr>
            <a:picLocks noChangeAspect="1"/>
          </p:cNvPicPr>
          <p:nvPr/>
        </p:nvPicPr>
        <p:blipFill>
          <a:blip r:embed="rId3"/>
          <a:stretch/>
        </p:blipFill>
        <p:spPr bwMode="auto">
          <a:xfrm>
            <a:off x="4609919" y="143386"/>
            <a:ext cx="2038636" cy="937772"/>
          </a:xfrm>
          <a:prstGeom prst="rect">
            <a:avLst/>
          </a:prstGeom>
        </p:spPr>
      </p:pic>
      <p:pic>
        <p:nvPicPr>
          <p:cNvPr id="690357523" name="Image 690357522"/>
          <p:cNvPicPr>
            <a:picLocks noChangeAspect="1"/>
          </p:cNvPicPr>
          <p:nvPr/>
        </p:nvPicPr>
        <p:blipFill>
          <a:blip r:embed="rId4"/>
          <a:stretch/>
        </p:blipFill>
        <p:spPr bwMode="auto">
          <a:xfrm>
            <a:off x="4824999" y="1932111"/>
            <a:ext cx="3524126" cy="3260548"/>
          </a:xfrm>
          <a:prstGeom prst="rect">
            <a:avLst/>
          </a:prstGeom>
        </p:spPr>
      </p:pic>
      <p:pic>
        <p:nvPicPr>
          <p:cNvPr id="2020698382" name="Image 2020698381"/>
          <p:cNvPicPr>
            <a:picLocks noChangeAspect="1"/>
          </p:cNvPicPr>
          <p:nvPr/>
        </p:nvPicPr>
        <p:blipFill>
          <a:blip r:embed="rId5"/>
          <a:stretch/>
        </p:blipFill>
        <p:spPr bwMode="auto">
          <a:xfrm>
            <a:off x="9484590" y="5091336"/>
            <a:ext cx="1569144" cy="1569144"/>
          </a:xfrm>
          <a:prstGeom prst="rect">
            <a:avLst/>
          </a:prstGeom>
        </p:spPr>
      </p:pic>
      <p:sp>
        <p:nvSpPr>
          <p:cNvPr id="1726120005" name="ZoneTexte 1726120004"/>
          <p:cNvSpPr txBox="1"/>
          <p:nvPr/>
        </p:nvSpPr>
        <p:spPr bwMode="auto">
          <a:xfrm>
            <a:off x="10557093" y="6124305"/>
            <a:ext cx="1640508"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sz="1400" b="1" i="0" u="sng" strike="noStrike" cap="none" spc="0" dirty="0">
                <a:solidFill>
                  <a:schemeClr val="tx1"/>
                </a:solidFill>
                <a:latin typeface="Calibri"/>
                <a:ea typeface="Calibri"/>
                <a:cs typeface="Calibri"/>
                <a:hlinkClick r:id="rId6" tooltip="https://eurocc-austria.at/projekte/hakom"/>
              </a:rPr>
              <a:t>⫸ whole story</a:t>
            </a:r>
            <a:endParaRPr dirty="0"/>
          </a:p>
        </p:txBody>
      </p:sp>
      <p:pic>
        <p:nvPicPr>
          <p:cNvPr id="1230237398" name="Image 1230237397"/>
          <p:cNvPicPr>
            <a:picLocks noChangeAspect="1"/>
          </p:cNvPicPr>
          <p:nvPr/>
        </p:nvPicPr>
        <p:blipFill>
          <a:blip r:embed="rId7"/>
          <a:stretch/>
        </p:blipFill>
        <p:spPr bwMode="auto">
          <a:xfrm>
            <a:off x="7124719" y="86922"/>
            <a:ext cx="1209674" cy="1152524"/>
          </a:xfrm>
          <a:prstGeom prst="rect">
            <a:avLst/>
          </a:prstGeom>
        </p:spPr>
      </p:pic>
      <p:pic>
        <p:nvPicPr>
          <p:cNvPr id="1464637981" name="Image 1464637980"/>
          <p:cNvPicPr>
            <a:picLocks noChangeAspect="1"/>
          </p:cNvPicPr>
          <p:nvPr/>
        </p:nvPicPr>
        <p:blipFill>
          <a:blip r:embed="rId8"/>
          <a:stretch/>
        </p:blipFill>
        <p:spPr bwMode="auto">
          <a:xfrm>
            <a:off x="8328641" y="86922"/>
            <a:ext cx="1135464" cy="1135464"/>
          </a:xfrm>
          <a:prstGeom prst="rect">
            <a:avLst/>
          </a:prstGeom>
        </p:spPr>
      </p:pic>
      <p:pic>
        <p:nvPicPr>
          <p:cNvPr id="306963097" name="Image 306963096">
            <a:hlinkClick r:id="rId6"/>
          </p:cNvPr>
          <p:cNvPicPr>
            <a:picLocks noChangeAspect="1"/>
          </p:cNvPicPr>
          <p:nvPr/>
        </p:nvPicPr>
        <p:blipFill>
          <a:blip r:embed="rId9"/>
          <a:stretch/>
        </p:blipFill>
        <p:spPr bwMode="auto">
          <a:xfrm>
            <a:off x="10930186" y="5302176"/>
            <a:ext cx="894322" cy="89432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29184" y="963093"/>
            <a:ext cx="12191999" cy="875219"/>
          </a:xfrm>
        </p:spPr>
        <p:txBody>
          <a:bodyPr/>
          <a:lstStyle/>
          <a:p>
            <a:pPr algn="l"/>
            <a:r>
              <a:rPr lang="en-GB" sz="2000" dirty="0">
                <a:solidFill>
                  <a:srgbClr val="AB7C18"/>
                </a:solidFill>
                <a:latin typeface="+mn-lt"/>
                <a:ea typeface="+mn-ea"/>
              </a:rPr>
              <a:t>How to provide a statistically significant set of data of extreme weather events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l"/>
            <a:r>
              <a:rPr lang="en-GB" sz="1400" dirty="0">
                <a:solidFill>
                  <a:schemeClr val="accent5"/>
                </a:solidFill>
              </a:rPr>
              <a:t>RiskWeatherTech supports its institutional and private customers in the risk management and the study of the vulnerability of territories and businesses.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400" dirty="0">
                <a:solidFill>
                  <a:schemeClr val="accent5"/>
                </a:solidFill>
              </a:rPr>
              <a:t>Faced with the recurrence of intense weather disturbances in France, Risk Weather Tech has developed, thanks to </a:t>
            </a:r>
            <a:r>
              <a:rPr lang="en-US" sz="1400" dirty="0" err="1">
                <a:solidFill>
                  <a:schemeClr val="accent5"/>
                </a:solidFill>
              </a:rPr>
              <a:t>Myria</a:t>
            </a:r>
            <a:r>
              <a:rPr lang="en-US" sz="1400" dirty="0">
                <a:solidFill>
                  <a:schemeClr val="accent5"/>
                </a:solidFill>
              </a:rPr>
              <a:t> supercomputer at </a:t>
            </a:r>
            <a:r>
              <a:rPr lang="en-US" sz="1400" dirty="0" err="1">
                <a:solidFill>
                  <a:schemeClr val="accent5"/>
                </a:solidFill>
              </a:rPr>
              <a:t>Criann</a:t>
            </a:r>
            <a:r>
              <a:rPr lang="en-US" sz="1400" dirty="0">
                <a:solidFill>
                  <a:schemeClr val="accent5"/>
                </a:solidFill>
              </a:rPr>
              <a:t>, a vast catalog of storms physically and statistically plausible. Main objectives: anticipate potential damage on infrastructure and map more precisely the risks of insurance claims.</a:t>
            </a:r>
          </a:p>
          <a:p>
            <a:pPr algn="l"/>
            <a:r>
              <a:rPr lang="en-US" sz="1400" dirty="0">
                <a:solidFill>
                  <a:schemeClr val="accent5"/>
                </a:solidFill>
              </a:rPr>
              <a:t>Proof of concept that were achieved </a:t>
            </a:r>
          </a:p>
          <a:p>
            <a:pPr algn="l"/>
            <a:r>
              <a:rPr lang="en-US" sz="1400" dirty="0">
                <a:solidFill>
                  <a:schemeClr val="accent5"/>
                </a:solidFill>
              </a:rPr>
              <a:t>- Building a database of climate events</a:t>
            </a:r>
          </a:p>
          <a:p>
            <a:pPr algn="l"/>
            <a:r>
              <a:rPr lang="en-US" sz="1400" dirty="0">
                <a:solidFill>
                  <a:schemeClr val="accent5"/>
                </a:solidFill>
              </a:rPr>
              <a:t>- Accurate mapping of claims risks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900" dirty="0">
              <a:solidFill>
                <a:srgbClr val="B8860B"/>
              </a:solidFill>
              <a:latin typeface="+mj-lt"/>
            </a:endParaRPr>
          </a:p>
          <a:p>
            <a:pPr marL="342900" indent="-342900">
              <a:buFont typeface="Wingdings 2" pitchFamily="2" charset="2"/>
              <a:buChar char="P"/>
            </a:pPr>
            <a:r>
              <a:rPr lang="en-GB" sz="1900" dirty="0">
                <a:solidFill>
                  <a:schemeClr val="accent5"/>
                </a:solidFill>
                <a:sym typeface="Wingdings 2" panose="05020102010507070707" pitchFamily="18" charset="2"/>
              </a:rPr>
              <a:t>Simulation of 10,000 realistic storms that could occur in France</a:t>
            </a:r>
            <a:endParaRPr lang="en-GB" sz="1900" dirty="0">
              <a:solidFill>
                <a:schemeClr val="accent5"/>
              </a:solidFill>
            </a:endParaRPr>
          </a:p>
          <a:p>
            <a:pPr marL="342900" indent="-342900">
              <a:buFont typeface="Wingdings" pitchFamily="2" charset="2"/>
              <a:buChar char="ü"/>
            </a:pPr>
            <a:r>
              <a:rPr lang="en-GB" sz="1900" dirty="0">
                <a:solidFill>
                  <a:schemeClr val="accent5"/>
                </a:solidFill>
                <a:sym typeface="Wingdings 2" panose="05020102010507070707" pitchFamily="18" charset="2"/>
              </a:rPr>
              <a:t>More than 870,000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Environmental </a:t>
            </a:r>
            <a:r>
              <a:rPr lang="en-GB" sz="2800" b="1" dirty="0">
                <a:solidFill>
                  <a:schemeClr val="accent5"/>
                </a:solidFill>
              </a:rPr>
              <a:t>risks</a:t>
            </a:r>
            <a:r>
              <a:rPr lang="de-DE" sz="2800" b="1" dirty="0">
                <a:solidFill>
                  <a:schemeClr val="accent5"/>
                </a:solidFill>
              </a:rPr>
              <a:t> &amp; Insurance</a:t>
            </a:r>
            <a:endParaRPr lang="en-GB" sz="2800" b="1" i="1" dirty="0"/>
          </a:p>
        </p:txBody>
      </p:sp>
      <p:pic>
        <p:nvPicPr>
          <p:cNvPr id="15" name="Image 14">
            <a:extLst>
              <a:ext uri="{FF2B5EF4-FFF2-40B4-BE49-F238E27FC236}">
                <a16:creationId xmlns:a16="http://schemas.microsoft.com/office/drawing/2014/main" id="{5AFCBB2D-9A23-E4F8-5FE7-1E434E5C6690}"/>
              </a:ext>
            </a:extLst>
          </p:cNvPr>
          <p:cNvPicPr>
            <a:picLocks noChangeAspect="1"/>
          </p:cNvPicPr>
          <p:nvPr/>
        </p:nvPicPr>
        <p:blipFill rotWithShape="1">
          <a:blip r:embed="rId3"/>
          <a:srcRect b="8634"/>
          <a:stretch/>
        </p:blipFill>
        <p:spPr>
          <a:xfrm>
            <a:off x="5587652" y="44890"/>
            <a:ext cx="1571638" cy="1226916"/>
          </a:xfrm>
          <a:prstGeom prst="rect">
            <a:avLst/>
          </a:prstGeom>
        </p:spPr>
      </p:pic>
      <p:pic>
        <p:nvPicPr>
          <p:cNvPr id="16" name="Image 15">
            <a:extLst>
              <a:ext uri="{FF2B5EF4-FFF2-40B4-BE49-F238E27FC236}">
                <a16:creationId xmlns:a16="http://schemas.microsoft.com/office/drawing/2014/main" id="{F0263DAC-42B3-03AE-0003-400DEDBB97E1}"/>
              </a:ext>
            </a:extLst>
          </p:cNvPr>
          <p:cNvPicPr>
            <a:picLocks noChangeAspect="1"/>
          </p:cNvPicPr>
          <p:nvPr/>
        </p:nvPicPr>
        <p:blipFill>
          <a:blip r:embed="rId4"/>
          <a:stretch>
            <a:fillRect/>
          </a:stretch>
        </p:blipFill>
        <p:spPr>
          <a:xfrm>
            <a:off x="4954171" y="2275103"/>
            <a:ext cx="3258712" cy="2455194"/>
          </a:xfrm>
          <a:prstGeom prst="rect">
            <a:avLst/>
          </a:prstGeom>
        </p:spPr>
      </p:pic>
      <p:sp>
        <p:nvSpPr>
          <p:cNvPr id="17" name="ZoneTexte 16">
            <a:extLst>
              <a:ext uri="{FF2B5EF4-FFF2-40B4-BE49-F238E27FC236}">
                <a16:creationId xmlns:a16="http://schemas.microsoft.com/office/drawing/2014/main" id="{CF3EEF1E-8CBF-1027-2A99-25E4BFA58F7D}"/>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8" name="ZoneTexte 7">
            <a:extLst>
              <a:ext uri="{FF2B5EF4-FFF2-40B4-BE49-F238E27FC236}">
                <a16:creationId xmlns:a16="http://schemas.microsoft.com/office/drawing/2014/main" id="{DD94A80B-A885-72AD-0E01-0F0238D6EB73}"/>
              </a:ext>
            </a:extLst>
          </p:cNvPr>
          <p:cNvSpPr txBox="1"/>
          <p:nvPr/>
        </p:nvSpPr>
        <p:spPr>
          <a:xfrm>
            <a:off x="466850" y="5315033"/>
            <a:ext cx="8821028" cy="923330"/>
          </a:xfrm>
          <a:prstGeom prst="rect">
            <a:avLst/>
          </a:prstGeom>
          <a:noFill/>
        </p:spPr>
        <p:txBody>
          <a:bodyPr wrap="square" rtlCol="0">
            <a:spAutoFit/>
          </a:bodyPr>
          <a:lstStyle/>
          <a:p>
            <a:r>
              <a:rPr lang="en-GB" sz="1800" i="1" dirty="0">
                <a:solidFill>
                  <a:schemeClr val="accent5"/>
                </a:solidFill>
              </a:rPr>
              <a:t>The catalogue of 10,000 storms is a tool for the insurance industry to analyse the risks associated with storms in France </a:t>
            </a:r>
          </a:p>
          <a:p>
            <a:endParaRPr lang="fr-FR" dirty="0"/>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Risk.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
        <p:nvSpPr>
          <p:cNvPr id="10" name="ZoneTexte 9">
            <a:extLst>
              <a:ext uri="{FF2B5EF4-FFF2-40B4-BE49-F238E27FC236}">
                <a16:creationId xmlns:a16="http://schemas.microsoft.com/office/drawing/2014/main" id="{EF58CAC1-D408-67F3-E94C-6C3EAE329E5F}"/>
              </a:ext>
            </a:extLst>
          </p:cNvPr>
          <p:cNvSpPr txBox="1"/>
          <p:nvPr/>
        </p:nvSpPr>
        <p:spPr>
          <a:xfrm>
            <a:off x="4748826" y="4663564"/>
            <a:ext cx="3598835" cy="461665"/>
          </a:xfrm>
          <a:prstGeom prst="rect">
            <a:avLst/>
          </a:prstGeom>
          <a:noFill/>
        </p:spPr>
        <p:txBody>
          <a:bodyPr wrap="square" rtlCol="0">
            <a:spAutoFit/>
          </a:bodyPr>
          <a:lstStyle/>
          <a:p>
            <a:pPr algn="ctr"/>
            <a:r>
              <a:rPr lang="en-GB" sz="1200"/>
              <a:t>Exemple</a:t>
            </a:r>
            <a:r>
              <a:rPr lang="en-GB" sz="1200" dirty="0"/>
              <a:t> of an extreme weather event</a:t>
            </a:r>
          </a:p>
          <a:p>
            <a:pPr algn="ctr"/>
            <a:endParaRPr lang="en-GB" sz="1200" dirty="0">
              <a:highlight>
                <a:srgbClr val="FFFF00"/>
              </a:highlight>
            </a:endParaRPr>
          </a:p>
        </p:txBody>
      </p:sp>
    </p:spTree>
    <p:extLst>
      <p:ext uri="{BB962C8B-B14F-4D97-AF65-F5344CB8AC3E}">
        <p14:creationId xmlns:p14="http://schemas.microsoft.com/office/powerpoint/2010/main" val="4215424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38900" y="948302"/>
            <a:ext cx="12191999" cy="875219"/>
          </a:xfrm>
        </p:spPr>
        <p:txBody>
          <a:bodyPr/>
          <a:lstStyle/>
          <a:p>
            <a:pPr algn="l"/>
            <a:r>
              <a:rPr lang="en-GB" sz="2000" dirty="0">
                <a:solidFill>
                  <a:srgbClr val="AB7C18"/>
                </a:solidFill>
                <a:latin typeface="+mn-lt"/>
                <a:ea typeface="+mn-ea"/>
              </a:rPr>
              <a:t>Opening of public bathing sites in the natural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20000"/>
          </a:bodyPr>
          <a:lstStyle/>
          <a:p>
            <a:pPr algn="just"/>
            <a:r>
              <a:rPr lang="en-GB" sz="1800" dirty="0">
                <a:solidFill>
                  <a:srgbClr val="B8860B"/>
                </a:solidFill>
                <a:latin typeface="+mj-lt"/>
              </a:rPr>
              <a:t>Company</a:t>
            </a:r>
          </a:p>
          <a:p>
            <a:pPr algn="l"/>
            <a:r>
              <a:rPr lang="en-GB" sz="1400" dirty="0">
                <a:solidFill>
                  <a:schemeClr val="accent5"/>
                </a:solidFill>
              </a:rPr>
              <a:t>The PROLOG INGÉNIERIE group, an independent consultancy engineering firm, in the field of water and associated remotely managed systems, works to improve water quality.</a:t>
            </a:r>
          </a:p>
          <a:p>
            <a:pPr algn="l"/>
            <a:r>
              <a:rPr lang="en-US" sz="1800" dirty="0">
                <a:solidFill>
                  <a:srgbClr val="B8860B"/>
                </a:solidFill>
                <a:latin typeface="+mj-lt"/>
              </a:rPr>
              <a:t>Challenges &amp; Solution</a:t>
            </a:r>
          </a:p>
          <a:p>
            <a:pPr algn="l"/>
            <a:r>
              <a:rPr lang="en-US" sz="1400" dirty="0">
                <a:solidFill>
                  <a:schemeClr val="accent5"/>
                </a:solidFill>
              </a:rPr>
              <a:t>How to succeed in opening swimming sites in Marne after the Paris 2024 Olympic Games? To support the management plans put in place by public authorities in these highly urbanized areas, Prolog engineering has developed a model coupling hydrodynamics and water quality on the </a:t>
            </a:r>
            <a:r>
              <a:rPr lang="en-US" sz="1400" dirty="0" err="1">
                <a:solidFill>
                  <a:schemeClr val="accent5"/>
                </a:solidFill>
              </a:rPr>
              <a:t>Criann</a:t>
            </a:r>
            <a:r>
              <a:rPr lang="en-US" sz="1400" dirty="0">
                <a:solidFill>
                  <a:schemeClr val="accent5"/>
                </a:solidFill>
              </a:rPr>
              <a:t> supercomputer.</a:t>
            </a:r>
          </a:p>
          <a:p>
            <a:pPr algn="l"/>
            <a:r>
              <a:rPr lang="en-US" sz="1400" dirty="0">
                <a:solidFill>
                  <a:schemeClr val="accent5"/>
                </a:solidFill>
              </a:rPr>
              <a:t>Proof of concept that were achieved :</a:t>
            </a:r>
          </a:p>
          <a:p>
            <a:pPr algn="l"/>
            <a:r>
              <a:rPr lang="en-US" sz="1400" dirty="0">
                <a:solidFill>
                  <a:schemeClr val="accent5"/>
                </a:solidFill>
              </a:rPr>
              <a:t>- 3D hydrodynamic simulation of a section of the river Marne with consideration of pollution sources</a:t>
            </a:r>
          </a:p>
          <a:p>
            <a:pPr algn="l"/>
            <a:r>
              <a:rPr lang="en-US" sz="1400" dirty="0">
                <a:solidFill>
                  <a:schemeClr val="accent5"/>
                </a:solidFill>
              </a:rPr>
              <a:t>- Deployment on HPC architecture</a:t>
            </a:r>
          </a:p>
          <a:p>
            <a:pPr algn="l"/>
            <a:r>
              <a:rPr lang="en-US" sz="1400" dirty="0">
                <a:solidFill>
                  <a:schemeClr val="accent5"/>
                </a:solidFill>
              </a:rPr>
              <a:t>- Getting started with the HPC environment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Speed of calculation time</a:t>
            </a:r>
          </a:p>
          <a:p>
            <a:pPr marL="342900" indent="-342900">
              <a:buFont typeface="Wingdings 2" pitchFamily="2" charset="2"/>
              <a:buChar char="P"/>
            </a:pPr>
            <a:r>
              <a:rPr lang="en-GB" sz="1900" dirty="0">
                <a:solidFill>
                  <a:schemeClr val="accent5"/>
                </a:solidFill>
              </a:rPr>
              <a:t>Fine representation of pollution dispersion </a:t>
            </a:r>
          </a:p>
          <a:p>
            <a:pPr marL="342900" indent="-342900">
              <a:buFont typeface="Wingdings 2" pitchFamily="2" charset="2"/>
              <a:buChar char="P"/>
            </a:pPr>
            <a:r>
              <a:rPr lang="en-GB" sz="1900" dirty="0">
                <a:solidFill>
                  <a:schemeClr val="accent5"/>
                </a:solidFill>
              </a:rPr>
              <a:t>More than 120,000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a:t>
            </a:r>
            <a:r>
              <a:rPr lang="de-DE" sz="2800" b="1" dirty="0" err="1">
                <a:solidFill>
                  <a:schemeClr val="accent5"/>
                </a:solidFill>
              </a:rPr>
              <a:t>water</a:t>
            </a:r>
            <a:r>
              <a:rPr lang="de-DE" sz="2800" b="1" dirty="0">
                <a:solidFill>
                  <a:schemeClr val="accent5"/>
                </a:solidFill>
              </a:rPr>
              <a:t> </a:t>
            </a:r>
            <a:r>
              <a:rPr lang="de-DE" sz="2800" b="1" dirty="0" err="1">
                <a:solidFill>
                  <a:schemeClr val="accent5"/>
                </a:solidFill>
              </a:rPr>
              <a:t>quality</a:t>
            </a:r>
            <a:endParaRPr lang="en-GB" sz="2800" b="1" i="1" dirty="0"/>
          </a:p>
        </p:txBody>
      </p:sp>
      <p:pic>
        <p:nvPicPr>
          <p:cNvPr id="5" name="Image 4">
            <a:extLst>
              <a:ext uri="{FF2B5EF4-FFF2-40B4-BE49-F238E27FC236}">
                <a16:creationId xmlns:a16="http://schemas.microsoft.com/office/drawing/2014/main" id="{4DD49672-2D95-6B33-9529-CE41D0F4CABC}"/>
              </a:ext>
            </a:extLst>
          </p:cNvPr>
          <p:cNvPicPr>
            <a:picLocks noChangeAspect="1"/>
          </p:cNvPicPr>
          <p:nvPr/>
        </p:nvPicPr>
        <p:blipFill rotWithShape="1">
          <a:blip r:embed="rId3"/>
          <a:srcRect l="877" t="9498" r="1289" b="8882"/>
          <a:stretch/>
        </p:blipFill>
        <p:spPr>
          <a:xfrm>
            <a:off x="4548851" y="2178257"/>
            <a:ext cx="3703898" cy="1155252"/>
          </a:xfrm>
          <a:prstGeom prst="rect">
            <a:avLst/>
          </a:prstGeom>
        </p:spPr>
      </p:pic>
      <p:pic>
        <p:nvPicPr>
          <p:cNvPr id="8" name="Image 7">
            <a:extLst>
              <a:ext uri="{FF2B5EF4-FFF2-40B4-BE49-F238E27FC236}">
                <a16:creationId xmlns:a16="http://schemas.microsoft.com/office/drawing/2014/main" id="{2F38C941-71AC-F78B-DBE1-B807268371E5}"/>
              </a:ext>
            </a:extLst>
          </p:cNvPr>
          <p:cNvPicPr>
            <a:picLocks noChangeAspect="1"/>
          </p:cNvPicPr>
          <p:nvPr/>
        </p:nvPicPr>
        <p:blipFill>
          <a:blip r:embed="rId4"/>
          <a:stretch>
            <a:fillRect/>
          </a:stretch>
        </p:blipFill>
        <p:spPr>
          <a:xfrm>
            <a:off x="5469881" y="3372242"/>
            <a:ext cx="1882771" cy="1211333"/>
          </a:xfrm>
          <a:prstGeom prst="rect">
            <a:avLst/>
          </a:prstGeom>
        </p:spPr>
      </p:pic>
      <p:pic>
        <p:nvPicPr>
          <p:cNvPr id="10" name="Image 9">
            <a:extLst>
              <a:ext uri="{FF2B5EF4-FFF2-40B4-BE49-F238E27FC236}">
                <a16:creationId xmlns:a16="http://schemas.microsoft.com/office/drawing/2014/main" id="{F226DA8D-5541-DEDB-0D22-C402F39ECCAB}"/>
              </a:ext>
            </a:extLst>
          </p:cNvPr>
          <p:cNvPicPr>
            <a:picLocks noChangeAspect="1"/>
          </p:cNvPicPr>
          <p:nvPr/>
        </p:nvPicPr>
        <p:blipFill>
          <a:blip r:embed="rId5"/>
          <a:stretch>
            <a:fillRect/>
          </a:stretch>
        </p:blipFill>
        <p:spPr>
          <a:xfrm>
            <a:off x="5077837" y="10337"/>
            <a:ext cx="2705100" cy="1282700"/>
          </a:xfrm>
          <a:prstGeom prst="rect">
            <a:avLst/>
          </a:prstGeom>
        </p:spPr>
      </p:pic>
      <p:sp>
        <p:nvSpPr>
          <p:cNvPr id="18" name="Sous-titre 2">
            <a:extLst>
              <a:ext uri="{FF2B5EF4-FFF2-40B4-BE49-F238E27FC236}">
                <a16:creationId xmlns:a16="http://schemas.microsoft.com/office/drawing/2014/main" id="{F9570FC8-5ECA-FBAF-E4A3-05AC9F57D32B}"/>
              </a:ext>
            </a:extLst>
          </p:cNvPr>
          <p:cNvSpPr txBox="1">
            <a:spLocks/>
          </p:cNvSpPr>
          <p:nvPr/>
        </p:nvSpPr>
        <p:spPr>
          <a:xfrm>
            <a:off x="5059682" y="4632702"/>
            <a:ext cx="2880535" cy="34224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Fine modeling of the dispersion of bacteriological strains from their point of emission</a:t>
            </a:r>
          </a:p>
        </p:txBody>
      </p:sp>
      <p:sp>
        <p:nvSpPr>
          <p:cNvPr id="19" name="ZoneTexte 18">
            <a:extLst>
              <a:ext uri="{FF2B5EF4-FFF2-40B4-BE49-F238E27FC236}">
                <a16:creationId xmlns:a16="http://schemas.microsoft.com/office/drawing/2014/main" id="{21C6FD96-574B-F23F-2EF1-3A8B7062C0C9}"/>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4" name="ZoneTexte 13">
            <a:extLst>
              <a:ext uri="{FF2B5EF4-FFF2-40B4-BE49-F238E27FC236}">
                <a16:creationId xmlns:a16="http://schemas.microsoft.com/office/drawing/2014/main" id="{90275DC4-767F-962F-DAB4-871752B830F5}"/>
              </a:ext>
            </a:extLst>
          </p:cNvPr>
          <p:cNvSpPr txBox="1"/>
          <p:nvPr/>
        </p:nvSpPr>
        <p:spPr>
          <a:xfrm>
            <a:off x="301838" y="5370371"/>
            <a:ext cx="9158290" cy="763414"/>
          </a:xfrm>
          <a:prstGeom prst="rect">
            <a:avLst/>
          </a:prstGeom>
          <a:noFill/>
        </p:spPr>
        <p:txBody>
          <a:bodyPr wrap="square">
            <a:spAutoFit/>
          </a:bodyPr>
          <a:lstStyle/>
          <a:p>
            <a:pPr>
              <a:lnSpc>
                <a:spcPct val="110000"/>
              </a:lnSpc>
              <a:spcAft>
                <a:spcPts val="600"/>
              </a:spcAft>
            </a:pPr>
            <a:r>
              <a:rPr lang="en-GB" sz="1800" i="1" dirty="0">
                <a:solidFill>
                  <a:schemeClr val="accent5"/>
                </a:solidFill>
              </a:rPr>
              <a:t>Numerical simulation and HPC in support to public authorities for management plans</a:t>
            </a:r>
          </a:p>
          <a:p>
            <a:pPr algn="l">
              <a:lnSpc>
                <a:spcPct val="110000"/>
              </a:lnSpc>
              <a:spcAft>
                <a:spcPts val="600"/>
              </a:spcAft>
            </a:pPr>
            <a:endParaRPr lang="en-GB" sz="1800" b="1" dirty="0">
              <a:solidFill>
                <a:schemeClr val="accent1">
                  <a:lumMod val="90000"/>
                </a:schemeClr>
              </a:solidFill>
            </a:endParaRPr>
          </a:p>
        </p:txBody>
      </p:sp>
      <p:pic>
        <p:nvPicPr>
          <p:cNvPr id="20" name="Image 19" descr="I0904_LOGO_CC-FR-V_RVB.jpg"/>
          <p:cNvPicPr>
            <a:picLocks noChangeAspect="1"/>
          </p:cNvPicPr>
          <p:nvPr/>
        </p:nvPicPr>
        <p:blipFill>
          <a:blip r:embed="rId6">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7" name="Image 16" descr="Prolog.png">
            <a:hlinkClick r:id="rId7"/>
          </p:cNvPr>
          <p:cNvPicPr>
            <a:picLocks noChangeAspect="1"/>
          </p:cNvPicPr>
          <p:nvPr/>
        </p:nvPicPr>
        <p:blipFill>
          <a:blip r:embed="rId8">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738650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69450" y="963447"/>
            <a:ext cx="12191999" cy="875219"/>
          </a:xfrm>
        </p:spPr>
        <p:txBody>
          <a:bodyPr/>
          <a:lstStyle/>
          <a:p>
            <a:pPr algn="l"/>
            <a:r>
              <a:rPr lang="en-GB" sz="2000" dirty="0">
                <a:solidFill>
                  <a:srgbClr val="AB7C18"/>
                </a:solidFill>
                <a:latin typeface="+mn-lt"/>
                <a:ea typeface="+mn-ea"/>
              </a:rPr>
              <a:t>AI medical device software to quantify brain damage and clinical prognosis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a:bodyPr>
          <a:lstStyle/>
          <a:p>
            <a:pPr algn="just"/>
            <a:r>
              <a:rPr lang="en-GB" sz="1800" dirty="0">
                <a:solidFill>
                  <a:srgbClr val="B8860B"/>
                </a:solidFill>
                <a:latin typeface="+mj-lt"/>
              </a:rPr>
              <a:t>Company</a:t>
            </a:r>
          </a:p>
          <a:p>
            <a:pPr algn="l"/>
            <a:r>
              <a:rPr lang="en-GB" sz="1400" dirty="0">
                <a:solidFill>
                  <a:schemeClr val="accent5"/>
                </a:solidFill>
              </a:rPr>
              <a:t>Braintale is an innovative company dedicated to deciphering the white substance to allow better treatment in neurology and intensive care with prognostic solutions clinically validated.</a:t>
            </a:r>
          </a:p>
          <a:p>
            <a:pPr algn="l"/>
            <a:r>
              <a:rPr lang="en-US" sz="1800" dirty="0">
                <a:solidFill>
                  <a:srgbClr val="B8860B"/>
                </a:solidFill>
                <a:latin typeface="+mj-lt"/>
              </a:rPr>
              <a:t>Challenges &amp; Solution</a:t>
            </a:r>
          </a:p>
          <a:p>
            <a:pPr algn="l"/>
            <a:r>
              <a:rPr lang="en-US" sz="1400" dirty="0">
                <a:solidFill>
                  <a:schemeClr val="accent5"/>
                </a:solidFill>
              </a:rPr>
              <a:t>Braintale has joined the Euro-CC program, in order to benefit from high-level support in supercomputing</a:t>
            </a:r>
          </a:p>
          <a:p>
            <a:pPr algn="l"/>
            <a:r>
              <a:rPr lang="en-US" sz="1400" dirty="0">
                <a:solidFill>
                  <a:schemeClr val="accent5"/>
                </a:solidFill>
              </a:rPr>
              <a:t>This computing power has notably enabled the company to analyze in efficient conditions the data of more than 500 patients in order to develop its research tools to optimize the intake in charge of brain diseases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Optimization of retrospective analysis of large research cohorts</a:t>
            </a:r>
          </a:p>
          <a:p>
            <a:pPr marL="342900" indent="-342900">
              <a:buFont typeface="Wingdings 2" pitchFamily="2" charset="2"/>
              <a:buChar char="P"/>
            </a:pPr>
            <a:r>
              <a:rPr lang="en-US" sz="2000" dirty="0">
                <a:solidFill>
                  <a:schemeClr val="accent5"/>
                </a:solidFill>
              </a:rPr>
              <a:t>Intensive processing of very large volumes of data</a:t>
            </a:r>
            <a:endParaRPr lang="en-GB" sz="1900" dirty="0">
              <a:solidFill>
                <a:schemeClr val="accent5"/>
              </a:solidFill>
              <a:sym typeface="Wingdings 2" panose="05020102010507070707" pitchFamily="18" charset="2"/>
            </a:endParaRPr>
          </a:p>
          <a:p>
            <a:pPr marL="342900" indent="-342900">
              <a:buFont typeface="Wingdings 2" pitchFamily="2" charset="2"/>
              <a:buChar char="P"/>
            </a:pPr>
            <a:endParaRPr lang="en-GB" sz="19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Healthcare</a:t>
            </a:r>
            <a:endParaRPr lang="en-GB" sz="2800" b="1" i="1" dirty="0"/>
          </a:p>
        </p:txBody>
      </p:sp>
      <p:pic>
        <p:nvPicPr>
          <p:cNvPr id="12" name="Image 11">
            <a:extLst>
              <a:ext uri="{FF2B5EF4-FFF2-40B4-BE49-F238E27FC236}">
                <a16:creationId xmlns:a16="http://schemas.microsoft.com/office/drawing/2014/main" id="{B2D5C618-C6D8-51C3-622F-89E9729C935F}"/>
              </a:ext>
            </a:extLst>
          </p:cNvPr>
          <p:cNvPicPr>
            <a:picLocks noChangeAspect="1"/>
          </p:cNvPicPr>
          <p:nvPr/>
        </p:nvPicPr>
        <p:blipFill>
          <a:blip r:embed="rId3"/>
          <a:stretch>
            <a:fillRect/>
          </a:stretch>
        </p:blipFill>
        <p:spPr>
          <a:xfrm>
            <a:off x="4839493" y="21835"/>
            <a:ext cx="2705100" cy="1282700"/>
          </a:xfrm>
          <a:prstGeom prst="rect">
            <a:avLst/>
          </a:prstGeom>
        </p:spPr>
      </p:pic>
      <p:sp>
        <p:nvSpPr>
          <p:cNvPr id="15" name="ZoneTexte 14">
            <a:extLst>
              <a:ext uri="{FF2B5EF4-FFF2-40B4-BE49-F238E27FC236}">
                <a16:creationId xmlns:a16="http://schemas.microsoft.com/office/drawing/2014/main" id="{05F3EA5F-45B4-F29C-0692-8B539F980FBE}"/>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5" name="ZoneTexte 4">
            <a:extLst>
              <a:ext uri="{FF2B5EF4-FFF2-40B4-BE49-F238E27FC236}">
                <a16:creationId xmlns:a16="http://schemas.microsoft.com/office/drawing/2014/main" id="{6D367C3F-E130-D3C1-9D2F-22A83C52BF00}"/>
              </a:ext>
            </a:extLst>
          </p:cNvPr>
          <p:cNvSpPr txBox="1"/>
          <p:nvPr/>
        </p:nvSpPr>
        <p:spPr>
          <a:xfrm>
            <a:off x="301838" y="5222443"/>
            <a:ext cx="9158290" cy="1068113"/>
          </a:xfrm>
          <a:prstGeom prst="rect">
            <a:avLst/>
          </a:prstGeom>
          <a:noFill/>
        </p:spPr>
        <p:txBody>
          <a:bodyPr wrap="square">
            <a:spAutoFit/>
          </a:bodyPr>
          <a:lstStyle/>
          <a:p>
            <a:pPr>
              <a:lnSpc>
                <a:spcPct val="110000"/>
              </a:lnSpc>
              <a:spcAft>
                <a:spcPts val="600"/>
              </a:spcAft>
            </a:pPr>
            <a:r>
              <a:rPr lang="en-GB" i="1" dirty="0">
                <a:solidFill>
                  <a:schemeClr val="accent5"/>
                </a:solidFill>
              </a:rPr>
              <a:t>HPC for the development of an innovative </a:t>
            </a:r>
            <a:r>
              <a:rPr lang="en-GB" sz="1800" i="1" dirty="0">
                <a:solidFill>
                  <a:schemeClr val="accent5"/>
                </a:solidFill>
                <a:sym typeface="Wingdings 2" panose="05020102010507070707" pitchFamily="18" charset="2"/>
              </a:rPr>
              <a:t>medical device that will benefit to patients, medical professionals and researchers</a:t>
            </a:r>
          </a:p>
          <a:p>
            <a:pPr algn="l">
              <a:lnSpc>
                <a:spcPct val="110000"/>
              </a:lnSpc>
              <a:spcAft>
                <a:spcPts val="600"/>
              </a:spcAft>
            </a:pPr>
            <a:endParaRPr lang="en-GB" sz="1800" dirty="0">
              <a:solidFill>
                <a:srgbClr val="B8860B"/>
              </a:solidFill>
            </a:endParaRPr>
          </a:p>
        </p:txBody>
      </p:sp>
      <p:pic>
        <p:nvPicPr>
          <p:cNvPr id="16" name="Image 15">
            <a:extLst>
              <a:ext uri="{FF2B5EF4-FFF2-40B4-BE49-F238E27FC236}">
                <a16:creationId xmlns:a16="http://schemas.microsoft.com/office/drawing/2014/main" id="{421E0DF9-8F1A-28C1-1D4B-7487D312D6D4}"/>
              </a:ext>
            </a:extLst>
          </p:cNvPr>
          <p:cNvPicPr>
            <a:picLocks noChangeAspect="1"/>
          </p:cNvPicPr>
          <p:nvPr/>
        </p:nvPicPr>
        <p:blipFill>
          <a:blip r:embed="rId4"/>
          <a:stretch>
            <a:fillRect/>
          </a:stretch>
        </p:blipFill>
        <p:spPr>
          <a:xfrm>
            <a:off x="5059682" y="1924461"/>
            <a:ext cx="2983253" cy="2843194"/>
          </a:xfrm>
          <a:prstGeom prst="rect">
            <a:avLst/>
          </a:prstGeom>
        </p:spPr>
      </p:pic>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8" name="Image 17" descr="Braintal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13275" y="5382227"/>
            <a:ext cx="1044000" cy="1044000"/>
          </a:xfrm>
          <a:prstGeom prst="rect">
            <a:avLst/>
          </a:prstGeom>
        </p:spPr>
      </p:pic>
      <p:sp>
        <p:nvSpPr>
          <p:cNvPr id="10" name="ZoneTexte 9">
            <a:extLst>
              <a:ext uri="{FF2B5EF4-FFF2-40B4-BE49-F238E27FC236}">
                <a16:creationId xmlns:a16="http://schemas.microsoft.com/office/drawing/2014/main" id="{105CC454-EB56-C86A-4C82-ADC46AD34925}"/>
              </a:ext>
            </a:extLst>
          </p:cNvPr>
          <p:cNvSpPr txBox="1"/>
          <p:nvPr/>
        </p:nvSpPr>
        <p:spPr>
          <a:xfrm>
            <a:off x="4794092" y="4735988"/>
            <a:ext cx="3245384" cy="461665"/>
          </a:xfrm>
          <a:prstGeom prst="rect">
            <a:avLst/>
          </a:prstGeom>
          <a:noFill/>
        </p:spPr>
        <p:txBody>
          <a:bodyPr wrap="square" rtlCol="0">
            <a:spAutoFit/>
          </a:bodyPr>
          <a:lstStyle/>
          <a:p>
            <a:pPr algn="ctr"/>
            <a:r>
              <a:rPr lang="en-US" sz="1200" dirty="0"/>
              <a:t>Measurements of brain white-matter microstructure alterations</a:t>
            </a:r>
          </a:p>
        </p:txBody>
      </p:sp>
    </p:spTree>
    <p:extLst>
      <p:ext uri="{BB962C8B-B14F-4D97-AF65-F5344CB8AC3E}">
        <p14:creationId xmlns:p14="http://schemas.microsoft.com/office/powerpoint/2010/main" val="1668533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300" y="940297"/>
            <a:ext cx="12191999" cy="875219"/>
          </a:xfrm>
        </p:spPr>
        <p:txBody>
          <a:bodyPr/>
          <a:lstStyle/>
          <a:p>
            <a:pPr algn="l"/>
            <a:r>
              <a:rPr lang="en-GB" sz="2000" dirty="0">
                <a:solidFill>
                  <a:srgbClr val="AB7C18"/>
                </a:solidFill>
                <a:latin typeface="+mn-lt"/>
                <a:ea typeface="+mn-ea"/>
              </a:rPr>
              <a:t>Multi-scale and </a:t>
            </a:r>
            <a:r>
              <a:rPr lang="en-GB" sz="2000" dirty="0" err="1">
                <a:solidFill>
                  <a:srgbClr val="AB7C18"/>
                </a:solidFill>
                <a:latin typeface="+mn-lt"/>
                <a:ea typeface="+mn-ea"/>
              </a:rPr>
              <a:t>multiphysics</a:t>
            </a:r>
            <a:r>
              <a:rPr lang="en-GB" sz="2000" dirty="0">
                <a:solidFill>
                  <a:srgbClr val="AB7C18"/>
                </a:solidFill>
                <a:latin typeface="+mn-lt"/>
                <a:ea typeface="+mn-ea"/>
              </a:rPr>
              <a:t> simulation of a dam on HPC architecture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l"/>
            <a:r>
              <a:rPr lang="en-GB" sz="1400" dirty="0">
                <a:solidFill>
                  <a:schemeClr val="accent5"/>
                </a:solidFill>
              </a:rPr>
              <a:t>CEVAA, part of the 6NAPSE Group, is an engineering office specialized in acoustics and mechanics, with a range of expertise and testing facilities for Industry.</a:t>
            </a:r>
          </a:p>
          <a:p>
            <a:pPr algn="l"/>
            <a:r>
              <a:rPr lang="en-US" sz="1800" dirty="0">
                <a:solidFill>
                  <a:srgbClr val="B8860B"/>
                </a:solidFill>
                <a:latin typeface="+mj-lt"/>
              </a:rPr>
              <a:t>Challenges &amp; Solution</a:t>
            </a:r>
          </a:p>
          <a:p>
            <a:pPr algn="l"/>
            <a:r>
              <a:rPr lang="en-US" sz="1400" dirty="0">
                <a:solidFill>
                  <a:schemeClr val="accent5"/>
                </a:solidFill>
              </a:rPr>
              <a:t>CEVAA was requested to study the mechanical performance of a dam. With length scales ranging from centimeter to several tens of meters, consideration of </a:t>
            </a:r>
            <a:r>
              <a:rPr lang="en-US" sz="1400" dirty="0" err="1">
                <a:solidFill>
                  <a:schemeClr val="accent5"/>
                </a:solidFill>
              </a:rPr>
              <a:t>multiphysics</a:t>
            </a:r>
            <a:r>
              <a:rPr lang="en-US" sz="1400" dirty="0">
                <a:solidFill>
                  <a:schemeClr val="accent5"/>
                </a:solidFill>
              </a:rPr>
              <a:t> loadings (temperature, pressure, efforts), the internal calculation resources of the company were clearly insufficient to conduct the study. </a:t>
            </a:r>
          </a:p>
          <a:p>
            <a:pPr algn="l"/>
            <a:r>
              <a:rPr lang="en-US" sz="1400" dirty="0">
                <a:solidFill>
                  <a:schemeClr val="accent5"/>
                </a:solidFill>
              </a:rPr>
              <a:t>The study was carried out on the </a:t>
            </a:r>
            <a:r>
              <a:rPr lang="en-US" sz="1400" dirty="0" err="1">
                <a:solidFill>
                  <a:schemeClr val="accent5"/>
                </a:solidFill>
              </a:rPr>
              <a:t>Myria</a:t>
            </a:r>
            <a:r>
              <a:rPr lang="en-US" sz="1400" dirty="0">
                <a:solidFill>
                  <a:schemeClr val="accent5"/>
                </a:solidFill>
              </a:rPr>
              <a:t> supercomputer of CRIANN with </a:t>
            </a:r>
            <a:r>
              <a:rPr lang="en-US" sz="1400" dirty="0" err="1">
                <a:solidFill>
                  <a:schemeClr val="accent5"/>
                </a:solidFill>
              </a:rPr>
              <a:t>Code_Aster</a:t>
            </a:r>
            <a:r>
              <a:rPr lang="en-US" sz="1400" dirty="0">
                <a:solidFill>
                  <a:schemeClr val="accent5"/>
                </a:solidFill>
              </a:rPr>
              <a:t> software for calculations and Salome-</a:t>
            </a:r>
            <a:r>
              <a:rPr lang="en-US" sz="1400" dirty="0" err="1">
                <a:solidFill>
                  <a:schemeClr val="accent5"/>
                </a:solidFill>
              </a:rPr>
              <a:t>Meca</a:t>
            </a:r>
            <a:r>
              <a:rPr lang="en-US" sz="1400" dirty="0">
                <a:solidFill>
                  <a:schemeClr val="accent5"/>
                </a:solidFill>
              </a:rPr>
              <a:t> for meshing and post-processing.</a:t>
            </a:r>
          </a:p>
          <a:p>
            <a:pPr algn="l"/>
            <a:r>
              <a:rPr lang="en-US" sz="1400" dirty="0">
                <a:solidFill>
                  <a:schemeClr val="accent5"/>
                </a:solidFill>
              </a:rPr>
              <a:t>- installing the latest versions sequential and parallel of </a:t>
            </a:r>
            <a:r>
              <a:rPr lang="en-US" sz="1400" dirty="0" err="1">
                <a:solidFill>
                  <a:schemeClr val="accent5"/>
                </a:solidFill>
              </a:rPr>
              <a:t>Code_Aster</a:t>
            </a:r>
            <a:endParaRPr lang="en-US" sz="1400" dirty="0">
              <a:solidFill>
                <a:schemeClr val="accent5"/>
              </a:solidFill>
            </a:endParaRPr>
          </a:p>
          <a:p>
            <a:pPr algn="l"/>
            <a:r>
              <a:rPr lang="en-US" sz="1400" dirty="0">
                <a:solidFill>
                  <a:schemeClr val="accent5"/>
                </a:solidFill>
              </a:rPr>
              <a:t>- help with creating scripts launch of calculations.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HPC expertise</a:t>
            </a:r>
          </a:p>
          <a:p>
            <a:pPr marL="342900" indent="-342900">
              <a:buFont typeface="Wingdings 2" pitchFamily="2" charset="2"/>
              <a:buChar char="P"/>
            </a:pPr>
            <a:r>
              <a:rPr lang="en-GB" sz="1900" dirty="0">
                <a:solidFill>
                  <a:schemeClr val="accent5"/>
                </a:solidFill>
                <a:sym typeface="Wingdings 2" panose="05020102010507070707" pitchFamily="18" charset="2"/>
              </a:rPr>
              <a:t>Solve client projects with a significant productivity gain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Engineering</a:t>
            </a:r>
            <a:endParaRPr lang="en-GB" sz="2800" b="1" i="1" dirty="0"/>
          </a:p>
        </p:txBody>
      </p:sp>
      <p:pic>
        <p:nvPicPr>
          <p:cNvPr id="5" name="Image 4">
            <a:extLst>
              <a:ext uri="{FF2B5EF4-FFF2-40B4-BE49-F238E27FC236}">
                <a16:creationId xmlns:a16="http://schemas.microsoft.com/office/drawing/2014/main" id="{89EB5A7C-3F3D-800B-BC54-83B0A9E71084}"/>
              </a:ext>
            </a:extLst>
          </p:cNvPr>
          <p:cNvPicPr>
            <a:picLocks noChangeAspect="1"/>
          </p:cNvPicPr>
          <p:nvPr/>
        </p:nvPicPr>
        <p:blipFill>
          <a:blip r:embed="rId3"/>
          <a:stretch>
            <a:fillRect/>
          </a:stretch>
        </p:blipFill>
        <p:spPr>
          <a:xfrm>
            <a:off x="5257162" y="9376"/>
            <a:ext cx="2241630" cy="1307618"/>
          </a:xfrm>
          <a:prstGeom prst="rect">
            <a:avLst/>
          </a:prstGeom>
        </p:spPr>
      </p:pic>
      <p:pic>
        <p:nvPicPr>
          <p:cNvPr id="8" name="Image 7">
            <a:extLst>
              <a:ext uri="{FF2B5EF4-FFF2-40B4-BE49-F238E27FC236}">
                <a16:creationId xmlns:a16="http://schemas.microsoft.com/office/drawing/2014/main" id="{3002B9DF-AF5B-36D0-5418-DF6F02A0FBB7}"/>
              </a:ext>
            </a:extLst>
          </p:cNvPr>
          <p:cNvPicPr>
            <a:picLocks noChangeAspect="1"/>
          </p:cNvPicPr>
          <p:nvPr/>
        </p:nvPicPr>
        <p:blipFill>
          <a:blip r:embed="rId4"/>
          <a:stretch>
            <a:fillRect/>
          </a:stretch>
        </p:blipFill>
        <p:spPr>
          <a:xfrm>
            <a:off x="4643794" y="1893303"/>
            <a:ext cx="3746500" cy="2374900"/>
          </a:xfrm>
          <a:prstGeom prst="rect">
            <a:avLst/>
          </a:prstGeom>
        </p:spPr>
      </p:pic>
      <p:sp>
        <p:nvSpPr>
          <p:cNvPr id="10" name="Sous-titre 2">
            <a:extLst>
              <a:ext uri="{FF2B5EF4-FFF2-40B4-BE49-F238E27FC236}">
                <a16:creationId xmlns:a16="http://schemas.microsoft.com/office/drawing/2014/main" id="{55C908FA-4914-B83B-A614-6BE451CF1224}"/>
              </a:ext>
            </a:extLst>
          </p:cNvPr>
          <p:cNvSpPr txBox="1">
            <a:spLocks/>
          </p:cNvSpPr>
          <p:nvPr/>
        </p:nvSpPr>
        <p:spPr>
          <a:xfrm>
            <a:off x="5187625" y="4282588"/>
            <a:ext cx="2353237" cy="383610"/>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t>Results of mode shapes on a dam</a:t>
            </a:r>
          </a:p>
        </p:txBody>
      </p:sp>
      <p:sp>
        <p:nvSpPr>
          <p:cNvPr id="15" name="ZoneTexte 14">
            <a:extLst>
              <a:ext uri="{FF2B5EF4-FFF2-40B4-BE49-F238E27FC236}">
                <a16:creationId xmlns:a16="http://schemas.microsoft.com/office/drawing/2014/main" id="{D011FCA5-638A-A244-3BFF-6E7733060D06}"/>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2" name="ZoneTexte 11">
            <a:extLst>
              <a:ext uri="{FF2B5EF4-FFF2-40B4-BE49-F238E27FC236}">
                <a16:creationId xmlns:a16="http://schemas.microsoft.com/office/drawing/2014/main" id="{300086DC-6575-9A1D-8A53-1C8923C23F73}"/>
              </a:ext>
            </a:extLst>
          </p:cNvPr>
          <p:cNvSpPr txBox="1"/>
          <p:nvPr/>
        </p:nvSpPr>
        <p:spPr>
          <a:xfrm>
            <a:off x="428720" y="5311605"/>
            <a:ext cx="9158290" cy="646331"/>
          </a:xfrm>
          <a:prstGeom prst="rect">
            <a:avLst/>
          </a:prstGeom>
          <a:noFill/>
        </p:spPr>
        <p:txBody>
          <a:bodyPr wrap="square">
            <a:spAutoFit/>
          </a:bodyPr>
          <a:lstStyle/>
          <a:p>
            <a:pPr algn="l"/>
            <a:r>
              <a:rPr lang="en-GB" sz="1800" i="1" u="none" strike="noStrike" dirty="0">
                <a:solidFill>
                  <a:schemeClr val="accent5"/>
                </a:solidFill>
                <a:effectLst/>
              </a:rPr>
              <a:t>For CEVAA project, the support consisted in </a:t>
            </a:r>
            <a:r>
              <a:rPr lang="en-US" sz="1800" i="1" dirty="0">
                <a:solidFill>
                  <a:schemeClr val="accent5"/>
                </a:solidFill>
              </a:rPr>
              <a:t>installing the latest sequential and parallel versions of </a:t>
            </a:r>
            <a:r>
              <a:rPr lang="en-US" sz="1800" i="1" dirty="0" err="1">
                <a:solidFill>
                  <a:schemeClr val="accent5"/>
                </a:solidFill>
              </a:rPr>
              <a:t>Code_Aster</a:t>
            </a:r>
            <a:r>
              <a:rPr lang="en-US" i="1" dirty="0">
                <a:solidFill>
                  <a:schemeClr val="accent5"/>
                </a:solidFill>
              </a:rPr>
              <a:t>, and </a:t>
            </a:r>
            <a:r>
              <a:rPr lang="en-US" sz="1800" i="1" dirty="0">
                <a:solidFill>
                  <a:schemeClr val="accent5"/>
                </a:solidFill>
              </a:rPr>
              <a:t>providing scripts for calculation launches.</a:t>
            </a:r>
          </a:p>
        </p:txBody>
      </p:sp>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8" name="Image 17" descr="Ceeva.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Tree>
    <p:extLst>
      <p:ext uri="{BB962C8B-B14F-4D97-AF65-F5344CB8AC3E}">
        <p14:creationId xmlns:p14="http://schemas.microsoft.com/office/powerpoint/2010/main" val="2827057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0A46AA3-6623-ACCE-3AB1-9190FA7C90C7}"/>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Hungary</a:t>
            </a:r>
            <a:endParaRPr lang="en-GB" sz="3600" dirty="0"/>
          </a:p>
        </p:txBody>
      </p:sp>
    </p:spTree>
    <p:extLst>
      <p:ext uri="{BB962C8B-B14F-4D97-AF65-F5344CB8AC3E}">
        <p14:creationId xmlns:p14="http://schemas.microsoft.com/office/powerpoint/2010/main" val="2702125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latin typeface="+mn-lt"/>
                <a:ea typeface="+mn-ea"/>
              </a:rPr>
              <a:t>Tengr.ai revolutionizes the creative industry using Komondor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US" sz="1400" dirty="0">
                <a:solidFill>
                  <a:schemeClr val="accent5"/>
                </a:solidFill>
              </a:rPr>
              <a:t>Tengrai Artificial Intelligence </a:t>
            </a:r>
            <a:r>
              <a:rPr lang="en-US" sz="1400" dirty="0" err="1">
                <a:solidFill>
                  <a:schemeClr val="accent5"/>
                </a:solidFill>
              </a:rPr>
              <a:t>kft</a:t>
            </a:r>
            <a:r>
              <a:rPr lang="en-US" sz="1400" dirty="0">
                <a:solidFill>
                  <a:schemeClr val="accent5"/>
                </a:solidFill>
              </a:rPr>
              <a:t>. was founded in 2023 with the goal of creating a European image-generation startup. It has already released a free-to-use image generation to the public, while video- and web generation is in the proof-of-concept stage.</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biggest challenge was to create a solution that creates images at least as good as the American competitors while following the privacy-by-design philosophy that does not have gender or racial bias. It needs to easily "forget" styles if there are copyright claims for parts of the training dataset. Moreover, the founders were living during communist regimes, so they are against censorship while also forbidding illegal content generation. </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US" sz="1900" dirty="0">
                <a:solidFill>
                  <a:schemeClr val="accent5"/>
                </a:solidFill>
              </a:rPr>
              <a:t>Enable everyone to express their creative freedom</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Replace overused and boring stock photos </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Easy-to-use and accessible image generation</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Multilingual and multicultural</a:t>
            </a:r>
            <a:r>
              <a:rPr lang="hu-HU" sz="1900" dirty="0">
                <a:solidFill>
                  <a:schemeClr val="accent5"/>
                </a:solidFill>
              </a:rPr>
              <a:t>, </a:t>
            </a:r>
            <a:r>
              <a:rPr lang="en-US" sz="1900" dirty="0">
                <a:solidFill>
                  <a:schemeClr val="accent5"/>
                </a:solidFill>
              </a:rPr>
              <a:t>without racial or gender bias</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Video and website generation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KIFÜ enabled this project through Komondor HPC; without their help and support, the Tengr.ai project would not stand a chance in this highly competitive and fast-paced environment.</a:t>
            </a:r>
            <a:r>
              <a:rPr lang="en-GB" sz="1600" i="1" u="none" strike="noStrike" dirty="0">
                <a:solidFill>
                  <a:schemeClr val="accent5"/>
                </a:solidFill>
                <a:effectLst/>
              </a:rPr>
              <a:t>”  </a:t>
            </a:r>
            <a:br>
              <a:rPr lang="en-GB" sz="1600" i="1" u="none" strike="noStrike" dirty="0">
                <a:solidFill>
                  <a:schemeClr val="accent5"/>
                </a:solidFill>
                <a:effectLst/>
              </a:rPr>
            </a:br>
            <a:r>
              <a:rPr lang="hu-HU" sz="1600" b="1" dirty="0">
                <a:solidFill>
                  <a:srgbClr val="B8860B"/>
                </a:solidFill>
              </a:rPr>
              <a:t>Peter W. Szabo</a:t>
            </a:r>
            <a:r>
              <a:rPr lang="en-GB" sz="1600" b="1" dirty="0">
                <a:solidFill>
                  <a:srgbClr val="B8860B"/>
                </a:solidFill>
              </a:rPr>
              <a:t>, </a:t>
            </a:r>
            <a:r>
              <a:rPr lang="hu-HU" sz="1600" b="1" dirty="0" err="1">
                <a:solidFill>
                  <a:srgbClr val="B8860B"/>
                </a:solidFill>
              </a:rPr>
              <a:t>Founder</a:t>
            </a:r>
            <a:r>
              <a:rPr lang="hu-HU" sz="1600" b="1" dirty="0">
                <a:solidFill>
                  <a:srgbClr val="B8860B"/>
                </a:solidFill>
              </a:rPr>
              <a:t> and </a:t>
            </a:r>
            <a:r>
              <a:rPr lang="hu-HU" sz="1600" b="1" dirty="0" err="1">
                <a:solidFill>
                  <a:srgbClr val="B8860B"/>
                </a:solidFill>
              </a:rPr>
              <a:t>researcher</a:t>
            </a:r>
            <a:r>
              <a:rPr lang="en-GB" sz="1600" b="1" dirty="0">
                <a:solidFill>
                  <a:srgbClr val="B8860B"/>
                </a:solidFill>
              </a:rPr>
              <a:t> @</a:t>
            </a:r>
            <a:r>
              <a:rPr lang="hu-HU" sz="1600" b="1" dirty="0">
                <a:solidFill>
                  <a:srgbClr val="B8860B"/>
                </a:solidFill>
              </a:rPr>
              <a:t>Tengrai </a:t>
            </a:r>
            <a:r>
              <a:rPr lang="hu-HU" sz="1600" b="1" dirty="0" err="1">
                <a:solidFill>
                  <a:srgbClr val="B8860B"/>
                </a:solidFill>
              </a:rPr>
              <a:t>Artificial</a:t>
            </a:r>
            <a:r>
              <a:rPr lang="hu-HU" sz="1600" b="1" dirty="0">
                <a:solidFill>
                  <a:srgbClr val="B8860B"/>
                </a:solidFill>
              </a:rPr>
              <a:t> </a:t>
            </a:r>
            <a:r>
              <a:rPr lang="hu-HU" sz="1600" b="1" dirty="0" err="1">
                <a:solidFill>
                  <a:srgbClr val="B8860B"/>
                </a:solidFill>
              </a:rPr>
              <a:t>Intelligence</a:t>
            </a:r>
            <a:r>
              <a:rPr lang="hu-HU" sz="1600" b="1" dirty="0">
                <a:solidFill>
                  <a:srgbClr val="B8860B"/>
                </a:solidFill>
              </a:rPr>
              <a:t> kft.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Fashion and creative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174957" y="6519446"/>
            <a:ext cx="11303092" cy="269304"/>
          </a:xfrm>
          <a:prstGeom prst="rect">
            <a:avLst/>
          </a:prstGeom>
          <a:noFill/>
        </p:spPr>
        <p:txBody>
          <a:bodyPr wrap="square" rtlCol="0">
            <a:spAutoFit/>
          </a:bodyPr>
          <a:lstStyle/>
          <a:p>
            <a:r>
              <a:rPr lang="hu-HU" sz="1150" dirty="0"/>
              <a:t>Erzsébet Horváth </a:t>
            </a:r>
            <a:r>
              <a:rPr lang="hu-HU" sz="1150" dirty="0" err="1"/>
              <a:t>Governmental</a:t>
            </a:r>
            <a:r>
              <a:rPr lang="hu-HU" sz="1150" dirty="0"/>
              <a:t> </a:t>
            </a:r>
            <a:r>
              <a:rPr lang="hu-HU" sz="1150" dirty="0" err="1"/>
              <a:t>Agency</a:t>
            </a:r>
            <a:r>
              <a:rPr lang="hu-HU" sz="1150" dirty="0"/>
              <a:t> </a:t>
            </a:r>
            <a:r>
              <a:rPr lang="hu-HU" sz="1150" dirty="0" err="1"/>
              <a:t>for</a:t>
            </a:r>
            <a:r>
              <a:rPr lang="hu-HU" sz="1150" dirty="0"/>
              <a:t> IT </a:t>
            </a:r>
            <a:r>
              <a:rPr lang="hu-HU" sz="1150" dirty="0" err="1"/>
              <a:t>Development</a:t>
            </a:r>
            <a:r>
              <a:rPr lang="hu-HU" sz="1150" dirty="0"/>
              <a:t>-KIFÜ</a:t>
            </a:r>
            <a:r>
              <a:rPr lang="en-GB" sz="1150" dirty="0"/>
              <a:t>, horvath.erzsebet@kifu.gov.hu</a:t>
            </a:r>
          </a:p>
        </p:txBody>
      </p:sp>
      <p:pic>
        <p:nvPicPr>
          <p:cNvPr id="12" name="Graphic 11">
            <a:extLst>
              <a:ext uri="{FF2B5EF4-FFF2-40B4-BE49-F238E27FC236}">
                <a16:creationId xmlns:a16="http://schemas.microsoft.com/office/drawing/2014/main" id="{69438B8E-2908-54C5-50B6-FF634390E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0137" y="70571"/>
            <a:ext cx="853049" cy="1205548"/>
          </a:xfrm>
          <a:prstGeom prst="rect">
            <a:avLst/>
          </a:prstGeom>
        </p:spPr>
      </p:pic>
      <p:pic>
        <p:nvPicPr>
          <p:cNvPr id="15" name="Picture 14" descr="A collage of women in different poses&#10;&#10;Description automatically generated">
            <a:extLst>
              <a:ext uri="{FF2B5EF4-FFF2-40B4-BE49-F238E27FC236}">
                <a16:creationId xmlns:a16="http://schemas.microsoft.com/office/drawing/2014/main" id="{FE465E80-3D00-EB0E-2D26-5C9324017D3B}"/>
              </a:ext>
            </a:extLst>
          </p:cNvPr>
          <p:cNvPicPr>
            <a:picLocks noChangeAspect="1"/>
          </p:cNvPicPr>
          <p:nvPr/>
        </p:nvPicPr>
        <p:blipFill>
          <a:blip r:embed="rId5"/>
          <a:stretch>
            <a:fillRect/>
          </a:stretch>
        </p:blipFill>
        <p:spPr>
          <a:xfrm>
            <a:off x="4887476" y="1829692"/>
            <a:ext cx="3397628" cy="3397628"/>
          </a:xfrm>
          <a:prstGeom prst="rect">
            <a:avLst/>
          </a:prstGeom>
        </p:spPr>
      </p:pic>
      <p:pic>
        <p:nvPicPr>
          <p:cNvPr id="17" name="Picture 16" descr="A red dragon sitting on a window ledge&#10;&#10;Description automatically generated">
            <a:extLst>
              <a:ext uri="{FF2B5EF4-FFF2-40B4-BE49-F238E27FC236}">
                <a16:creationId xmlns:a16="http://schemas.microsoft.com/office/drawing/2014/main" id="{14183A8D-72EC-4BF7-4D76-5934A88D64FC}"/>
              </a:ext>
            </a:extLst>
          </p:cNvPr>
          <p:cNvPicPr>
            <a:picLocks noChangeAspect="1"/>
          </p:cNvPicPr>
          <p:nvPr/>
        </p:nvPicPr>
        <p:blipFill>
          <a:blip r:embed="rId6"/>
          <a:stretch>
            <a:fillRect/>
          </a:stretch>
        </p:blipFill>
        <p:spPr>
          <a:xfrm>
            <a:off x="4754138" y="-3116"/>
            <a:ext cx="1341861" cy="1341861"/>
          </a:xfrm>
          <a:prstGeom prst="rect">
            <a:avLst/>
          </a:prstGeom>
        </p:spPr>
      </p:pic>
      <p:pic>
        <p:nvPicPr>
          <p:cNvPr id="19" name="Picture 18" descr="A person in a dress&#10;&#10;Description automatically generated">
            <a:extLst>
              <a:ext uri="{FF2B5EF4-FFF2-40B4-BE49-F238E27FC236}">
                <a16:creationId xmlns:a16="http://schemas.microsoft.com/office/drawing/2014/main" id="{D2B524AD-9B09-4F0F-1397-95B7A4E0FD62}"/>
              </a:ext>
            </a:extLst>
          </p:cNvPr>
          <p:cNvPicPr>
            <a:picLocks noChangeAspect="1"/>
          </p:cNvPicPr>
          <p:nvPr/>
        </p:nvPicPr>
        <p:blipFill>
          <a:blip r:embed="rId7"/>
          <a:stretch>
            <a:fillRect/>
          </a:stretch>
        </p:blipFill>
        <p:spPr>
          <a:xfrm>
            <a:off x="6095999" y="-5080"/>
            <a:ext cx="2011681" cy="1341121"/>
          </a:xfrm>
          <a:prstGeom prst="rect">
            <a:avLst/>
          </a:prstGeom>
        </p:spPr>
      </p:pic>
      <p:pic>
        <p:nvPicPr>
          <p:cNvPr id="21" name="Picture 20" descr="A cat in a garment&#10;&#10;Description automatically generated">
            <a:extLst>
              <a:ext uri="{FF2B5EF4-FFF2-40B4-BE49-F238E27FC236}">
                <a16:creationId xmlns:a16="http://schemas.microsoft.com/office/drawing/2014/main" id="{382FC0AE-5A89-B716-B310-AD46087664F1}"/>
              </a:ext>
            </a:extLst>
          </p:cNvPr>
          <p:cNvPicPr>
            <a:picLocks noChangeAspect="1"/>
          </p:cNvPicPr>
          <p:nvPr/>
        </p:nvPicPr>
        <p:blipFill>
          <a:blip r:embed="rId8"/>
          <a:stretch>
            <a:fillRect/>
          </a:stretch>
        </p:blipFill>
        <p:spPr>
          <a:xfrm>
            <a:off x="8107681" y="-23832"/>
            <a:ext cx="2346960" cy="1365504"/>
          </a:xfrm>
          <a:prstGeom prst="rect">
            <a:avLst/>
          </a:prstGeom>
        </p:spPr>
      </p:pic>
      <p:pic>
        <p:nvPicPr>
          <p:cNvPr id="10" name="Kép 9">
            <a:extLst>
              <a:ext uri="{FF2B5EF4-FFF2-40B4-BE49-F238E27FC236}">
                <a16:creationId xmlns:a16="http://schemas.microsoft.com/office/drawing/2014/main" id="{DE75DC98-EE98-40B6-AB59-09D595A18ABC}"/>
              </a:ext>
            </a:extLst>
          </p:cNvPr>
          <p:cNvPicPr>
            <a:picLocks noChangeAspect="1"/>
          </p:cNvPicPr>
          <p:nvPr/>
        </p:nvPicPr>
        <p:blipFill>
          <a:blip r:embed="rId9"/>
          <a:stretch>
            <a:fillRect/>
          </a:stretch>
        </p:blipFill>
        <p:spPr>
          <a:xfrm>
            <a:off x="9941528" y="5429323"/>
            <a:ext cx="925868" cy="928589"/>
          </a:xfrm>
          <a:prstGeom prst="rect">
            <a:avLst/>
          </a:prstGeom>
        </p:spPr>
      </p:pic>
      <p:sp>
        <p:nvSpPr>
          <p:cNvPr id="5" name="Rectangle 4">
            <a:hlinkClick r:id="rId10"/>
            <a:extLst>
              <a:ext uri="{FF2B5EF4-FFF2-40B4-BE49-F238E27FC236}">
                <a16:creationId xmlns:a16="http://schemas.microsoft.com/office/drawing/2014/main" id="{C2A4D461-F871-7931-CA7D-124472062DD0}"/>
              </a:ext>
            </a:extLst>
          </p:cNvPr>
          <p:cNvSpPr/>
          <p:nvPr/>
        </p:nvSpPr>
        <p:spPr>
          <a:xfrm>
            <a:off x="10867396" y="5298283"/>
            <a:ext cx="1219865" cy="1155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aphic 9">
            <a:extLst>
              <a:ext uri="{FF2B5EF4-FFF2-40B4-BE49-F238E27FC236}">
                <a16:creationId xmlns:a16="http://schemas.microsoft.com/office/drawing/2014/main" id="{77ABB5EB-4410-1AD0-D411-0869AE9A3B69}"/>
              </a:ext>
            </a:extLst>
          </p:cNvPr>
          <p:cNvGrpSpPr/>
          <p:nvPr/>
        </p:nvGrpSpPr>
        <p:grpSpPr>
          <a:xfrm>
            <a:off x="11000015" y="5377955"/>
            <a:ext cx="995906" cy="995906"/>
            <a:chOff x="11000015" y="5377955"/>
            <a:chExt cx="995906" cy="995906"/>
          </a:xfrm>
        </p:grpSpPr>
        <p:sp>
          <p:nvSpPr>
            <p:cNvPr id="18" name="Freeform: Shape 17">
              <a:extLst>
                <a:ext uri="{FF2B5EF4-FFF2-40B4-BE49-F238E27FC236}">
                  <a16:creationId xmlns:a16="http://schemas.microsoft.com/office/drawing/2014/main" id="{B0B4F042-D6B6-03FD-2891-0777548BD9BD}"/>
                </a:ext>
              </a:extLst>
            </p:cNvPr>
            <p:cNvSpPr/>
            <p:nvPr/>
          </p:nvSpPr>
          <p:spPr>
            <a:xfrm>
              <a:off x="11318705" y="5377955"/>
              <a:ext cx="39836" cy="39836"/>
            </a:xfrm>
            <a:custGeom>
              <a:avLst/>
              <a:gdLst>
                <a:gd name="connsiteX0" fmla="*/ 370 w 39836"/>
                <a:gd name="connsiteY0" fmla="*/ 50 h 39836"/>
                <a:gd name="connsiteX1" fmla="*/ 40206 w 39836"/>
                <a:gd name="connsiteY1" fmla="*/ 50 h 39836"/>
                <a:gd name="connsiteX2" fmla="*/ 40206 w 39836"/>
                <a:gd name="connsiteY2" fmla="*/ 39886 h 39836"/>
                <a:gd name="connsiteX3" fmla="*/ 3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0"/>
                  </a:moveTo>
                  <a:lnTo>
                    <a:pt x="40206" y="50"/>
                  </a:lnTo>
                  <a:lnTo>
                    <a:pt x="40206" y="39886"/>
                  </a:lnTo>
                  <a:lnTo>
                    <a:pt x="370" y="39886"/>
                  </a:lnTo>
                  <a:close/>
                </a:path>
              </a:pathLst>
            </a:custGeom>
            <a:solidFill>
              <a:srgbClr val="000000"/>
            </a:solidFill>
            <a:ln w="39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E200DB7-71DA-650F-1BD5-27A428FB2702}"/>
                </a:ext>
              </a:extLst>
            </p:cNvPr>
            <p:cNvSpPr/>
            <p:nvPr/>
          </p:nvSpPr>
          <p:spPr>
            <a:xfrm>
              <a:off x="11398378" y="5377955"/>
              <a:ext cx="39836" cy="39836"/>
            </a:xfrm>
            <a:custGeom>
              <a:avLst/>
              <a:gdLst>
                <a:gd name="connsiteX0" fmla="*/ 450 w 39836"/>
                <a:gd name="connsiteY0" fmla="*/ 50 h 39836"/>
                <a:gd name="connsiteX1" fmla="*/ 40286 w 39836"/>
                <a:gd name="connsiteY1" fmla="*/ 50 h 39836"/>
                <a:gd name="connsiteX2" fmla="*/ 40286 w 39836"/>
                <a:gd name="connsiteY2" fmla="*/ 39886 h 39836"/>
                <a:gd name="connsiteX3" fmla="*/ 4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50"/>
                  </a:moveTo>
                  <a:lnTo>
                    <a:pt x="40286" y="50"/>
                  </a:lnTo>
                  <a:lnTo>
                    <a:pt x="40286" y="39886"/>
                  </a:lnTo>
                  <a:lnTo>
                    <a:pt x="450" y="39886"/>
                  </a:lnTo>
                  <a:close/>
                </a:path>
              </a:pathLst>
            </a:custGeom>
            <a:solidFill>
              <a:srgbClr val="000000"/>
            </a:solidFill>
            <a:ln w="39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2BB0AC3-8CED-EF47-C02C-DB1CF25940A1}"/>
                </a:ext>
              </a:extLst>
            </p:cNvPr>
            <p:cNvSpPr/>
            <p:nvPr/>
          </p:nvSpPr>
          <p:spPr>
            <a:xfrm>
              <a:off x="11478050" y="5377955"/>
              <a:ext cx="39836" cy="39836"/>
            </a:xfrm>
            <a:custGeom>
              <a:avLst/>
              <a:gdLst>
                <a:gd name="connsiteX0" fmla="*/ 530 w 39836"/>
                <a:gd name="connsiteY0" fmla="*/ 50 h 39836"/>
                <a:gd name="connsiteX1" fmla="*/ 40366 w 39836"/>
                <a:gd name="connsiteY1" fmla="*/ 50 h 39836"/>
                <a:gd name="connsiteX2" fmla="*/ 40366 w 39836"/>
                <a:gd name="connsiteY2" fmla="*/ 39886 h 39836"/>
                <a:gd name="connsiteX3" fmla="*/ 53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0"/>
                  </a:moveTo>
                  <a:lnTo>
                    <a:pt x="40366" y="50"/>
                  </a:lnTo>
                  <a:lnTo>
                    <a:pt x="40366" y="39886"/>
                  </a:lnTo>
                  <a:lnTo>
                    <a:pt x="530" y="39886"/>
                  </a:lnTo>
                  <a:close/>
                </a:path>
              </a:pathLst>
            </a:custGeom>
            <a:solidFill>
              <a:srgbClr val="000000"/>
            </a:solidFill>
            <a:ln w="39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12C76F1-92C7-F5F2-DA5E-B1B53B5C2251}"/>
                </a:ext>
              </a:extLst>
            </p:cNvPr>
            <p:cNvSpPr/>
            <p:nvPr/>
          </p:nvSpPr>
          <p:spPr>
            <a:xfrm>
              <a:off x="11517887" y="5377955"/>
              <a:ext cx="39836" cy="39836"/>
            </a:xfrm>
            <a:custGeom>
              <a:avLst/>
              <a:gdLst>
                <a:gd name="connsiteX0" fmla="*/ 570 w 39836"/>
                <a:gd name="connsiteY0" fmla="*/ 50 h 39836"/>
                <a:gd name="connsiteX1" fmla="*/ 40406 w 39836"/>
                <a:gd name="connsiteY1" fmla="*/ 50 h 39836"/>
                <a:gd name="connsiteX2" fmla="*/ 40406 w 39836"/>
                <a:gd name="connsiteY2" fmla="*/ 39886 h 39836"/>
                <a:gd name="connsiteX3" fmla="*/ 5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0"/>
                  </a:moveTo>
                  <a:lnTo>
                    <a:pt x="40406" y="50"/>
                  </a:lnTo>
                  <a:lnTo>
                    <a:pt x="40406" y="39886"/>
                  </a:lnTo>
                  <a:lnTo>
                    <a:pt x="570" y="39886"/>
                  </a:lnTo>
                  <a:close/>
                </a:path>
              </a:pathLst>
            </a:custGeom>
            <a:solidFill>
              <a:srgbClr val="000000"/>
            </a:solidFill>
            <a:ln w="39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0B0346-A204-BC4D-70C0-2D62C7969209}"/>
                </a:ext>
              </a:extLst>
            </p:cNvPr>
            <p:cNvSpPr/>
            <p:nvPr/>
          </p:nvSpPr>
          <p:spPr>
            <a:xfrm>
              <a:off x="11557723" y="5377955"/>
              <a:ext cx="39836" cy="39836"/>
            </a:xfrm>
            <a:custGeom>
              <a:avLst/>
              <a:gdLst>
                <a:gd name="connsiteX0" fmla="*/ 610 w 39836"/>
                <a:gd name="connsiteY0" fmla="*/ 50 h 39836"/>
                <a:gd name="connsiteX1" fmla="*/ 40446 w 39836"/>
                <a:gd name="connsiteY1" fmla="*/ 50 h 39836"/>
                <a:gd name="connsiteX2" fmla="*/ 40446 w 39836"/>
                <a:gd name="connsiteY2" fmla="*/ 39886 h 39836"/>
                <a:gd name="connsiteX3" fmla="*/ 61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0"/>
                  </a:moveTo>
                  <a:lnTo>
                    <a:pt x="40446" y="50"/>
                  </a:lnTo>
                  <a:lnTo>
                    <a:pt x="40446" y="39886"/>
                  </a:lnTo>
                  <a:lnTo>
                    <a:pt x="610" y="39886"/>
                  </a:lnTo>
                  <a:close/>
                </a:path>
              </a:pathLst>
            </a:custGeom>
            <a:solidFill>
              <a:srgbClr val="000000"/>
            </a:solidFill>
            <a:ln w="39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6E9246-52D5-5613-9989-8A5C2E1CEAF5}"/>
                </a:ext>
              </a:extLst>
            </p:cNvPr>
            <p:cNvSpPr/>
            <p:nvPr/>
          </p:nvSpPr>
          <p:spPr>
            <a:xfrm>
              <a:off x="11597559" y="5377955"/>
              <a:ext cx="39836" cy="39836"/>
            </a:xfrm>
            <a:custGeom>
              <a:avLst/>
              <a:gdLst>
                <a:gd name="connsiteX0" fmla="*/ 650 w 39836"/>
                <a:gd name="connsiteY0" fmla="*/ 50 h 39836"/>
                <a:gd name="connsiteX1" fmla="*/ 40486 w 39836"/>
                <a:gd name="connsiteY1" fmla="*/ 50 h 39836"/>
                <a:gd name="connsiteX2" fmla="*/ 40486 w 39836"/>
                <a:gd name="connsiteY2" fmla="*/ 39886 h 39836"/>
                <a:gd name="connsiteX3" fmla="*/ 6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0"/>
                  </a:moveTo>
                  <a:lnTo>
                    <a:pt x="40486" y="50"/>
                  </a:lnTo>
                  <a:lnTo>
                    <a:pt x="40486" y="39886"/>
                  </a:lnTo>
                  <a:lnTo>
                    <a:pt x="650" y="39886"/>
                  </a:lnTo>
                  <a:close/>
                </a:path>
              </a:pathLst>
            </a:custGeom>
            <a:solidFill>
              <a:srgbClr val="000000"/>
            </a:solidFill>
            <a:ln w="39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4E4707-53EC-2154-2A43-BB0CD14CFA3B}"/>
                </a:ext>
              </a:extLst>
            </p:cNvPr>
            <p:cNvSpPr/>
            <p:nvPr/>
          </p:nvSpPr>
          <p:spPr>
            <a:xfrm>
              <a:off x="11318705" y="5417791"/>
              <a:ext cx="39836" cy="39836"/>
            </a:xfrm>
            <a:custGeom>
              <a:avLst/>
              <a:gdLst>
                <a:gd name="connsiteX0" fmla="*/ 370 w 39836"/>
                <a:gd name="connsiteY0" fmla="*/ 90 h 39836"/>
                <a:gd name="connsiteX1" fmla="*/ 40206 w 39836"/>
                <a:gd name="connsiteY1" fmla="*/ 90 h 39836"/>
                <a:gd name="connsiteX2" fmla="*/ 40206 w 39836"/>
                <a:gd name="connsiteY2" fmla="*/ 39926 h 39836"/>
                <a:gd name="connsiteX3" fmla="*/ 3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90"/>
                  </a:moveTo>
                  <a:lnTo>
                    <a:pt x="40206" y="90"/>
                  </a:lnTo>
                  <a:lnTo>
                    <a:pt x="40206" y="39926"/>
                  </a:lnTo>
                  <a:lnTo>
                    <a:pt x="370" y="39926"/>
                  </a:lnTo>
                  <a:close/>
                </a:path>
              </a:pathLst>
            </a:custGeom>
            <a:solidFill>
              <a:srgbClr val="000000"/>
            </a:solidFill>
            <a:ln w="39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D30683-8202-4B55-6FE7-CA5B4C3BFAC3}"/>
                </a:ext>
              </a:extLst>
            </p:cNvPr>
            <p:cNvSpPr/>
            <p:nvPr/>
          </p:nvSpPr>
          <p:spPr>
            <a:xfrm>
              <a:off x="11438214" y="5417791"/>
              <a:ext cx="39836" cy="39836"/>
            </a:xfrm>
            <a:custGeom>
              <a:avLst/>
              <a:gdLst>
                <a:gd name="connsiteX0" fmla="*/ 490 w 39836"/>
                <a:gd name="connsiteY0" fmla="*/ 90 h 39836"/>
                <a:gd name="connsiteX1" fmla="*/ 40326 w 39836"/>
                <a:gd name="connsiteY1" fmla="*/ 90 h 39836"/>
                <a:gd name="connsiteX2" fmla="*/ 40326 w 39836"/>
                <a:gd name="connsiteY2" fmla="*/ 39926 h 39836"/>
                <a:gd name="connsiteX3" fmla="*/ 49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0"/>
                  </a:moveTo>
                  <a:lnTo>
                    <a:pt x="40326" y="90"/>
                  </a:lnTo>
                  <a:lnTo>
                    <a:pt x="40326" y="39926"/>
                  </a:lnTo>
                  <a:lnTo>
                    <a:pt x="490" y="39926"/>
                  </a:lnTo>
                  <a:close/>
                </a:path>
              </a:pathLst>
            </a:custGeom>
            <a:solidFill>
              <a:srgbClr val="000000"/>
            </a:solidFill>
            <a:ln w="39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63FEB3-4463-7F15-8B8E-C9ABDF141D2E}"/>
                </a:ext>
              </a:extLst>
            </p:cNvPr>
            <p:cNvSpPr/>
            <p:nvPr/>
          </p:nvSpPr>
          <p:spPr>
            <a:xfrm>
              <a:off x="11517887" y="5417791"/>
              <a:ext cx="39836" cy="39836"/>
            </a:xfrm>
            <a:custGeom>
              <a:avLst/>
              <a:gdLst>
                <a:gd name="connsiteX0" fmla="*/ 570 w 39836"/>
                <a:gd name="connsiteY0" fmla="*/ 90 h 39836"/>
                <a:gd name="connsiteX1" fmla="*/ 40406 w 39836"/>
                <a:gd name="connsiteY1" fmla="*/ 90 h 39836"/>
                <a:gd name="connsiteX2" fmla="*/ 40406 w 39836"/>
                <a:gd name="connsiteY2" fmla="*/ 39926 h 39836"/>
                <a:gd name="connsiteX3" fmla="*/ 5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0"/>
                  </a:moveTo>
                  <a:lnTo>
                    <a:pt x="40406" y="90"/>
                  </a:lnTo>
                  <a:lnTo>
                    <a:pt x="40406" y="39926"/>
                  </a:lnTo>
                  <a:lnTo>
                    <a:pt x="570" y="39926"/>
                  </a:lnTo>
                  <a:close/>
                </a:path>
              </a:pathLst>
            </a:custGeom>
            <a:solidFill>
              <a:srgbClr val="000000"/>
            </a:solidFill>
            <a:ln w="39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85F3FEA-7735-88A0-9466-4387A3FE7960}"/>
                </a:ext>
              </a:extLst>
            </p:cNvPr>
            <p:cNvSpPr/>
            <p:nvPr/>
          </p:nvSpPr>
          <p:spPr>
            <a:xfrm>
              <a:off x="11557723" y="5417791"/>
              <a:ext cx="39836" cy="39836"/>
            </a:xfrm>
            <a:custGeom>
              <a:avLst/>
              <a:gdLst>
                <a:gd name="connsiteX0" fmla="*/ 610 w 39836"/>
                <a:gd name="connsiteY0" fmla="*/ 90 h 39836"/>
                <a:gd name="connsiteX1" fmla="*/ 40446 w 39836"/>
                <a:gd name="connsiteY1" fmla="*/ 90 h 39836"/>
                <a:gd name="connsiteX2" fmla="*/ 40446 w 39836"/>
                <a:gd name="connsiteY2" fmla="*/ 39926 h 39836"/>
                <a:gd name="connsiteX3" fmla="*/ 61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90"/>
                  </a:moveTo>
                  <a:lnTo>
                    <a:pt x="40446" y="90"/>
                  </a:lnTo>
                  <a:lnTo>
                    <a:pt x="40446" y="39926"/>
                  </a:lnTo>
                  <a:lnTo>
                    <a:pt x="610" y="39926"/>
                  </a:lnTo>
                  <a:close/>
                </a:path>
              </a:pathLst>
            </a:custGeom>
            <a:solidFill>
              <a:srgbClr val="000000"/>
            </a:solidFill>
            <a:ln w="39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147F29-6C46-0F6D-8E6F-592924693D1F}"/>
                </a:ext>
              </a:extLst>
            </p:cNvPr>
            <p:cNvSpPr/>
            <p:nvPr/>
          </p:nvSpPr>
          <p:spPr>
            <a:xfrm>
              <a:off x="11597559" y="5417791"/>
              <a:ext cx="39836" cy="39836"/>
            </a:xfrm>
            <a:custGeom>
              <a:avLst/>
              <a:gdLst>
                <a:gd name="connsiteX0" fmla="*/ 650 w 39836"/>
                <a:gd name="connsiteY0" fmla="*/ 90 h 39836"/>
                <a:gd name="connsiteX1" fmla="*/ 40486 w 39836"/>
                <a:gd name="connsiteY1" fmla="*/ 90 h 39836"/>
                <a:gd name="connsiteX2" fmla="*/ 40486 w 39836"/>
                <a:gd name="connsiteY2" fmla="*/ 39926 h 39836"/>
                <a:gd name="connsiteX3" fmla="*/ 65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0"/>
                  </a:moveTo>
                  <a:lnTo>
                    <a:pt x="40486" y="90"/>
                  </a:lnTo>
                  <a:lnTo>
                    <a:pt x="40486" y="39926"/>
                  </a:lnTo>
                  <a:lnTo>
                    <a:pt x="650" y="39926"/>
                  </a:lnTo>
                  <a:close/>
                </a:path>
              </a:pathLst>
            </a:custGeom>
            <a:solidFill>
              <a:srgbClr val="000000"/>
            </a:solidFill>
            <a:ln w="39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7E4B621-1EB9-EE5C-2D07-F60C98B6B084}"/>
                </a:ext>
              </a:extLst>
            </p:cNvPr>
            <p:cNvSpPr/>
            <p:nvPr/>
          </p:nvSpPr>
          <p:spPr>
            <a:xfrm>
              <a:off x="11318705" y="5457628"/>
              <a:ext cx="39836" cy="39836"/>
            </a:xfrm>
            <a:custGeom>
              <a:avLst/>
              <a:gdLst>
                <a:gd name="connsiteX0" fmla="*/ 370 w 39836"/>
                <a:gd name="connsiteY0" fmla="*/ 130 h 39836"/>
                <a:gd name="connsiteX1" fmla="*/ 40206 w 39836"/>
                <a:gd name="connsiteY1" fmla="*/ 130 h 39836"/>
                <a:gd name="connsiteX2" fmla="*/ 40206 w 39836"/>
                <a:gd name="connsiteY2" fmla="*/ 39966 h 39836"/>
                <a:gd name="connsiteX3" fmla="*/ 3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30"/>
                  </a:moveTo>
                  <a:lnTo>
                    <a:pt x="40206" y="130"/>
                  </a:lnTo>
                  <a:lnTo>
                    <a:pt x="40206" y="39966"/>
                  </a:lnTo>
                  <a:lnTo>
                    <a:pt x="370" y="39966"/>
                  </a:lnTo>
                  <a:close/>
                </a:path>
              </a:pathLst>
            </a:custGeom>
            <a:solidFill>
              <a:srgbClr val="000000"/>
            </a:solidFill>
            <a:ln w="39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EC43694-0DDD-7E6B-4318-A9DBC3FCB9B3}"/>
                </a:ext>
              </a:extLst>
            </p:cNvPr>
            <p:cNvSpPr/>
            <p:nvPr/>
          </p:nvSpPr>
          <p:spPr>
            <a:xfrm>
              <a:off x="11358542" y="5457628"/>
              <a:ext cx="39836" cy="39836"/>
            </a:xfrm>
            <a:custGeom>
              <a:avLst/>
              <a:gdLst>
                <a:gd name="connsiteX0" fmla="*/ 410 w 39836"/>
                <a:gd name="connsiteY0" fmla="*/ 130 h 39836"/>
                <a:gd name="connsiteX1" fmla="*/ 40246 w 39836"/>
                <a:gd name="connsiteY1" fmla="*/ 130 h 39836"/>
                <a:gd name="connsiteX2" fmla="*/ 40246 w 39836"/>
                <a:gd name="connsiteY2" fmla="*/ 39966 h 39836"/>
                <a:gd name="connsiteX3" fmla="*/ 4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30"/>
                  </a:moveTo>
                  <a:lnTo>
                    <a:pt x="40246" y="130"/>
                  </a:lnTo>
                  <a:lnTo>
                    <a:pt x="40246" y="39966"/>
                  </a:lnTo>
                  <a:lnTo>
                    <a:pt x="410" y="39966"/>
                  </a:lnTo>
                  <a:close/>
                </a:path>
              </a:pathLst>
            </a:custGeom>
            <a:solidFill>
              <a:srgbClr val="000000"/>
            </a:solidFill>
            <a:ln w="39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D9F4664-22D0-FD0E-44BC-60818D3B5ED0}"/>
                </a:ext>
              </a:extLst>
            </p:cNvPr>
            <p:cNvSpPr/>
            <p:nvPr/>
          </p:nvSpPr>
          <p:spPr>
            <a:xfrm>
              <a:off x="11438214" y="5457628"/>
              <a:ext cx="39836" cy="39836"/>
            </a:xfrm>
            <a:custGeom>
              <a:avLst/>
              <a:gdLst>
                <a:gd name="connsiteX0" fmla="*/ 490 w 39836"/>
                <a:gd name="connsiteY0" fmla="*/ 130 h 39836"/>
                <a:gd name="connsiteX1" fmla="*/ 40326 w 39836"/>
                <a:gd name="connsiteY1" fmla="*/ 130 h 39836"/>
                <a:gd name="connsiteX2" fmla="*/ 40326 w 39836"/>
                <a:gd name="connsiteY2" fmla="*/ 39966 h 39836"/>
                <a:gd name="connsiteX3" fmla="*/ 49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30"/>
                  </a:moveTo>
                  <a:lnTo>
                    <a:pt x="40326" y="130"/>
                  </a:lnTo>
                  <a:lnTo>
                    <a:pt x="40326" y="39966"/>
                  </a:lnTo>
                  <a:lnTo>
                    <a:pt x="490" y="39966"/>
                  </a:lnTo>
                  <a:close/>
                </a:path>
              </a:pathLst>
            </a:custGeom>
            <a:solidFill>
              <a:srgbClr val="000000"/>
            </a:solidFill>
            <a:ln w="39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7FB513-EBB5-9618-6970-91F39AE1DA3D}"/>
                </a:ext>
              </a:extLst>
            </p:cNvPr>
            <p:cNvSpPr/>
            <p:nvPr/>
          </p:nvSpPr>
          <p:spPr>
            <a:xfrm>
              <a:off x="11517887" y="5457628"/>
              <a:ext cx="39836" cy="39836"/>
            </a:xfrm>
            <a:custGeom>
              <a:avLst/>
              <a:gdLst>
                <a:gd name="connsiteX0" fmla="*/ 570 w 39836"/>
                <a:gd name="connsiteY0" fmla="*/ 130 h 39836"/>
                <a:gd name="connsiteX1" fmla="*/ 40406 w 39836"/>
                <a:gd name="connsiteY1" fmla="*/ 130 h 39836"/>
                <a:gd name="connsiteX2" fmla="*/ 40406 w 39836"/>
                <a:gd name="connsiteY2" fmla="*/ 39966 h 39836"/>
                <a:gd name="connsiteX3" fmla="*/ 5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30"/>
                  </a:moveTo>
                  <a:lnTo>
                    <a:pt x="40406" y="130"/>
                  </a:lnTo>
                  <a:lnTo>
                    <a:pt x="40406" y="39966"/>
                  </a:lnTo>
                  <a:lnTo>
                    <a:pt x="570" y="39966"/>
                  </a:lnTo>
                  <a:close/>
                </a:path>
              </a:pathLst>
            </a:custGeom>
            <a:solidFill>
              <a:srgbClr val="000000"/>
            </a:solidFill>
            <a:ln w="39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F2E1F4E-0DEA-C902-8FC9-1E585D105A99}"/>
                </a:ext>
              </a:extLst>
            </p:cNvPr>
            <p:cNvSpPr/>
            <p:nvPr/>
          </p:nvSpPr>
          <p:spPr>
            <a:xfrm>
              <a:off x="11557723" y="5457628"/>
              <a:ext cx="39836" cy="39836"/>
            </a:xfrm>
            <a:custGeom>
              <a:avLst/>
              <a:gdLst>
                <a:gd name="connsiteX0" fmla="*/ 610 w 39836"/>
                <a:gd name="connsiteY0" fmla="*/ 130 h 39836"/>
                <a:gd name="connsiteX1" fmla="*/ 40446 w 39836"/>
                <a:gd name="connsiteY1" fmla="*/ 130 h 39836"/>
                <a:gd name="connsiteX2" fmla="*/ 40446 w 39836"/>
                <a:gd name="connsiteY2" fmla="*/ 39966 h 39836"/>
                <a:gd name="connsiteX3" fmla="*/ 6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30"/>
                  </a:moveTo>
                  <a:lnTo>
                    <a:pt x="40446" y="130"/>
                  </a:lnTo>
                  <a:lnTo>
                    <a:pt x="40446" y="39966"/>
                  </a:lnTo>
                  <a:lnTo>
                    <a:pt x="610" y="39966"/>
                  </a:lnTo>
                  <a:close/>
                </a:path>
              </a:pathLst>
            </a:custGeom>
            <a:solidFill>
              <a:srgbClr val="000000"/>
            </a:solidFill>
            <a:ln w="39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33CB871-CB1D-6F49-B249-7F55EE01FA83}"/>
                </a:ext>
              </a:extLst>
            </p:cNvPr>
            <p:cNvSpPr/>
            <p:nvPr/>
          </p:nvSpPr>
          <p:spPr>
            <a:xfrm>
              <a:off x="11358542" y="5497464"/>
              <a:ext cx="39836" cy="39836"/>
            </a:xfrm>
            <a:custGeom>
              <a:avLst/>
              <a:gdLst>
                <a:gd name="connsiteX0" fmla="*/ 410 w 39836"/>
                <a:gd name="connsiteY0" fmla="*/ 170 h 39836"/>
                <a:gd name="connsiteX1" fmla="*/ 40246 w 39836"/>
                <a:gd name="connsiteY1" fmla="*/ 170 h 39836"/>
                <a:gd name="connsiteX2" fmla="*/ 40246 w 39836"/>
                <a:gd name="connsiteY2" fmla="*/ 40006 h 39836"/>
                <a:gd name="connsiteX3" fmla="*/ 4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70"/>
                  </a:moveTo>
                  <a:lnTo>
                    <a:pt x="40246" y="170"/>
                  </a:lnTo>
                  <a:lnTo>
                    <a:pt x="40246" y="40006"/>
                  </a:lnTo>
                  <a:lnTo>
                    <a:pt x="410" y="40006"/>
                  </a:lnTo>
                  <a:close/>
                </a:path>
              </a:pathLst>
            </a:custGeom>
            <a:solidFill>
              <a:srgbClr val="000000"/>
            </a:solidFill>
            <a:ln w="39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E288F1E-6520-2E0B-692E-A5C441E49A7B}"/>
                </a:ext>
              </a:extLst>
            </p:cNvPr>
            <p:cNvSpPr/>
            <p:nvPr/>
          </p:nvSpPr>
          <p:spPr>
            <a:xfrm>
              <a:off x="11398378" y="5497464"/>
              <a:ext cx="39836" cy="39836"/>
            </a:xfrm>
            <a:custGeom>
              <a:avLst/>
              <a:gdLst>
                <a:gd name="connsiteX0" fmla="*/ 450 w 39836"/>
                <a:gd name="connsiteY0" fmla="*/ 170 h 39836"/>
                <a:gd name="connsiteX1" fmla="*/ 40286 w 39836"/>
                <a:gd name="connsiteY1" fmla="*/ 170 h 39836"/>
                <a:gd name="connsiteX2" fmla="*/ 40286 w 39836"/>
                <a:gd name="connsiteY2" fmla="*/ 40006 h 39836"/>
                <a:gd name="connsiteX3" fmla="*/ 4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170"/>
                  </a:moveTo>
                  <a:lnTo>
                    <a:pt x="40286" y="170"/>
                  </a:lnTo>
                  <a:lnTo>
                    <a:pt x="40286" y="40006"/>
                  </a:lnTo>
                  <a:lnTo>
                    <a:pt x="450" y="40006"/>
                  </a:lnTo>
                  <a:close/>
                </a:path>
              </a:pathLst>
            </a:custGeom>
            <a:solidFill>
              <a:srgbClr val="000000"/>
            </a:solidFill>
            <a:ln w="39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D9E4D04-8FBE-E848-82FC-A8E24F952315}"/>
                </a:ext>
              </a:extLst>
            </p:cNvPr>
            <p:cNvSpPr/>
            <p:nvPr/>
          </p:nvSpPr>
          <p:spPr>
            <a:xfrm>
              <a:off x="11557723" y="5497464"/>
              <a:ext cx="39836" cy="39836"/>
            </a:xfrm>
            <a:custGeom>
              <a:avLst/>
              <a:gdLst>
                <a:gd name="connsiteX0" fmla="*/ 610 w 39836"/>
                <a:gd name="connsiteY0" fmla="*/ 170 h 39836"/>
                <a:gd name="connsiteX1" fmla="*/ 40446 w 39836"/>
                <a:gd name="connsiteY1" fmla="*/ 170 h 39836"/>
                <a:gd name="connsiteX2" fmla="*/ 40446 w 39836"/>
                <a:gd name="connsiteY2" fmla="*/ 40006 h 39836"/>
                <a:gd name="connsiteX3" fmla="*/ 6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70"/>
                  </a:moveTo>
                  <a:lnTo>
                    <a:pt x="40446" y="170"/>
                  </a:lnTo>
                  <a:lnTo>
                    <a:pt x="40446" y="40006"/>
                  </a:lnTo>
                  <a:lnTo>
                    <a:pt x="610" y="40006"/>
                  </a:lnTo>
                  <a:close/>
                </a:path>
              </a:pathLst>
            </a:custGeom>
            <a:solidFill>
              <a:srgbClr val="000000"/>
            </a:solidFill>
            <a:ln w="39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3C242B8-BA45-9E16-B4C4-626D43827483}"/>
                </a:ext>
              </a:extLst>
            </p:cNvPr>
            <p:cNvSpPr/>
            <p:nvPr/>
          </p:nvSpPr>
          <p:spPr>
            <a:xfrm>
              <a:off x="11597559" y="5497464"/>
              <a:ext cx="39836" cy="39836"/>
            </a:xfrm>
            <a:custGeom>
              <a:avLst/>
              <a:gdLst>
                <a:gd name="connsiteX0" fmla="*/ 650 w 39836"/>
                <a:gd name="connsiteY0" fmla="*/ 170 h 39836"/>
                <a:gd name="connsiteX1" fmla="*/ 40486 w 39836"/>
                <a:gd name="connsiteY1" fmla="*/ 170 h 39836"/>
                <a:gd name="connsiteX2" fmla="*/ 40486 w 39836"/>
                <a:gd name="connsiteY2" fmla="*/ 40006 h 39836"/>
                <a:gd name="connsiteX3" fmla="*/ 6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170"/>
                  </a:moveTo>
                  <a:lnTo>
                    <a:pt x="40486" y="170"/>
                  </a:lnTo>
                  <a:lnTo>
                    <a:pt x="40486" y="40006"/>
                  </a:lnTo>
                  <a:lnTo>
                    <a:pt x="650" y="40006"/>
                  </a:lnTo>
                  <a:close/>
                </a:path>
              </a:pathLst>
            </a:custGeom>
            <a:solidFill>
              <a:srgbClr val="000000"/>
            </a:solidFill>
            <a:ln w="39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362BB4-46CD-8DC8-2890-B8287B9D5FDE}"/>
                </a:ext>
              </a:extLst>
            </p:cNvPr>
            <p:cNvSpPr/>
            <p:nvPr/>
          </p:nvSpPr>
          <p:spPr>
            <a:xfrm>
              <a:off x="11637395" y="5497464"/>
              <a:ext cx="39836" cy="39836"/>
            </a:xfrm>
            <a:custGeom>
              <a:avLst/>
              <a:gdLst>
                <a:gd name="connsiteX0" fmla="*/ 690 w 39836"/>
                <a:gd name="connsiteY0" fmla="*/ 170 h 39836"/>
                <a:gd name="connsiteX1" fmla="*/ 40526 w 39836"/>
                <a:gd name="connsiteY1" fmla="*/ 170 h 39836"/>
                <a:gd name="connsiteX2" fmla="*/ 40526 w 39836"/>
                <a:gd name="connsiteY2" fmla="*/ 40006 h 39836"/>
                <a:gd name="connsiteX3" fmla="*/ 69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70"/>
                  </a:moveTo>
                  <a:lnTo>
                    <a:pt x="40526" y="170"/>
                  </a:lnTo>
                  <a:lnTo>
                    <a:pt x="40526" y="40006"/>
                  </a:lnTo>
                  <a:lnTo>
                    <a:pt x="690" y="40006"/>
                  </a:lnTo>
                  <a:close/>
                </a:path>
              </a:pathLst>
            </a:custGeom>
            <a:solidFill>
              <a:srgbClr val="000000"/>
            </a:solidFill>
            <a:ln w="3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1168D1A-A926-75DB-32BF-E3BECEAD18E9}"/>
                </a:ext>
              </a:extLst>
            </p:cNvPr>
            <p:cNvSpPr/>
            <p:nvPr/>
          </p:nvSpPr>
          <p:spPr>
            <a:xfrm>
              <a:off x="11318705" y="5537300"/>
              <a:ext cx="39836" cy="39836"/>
            </a:xfrm>
            <a:custGeom>
              <a:avLst/>
              <a:gdLst>
                <a:gd name="connsiteX0" fmla="*/ 370 w 39836"/>
                <a:gd name="connsiteY0" fmla="*/ 210 h 39836"/>
                <a:gd name="connsiteX1" fmla="*/ 40206 w 39836"/>
                <a:gd name="connsiteY1" fmla="*/ 210 h 39836"/>
                <a:gd name="connsiteX2" fmla="*/ 40206 w 39836"/>
                <a:gd name="connsiteY2" fmla="*/ 40046 h 39836"/>
                <a:gd name="connsiteX3" fmla="*/ 3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10"/>
                  </a:moveTo>
                  <a:lnTo>
                    <a:pt x="40206" y="210"/>
                  </a:lnTo>
                  <a:lnTo>
                    <a:pt x="40206" y="40046"/>
                  </a:lnTo>
                  <a:lnTo>
                    <a:pt x="370" y="40046"/>
                  </a:lnTo>
                  <a:close/>
                </a:path>
              </a:pathLst>
            </a:custGeom>
            <a:solidFill>
              <a:srgbClr val="000000"/>
            </a:solidFill>
            <a:ln w="3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7C3728-AF6C-0D9D-B429-9C7898A364F7}"/>
                </a:ext>
              </a:extLst>
            </p:cNvPr>
            <p:cNvSpPr/>
            <p:nvPr/>
          </p:nvSpPr>
          <p:spPr>
            <a:xfrm>
              <a:off x="11358542" y="5537300"/>
              <a:ext cx="39836" cy="39836"/>
            </a:xfrm>
            <a:custGeom>
              <a:avLst/>
              <a:gdLst>
                <a:gd name="connsiteX0" fmla="*/ 410 w 39836"/>
                <a:gd name="connsiteY0" fmla="*/ 210 h 39836"/>
                <a:gd name="connsiteX1" fmla="*/ 40246 w 39836"/>
                <a:gd name="connsiteY1" fmla="*/ 210 h 39836"/>
                <a:gd name="connsiteX2" fmla="*/ 40246 w 39836"/>
                <a:gd name="connsiteY2" fmla="*/ 40046 h 39836"/>
                <a:gd name="connsiteX3" fmla="*/ 41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10"/>
                  </a:moveTo>
                  <a:lnTo>
                    <a:pt x="40246" y="210"/>
                  </a:lnTo>
                  <a:lnTo>
                    <a:pt x="40246" y="40046"/>
                  </a:lnTo>
                  <a:lnTo>
                    <a:pt x="410" y="40046"/>
                  </a:lnTo>
                  <a:close/>
                </a:path>
              </a:pathLst>
            </a:custGeom>
            <a:solidFill>
              <a:srgbClr val="000000"/>
            </a:solidFill>
            <a:ln w="39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A632E1-2AA3-BEB7-9492-7B3611089793}"/>
                </a:ext>
              </a:extLst>
            </p:cNvPr>
            <p:cNvSpPr/>
            <p:nvPr/>
          </p:nvSpPr>
          <p:spPr>
            <a:xfrm>
              <a:off x="11398378" y="5537300"/>
              <a:ext cx="39836" cy="39836"/>
            </a:xfrm>
            <a:custGeom>
              <a:avLst/>
              <a:gdLst>
                <a:gd name="connsiteX0" fmla="*/ 450 w 39836"/>
                <a:gd name="connsiteY0" fmla="*/ 210 h 39836"/>
                <a:gd name="connsiteX1" fmla="*/ 40286 w 39836"/>
                <a:gd name="connsiteY1" fmla="*/ 210 h 39836"/>
                <a:gd name="connsiteX2" fmla="*/ 40286 w 39836"/>
                <a:gd name="connsiteY2" fmla="*/ 40046 h 39836"/>
                <a:gd name="connsiteX3" fmla="*/ 4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10"/>
                  </a:moveTo>
                  <a:lnTo>
                    <a:pt x="40286" y="210"/>
                  </a:lnTo>
                  <a:lnTo>
                    <a:pt x="40286" y="40046"/>
                  </a:lnTo>
                  <a:lnTo>
                    <a:pt x="450" y="40046"/>
                  </a:lnTo>
                  <a:close/>
                </a:path>
              </a:pathLst>
            </a:custGeom>
            <a:solidFill>
              <a:srgbClr val="000000"/>
            </a:solidFill>
            <a:ln w="39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FBCB6E4-820B-AC9B-8529-1A7E7FA65327}"/>
                </a:ext>
              </a:extLst>
            </p:cNvPr>
            <p:cNvSpPr/>
            <p:nvPr/>
          </p:nvSpPr>
          <p:spPr>
            <a:xfrm>
              <a:off x="11517887" y="5537300"/>
              <a:ext cx="39836" cy="39836"/>
            </a:xfrm>
            <a:custGeom>
              <a:avLst/>
              <a:gdLst>
                <a:gd name="connsiteX0" fmla="*/ 570 w 39836"/>
                <a:gd name="connsiteY0" fmla="*/ 210 h 39836"/>
                <a:gd name="connsiteX1" fmla="*/ 40406 w 39836"/>
                <a:gd name="connsiteY1" fmla="*/ 210 h 39836"/>
                <a:gd name="connsiteX2" fmla="*/ 40406 w 39836"/>
                <a:gd name="connsiteY2" fmla="*/ 40046 h 39836"/>
                <a:gd name="connsiteX3" fmla="*/ 5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10"/>
                  </a:moveTo>
                  <a:lnTo>
                    <a:pt x="40406" y="210"/>
                  </a:lnTo>
                  <a:lnTo>
                    <a:pt x="40406" y="40046"/>
                  </a:lnTo>
                  <a:lnTo>
                    <a:pt x="570" y="40046"/>
                  </a:lnTo>
                  <a:close/>
                </a:path>
              </a:pathLst>
            </a:custGeom>
            <a:solidFill>
              <a:srgbClr val="000000"/>
            </a:solidFill>
            <a:ln w="39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A4904D1-7DBC-FD46-5D13-03088F8AD1A8}"/>
                </a:ext>
              </a:extLst>
            </p:cNvPr>
            <p:cNvSpPr/>
            <p:nvPr/>
          </p:nvSpPr>
          <p:spPr>
            <a:xfrm>
              <a:off x="11597559" y="5537300"/>
              <a:ext cx="39836" cy="39836"/>
            </a:xfrm>
            <a:custGeom>
              <a:avLst/>
              <a:gdLst>
                <a:gd name="connsiteX0" fmla="*/ 650 w 39836"/>
                <a:gd name="connsiteY0" fmla="*/ 210 h 39836"/>
                <a:gd name="connsiteX1" fmla="*/ 40486 w 39836"/>
                <a:gd name="connsiteY1" fmla="*/ 210 h 39836"/>
                <a:gd name="connsiteX2" fmla="*/ 40486 w 39836"/>
                <a:gd name="connsiteY2" fmla="*/ 40046 h 39836"/>
                <a:gd name="connsiteX3" fmla="*/ 6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210"/>
                  </a:moveTo>
                  <a:lnTo>
                    <a:pt x="40486" y="210"/>
                  </a:lnTo>
                  <a:lnTo>
                    <a:pt x="40486" y="40046"/>
                  </a:lnTo>
                  <a:lnTo>
                    <a:pt x="650" y="40046"/>
                  </a:lnTo>
                  <a:close/>
                </a:path>
              </a:pathLst>
            </a:custGeom>
            <a:solidFill>
              <a:srgbClr val="000000"/>
            </a:solidFill>
            <a:ln w="39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CB3D58F-246B-92B4-C0B3-776E7859516C}"/>
                </a:ext>
              </a:extLst>
            </p:cNvPr>
            <p:cNvSpPr/>
            <p:nvPr/>
          </p:nvSpPr>
          <p:spPr>
            <a:xfrm>
              <a:off x="11358542" y="5577136"/>
              <a:ext cx="39836" cy="39836"/>
            </a:xfrm>
            <a:custGeom>
              <a:avLst/>
              <a:gdLst>
                <a:gd name="connsiteX0" fmla="*/ 410 w 39836"/>
                <a:gd name="connsiteY0" fmla="*/ 250 h 39836"/>
                <a:gd name="connsiteX1" fmla="*/ 40246 w 39836"/>
                <a:gd name="connsiteY1" fmla="*/ 250 h 39836"/>
                <a:gd name="connsiteX2" fmla="*/ 40246 w 39836"/>
                <a:gd name="connsiteY2" fmla="*/ 40086 h 39836"/>
                <a:gd name="connsiteX3" fmla="*/ 4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50"/>
                  </a:moveTo>
                  <a:lnTo>
                    <a:pt x="40246" y="250"/>
                  </a:lnTo>
                  <a:lnTo>
                    <a:pt x="40246" y="40086"/>
                  </a:lnTo>
                  <a:lnTo>
                    <a:pt x="410" y="40086"/>
                  </a:lnTo>
                  <a:close/>
                </a:path>
              </a:pathLst>
            </a:custGeom>
            <a:solidFill>
              <a:srgbClr val="000000"/>
            </a:solidFill>
            <a:ln w="39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E066A6E-815D-1FA0-18A0-48A0CAAE632B}"/>
                </a:ext>
              </a:extLst>
            </p:cNvPr>
            <p:cNvSpPr/>
            <p:nvPr/>
          </p:nvSpPr>
          <p:spPr>
            <a:xfrm>
              <a:off x="11398378" y="5577136"/>
              <a:ext cx="39836" cy="39836"/>
            </a:xfrm>
            <a:custGeom>
              <a:avLst/>
              <a:gdLst>
                <a:gd name="connsiteX0" fmla="*/ 450 w 39836"/>
                <a:gd name="connsiteY0" fmla="*/ 250 h 39836"/>
                <a:gd name="connsiteX1" fmla="*/ 40286 w 39836"/>
                <a:gd name="connsiteY1" fmla="*/ 250 h 39836"/>
                <a:gd name="connsiteX2" fmla="*/ 40286 w 39836"/>
                <a:gd name="connsiteY2" fmla="*/ 40086 h 39836"/>
                <a:gd name="connsiteX3" fmla="*/ 45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50"/>
                  </a:moveTo>
                  <a:lnTo>
                    <a:pt x="40286" y="250"/>
                  </a:lnTo>
                  <a:lnTo>
                    <a:pt x="40286" y="40086"/>
                  </a:lnTo>
                  <a:lnTo>
                    <a:pt x="450" y="40086"/>
                  </a:lnTo>
                  <a:close/>
                </a:path>
              </a:pathLst>
            </a:custGeom>
            <a:solidFill>
              <a:srgbClr val="000000"/>
            </a:solidFill>
            <a:ln w="39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061C-4699-5BF1-C662-EF987CE39C27}"/>
                </a:ext>
              </a:extLst>
            </p:cNvPr>
            <p:cNvSpPr/>
            <p:nvPr/>
          </p:nvSpPr>
          <p:spPr>
            <a:xfrm>
              <a:off x="11478050" y="5577136"/>
              <a:ext cx="39836" cy="39836"/>
            </a:xfrm>
            <a:custGeom>
              <a:avLst/>
              <a:gdLst>
                <a:gd name="connsiteX0" fmla="*/ 530 w 39836"/>
                <a:gd name="connsiteY0" fmla="*/ 250 h 39836"/>
                <a:gd name="connsiteX1" fmla="*/ 40366 w 39836"/>
                <a:gd name="connsiteY1" fmla="*/ 250 h 39836"/>
                <a:gd name="connsiteX2" fmla="*/ 40366 w 39836"/>
                <a:gd name="connsiteY2" fmla="*/ 40086 h 39836"/>
                <a:gd name="connsiteX3" fmla="*/ 53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50"/>
                  </a:moveTo>
                  <a:lnTo>
                    <a:pt x="40366" y="250"/>
                  </a:lnTo>
                  <a:lnTo>
                    <a:pt x="40366" y="40086"/>
                  </a:lnTo>
                  <a:lnTo>
                    <a:pt x="530" y="40086"/>
                  </a:lnTo>
                  <a:close/>
                </a:path>
              </a:pathLst>
            </a:custGeom>
            <a:solidFill>
              <a:srgbClr val="000000"/>
            </a:solidFill>
            <a:ln w="39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0CDEAA-B2F8-FFAC-F288-3EC02FDFBB98}"/>
                </a:ext>
              </a:extLst>
            </p:cNvPr>
            <p:cNvSpPr/>
            <p:nvPr/>
          </p:nvSpPr>
          <p:spPr>
            <a:xfrm>
              <a:off x="11517887" y="5577136"/>
              <a:ext cx="39836" cy="39836"/>
            </a:xfrm>
            <a:custGeom>
              <a:avLst/>
              <a:gdLst>
                <a:gd name="connsiteX0" fmla="*/ 570 w 39836"/>
                <a:gd name="connsiteY0" fmla="*/ 250 h 39836"/>
                <a:gd name="connsiteX1" fmla="*/ 40406 w 39836"/>
                <a:gd name="connsiteY1" fmla="*/ 250 h 39836"/>
                <a:gd name="connsiteX2" fmla="*/ 40406 w 39836"/>
                <a:gd name="connsiteY2" fmla="*/ 40086 h 39836"/>
                <a:gd name="connsiteX3" fmla="*/ 57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50"/>
                  </a:moveTo>
                  <a:lnTo>
                    <a:pt x="40406" y="250"/>
                  </a:lnTo>
                  <a:lnTo>
                    <a:pt x="40406" y="40086"/>
                  </a:lnTo>
                  <a:lnTo>
                    <a:pt x="570" y="40086"/>
                  </a:lnTo>
                  <a:close/>
                </a:path>
              </a:pathLst>
            </a:custGeom>
            <a:solidFill>
              <a:srgbClr val="000000"/>
            </a:solidFill>
            <a:ln w="39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74CC07-A3E2-530B-E7FE-0B0DC7F8D524}"/>
                </a:ext>
              </a:extLst>
            </p:cNvPr>
            <p:cNvSpPr/>
            <p:nvPr/>
          </p:nvSpPr>
          <p:spPr>
            <a:xfrm>
              <a:off x="11557723" y="5577136"/>
              <a:ext cx="39836" cy="39836"/>
            </a:xfrm>
            <a:custGeom>
              <a:avLst/>
              <a:gdLst>
                <a:gd name="connsiteX0" fmla="*/ 610 w 39836"/>
                <a:gd name="connsiteY0" fmla="*/ 250 h 39836"/>
                <a:gd name="connsiteX1" fmla="*/ 40446 w 39836"/>
                <a:gd name="connsiteY1" fmla="*/ 250 h 39836"/>
                <a:gd name="connsiteX2" fmla="*/ 40446 w 39836"/>
                <a:gd name="connsiteY2" fmla="*/ 40086 h 39836"/>
                <a:gd name="connsiteX3" fmla="*/ 6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50"/>
                  </a:moveTo>
                  <a:lnTo>
                    <a:pt x="40446" y="250"/>
                  </a:lnTo>
                  <a:lnTo>
                    <a:pt x="40446" y="40086"/>
                  </a:lnTo>
                  <a:lnTo>
                    <a:pt x="610" y="40086"/>
                  </a:lnTo>
                  <a:close/>
                </a:path>
              </a:pathLst>
            </a:custGeom>
            <a:solidFill>
              <a:srgbClr val="000000"/>
            </a:solidFill>
            <a:ln w="3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F47AA8-7584-0C83-B00A-580D88A2ECAE}"/>
                </a:ext>
              </a:extLst>
            </p:cNvPr>
            <p:cNvSpPr/>
            <p:nvPr/>
          </p:nvSpPr>
          <p:spPr>
            <a:xfrm>
              <a:off x="11318705" y="5616973"/>
              <a:ext cx="39836" cy="39836"/>
            </a:xfrm>
            <a:custGeom>
              <a:avLst/>
              <a:gdLst>
                <a:gd name="connsiteX0" fmla="*/ 370 w 39836"/>
                <a:gd name="connsiteY0" fmla="*/ 290 h 39836"/>
                <a:gd name="connsiteX1" fmla="*/ 40206 w 39836"/>
                <a:gd name="connsiteY1" fmla="*/ 290 h 39836"/>
                <a:gd name="connsiteX2" fmla="*/ 40206 w 39836"/>
                <a:gd name="connsiteY2" fmla="*/ 40126 h 39836"/>
                <a:gd name="connsiteX3" fmla="*/ 37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90"/>
                  </a:moveTo>
                  <a:lnTo>
                    <a:pt x="40206" y="290"/>
                  </a:lnTo>
                  <a:lnTo>
                    <a:pt x="40206" y="40126"/>
                  </a:lnTo>
                  <a:lnTo>
                    <a:pt x="370" y="40126"/>
                  </a:lnTo>
                  <a:close/>
                </a:path>
              </a:pathLst>
            </a:custGeom>
            <a:solidFill>
              <a:srgbClr val="000000"/>
            </a:solidFill>
            <a:ln w="3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7C01FDE-6A70-FF57-9AA7-69C0B8B34031}"/>
                </a:ext>
              </a:extLst>
            </p:cNvPr>
            <p:cNvSpPr/>
            <p:nvPr/>
          </p:nvSpPr>
          <p:spPr>
            <a:xfrm>
              <a:off x="11398378" y="5616973"/>
              <a:ext cx="39836" cy="39836"/>
            </a:xfrm>
            <a:custGeom>
              <a:avLst/>
              <a:gdLst>
                <a:gd name="connsiteX0" fmla="*/ 450 w 39836"/>
                <a:gd name="connsiteY0" fmla="*/ 290 h 39836"/>
                <a:gd name="connsiteX1" fmla="*/ 40286 w 39836"/>
                <a:gd name="connsiteY1" fmla="*/ 290 h 39836"/>
                <a:gd name="connsiteX2" fmla="*/ 40286 w 39836"/>
                <a:gd name="connsiteY2" fmla="*/ 40126 h 39836"/>
                <a:gd name="connsiteX3" fmla="*/ 45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90"/>
                  </a:moveTo>
                  <a:lnTo>
                    <a:pt x="40286" y="290"/>
                  </a:lnTo>
                  <a:lnTo>
                    <a:pt x="40286" y="40126"/>
                  </a:lnTo>
                  <a:lnTo>
                    <a:pt x="450" y="40126"/>
                  </a:lnTo>
                  <a:close/>
                </a:path>
              </a:pathLst>
            </a:custGeom>
            <a:solidFill>
              <a:srgbClr val="000000"/>
            </a:solidFill>
            <a:ln w="39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C1357-1CFD-0B40-9C79-90B322D24779}"/>
                </a:ext>
              </a:extLst>
            </p:cNvPr>
            <p:cNvSpPr/>
            <p:nvPr/>
          </p:nvSpPr>
          <p:spPr>
            <a:xfrm>
              <a:off x="11478050" y="5616973"/>
              <a:ext cx="39836" cy="39836"/>
            </a:xfrm>
            <a:custGeom>
              <a:avLst/>
              <a:gdLst>
                <a:gd name="connsiteX0" fmla="*/ 530 w 39836"/>
                <a:gd name="connsiteY0" fmla="*/ 290 h 39836"/>
                <a:gd name="connsiteX1" fmla="*/ 40366 w 39836"/>
                <a:gd name="connsiteY1" fmla="*/ 290 h 39836"/>
                <a:gd name="connsiteX2" fmla="*/ 40366 w 39836"/>
                <a:gd name="connsiteY2" fmla="*/ 40126 h 39836"/>
                <a:gd name="connsiteX3" fmla="*/ 53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90"/>
                  </a:moveTo>
                  <a:lnTo>
                    <a:pt x="40366" y="290"/>
                  </a:lnTo>
                  <a:lnTo>
                    <a:pt x="40366" y="40126"/>
                  </a:lnTo>
                  <a:lnTo>
                    <a:pt x="530" y="40126"/>
                  </a:lnTo>
                  <a:close/>
                </a:path>
              </a:pathLst>
            </a:custGeom>
            <a:solidFill>
              <a:srgbClr val="000000"/>
            </a:solidFill>
            <a:ln w="39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A504BD0-EC78-E79B-5253-CD117A7EB2BB}"/>
                </a:ext>
              </a:extLst>
            </p:cNvPr>
            <p:cNvSpPr/>
            <p:nvPr/>
          </p:nvSpPr>
          <p:spPr>
            <a:xfrm>
              <a:off x="11557723" y="5616973"/>
              <a:ext cx="39836" cy="39836"/>
            </a:xfrm>
            <a:custGeom>
              <a:avLst/>
              <a:gdLst>
                <a:gd name="connsiteX0" fmla="*/ 610 w 39836"/>
                <a:gd name="connsiteY0" fmla="*/ 290 h 39836"/>
                <a:gd name="connsiteX1" fmla="*/ 40446 w 39836"/>
                <a:gd name="connsiteY1" fmla="*/ 290 h 39836"/>
                <a:gd name="connsiteX2" fmla="*/ 40446 w 39836"/>
                <a:gd name="connsiteY2" fmla="*/ 40126 h 39836"/>
                <a:gd name="connsiteX3" fmla="*/ 61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90"/>
                  </a:moveTo>
                  <a:lnTo>
                    <a:pt x="40446" y="290"/>
                  </a:lnTo>
                  <a:lnTo>
                    <a:pt x="40446" y="40126"/>
                  </a:lnTo>
                  <a:lnTo>
                    <a:pt x="610" y="40126"/>
                  </a:lnTo>
                  <a:close/>
                </a:path>
              </a:pathLst>
            </a:custGeom>
            <a:solidFill>
              <a:srgbClr val="000000"/>
            </a:solidFill>
            <a:ln w="39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CD3CA0C-9C2C-268D-51EE-51C30FBE95A6}"/>
                </a:ext>
              </a:extLst>
            </p:cNvPr>
            <p:cNvSpPr/>
            <p:nvPr/>
          </p:nvSpPr>
          <p:spPr>
            <a:xfrm>
              <a:off x="11637395" y="5616973"/>
              <a:ext cx="39836" cy="39836"/>
            </a:xfrm>
            <a:custGeom>
              <a:avLst/>
              <a:gdLst>
                <a:gd name="connsiteX0" fmla="*/ 690 w 39836"/>
                <a:gd name="connsiteY0" fmla="*/ 290 h 39836"/>
                <a:gd name="connsiteX1" fmla="*/ 40526 w 39836"/>
                <a:gd name="connsiteY1" fmla="*/ 290 h 39836"/>
                <a:gd name="connsiteX2" fmla="*/ 40526 w 39836"/>
                <a:gd name="connsiteY2" fmla="*/ 40126 h 39836"/>
                <a:gd name="connsiteX3" fmla="*/ 69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290"/>
                  </a:moveTo>
                  <a:lnTo>
                    <a:pt x="40526" y="290"/>
                  </a:lnTo>
                  <a:lnTo>
                    <a:pt x="40526" y="40126"/>
                  </a:lnTo>
                  <a:lnTo>
                    <a:pt x="690" y="40126"/>
                  </a:lnTo>
                  <a:close/>
                </a:path>
              </a:pathLst>
            </a:custGeom>
            <a:solidFill>
              <a:srgbClr val="000000"/>
            </a:solidFill>
            <a:ln w="39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D9BDE55-1FCD-3954-39FE-B7B73DD1FA98}"/>
                </a:ext>
              </a:extLst>
            </p:cNvPr>
            <p:cNvSpPr/>
            <p:nvPr/>
          </p:nvSpPr>
          <p:spPr>
            <a:xfrm>
              <a:off x="11398378" y="5656809"/>
              <a:ext cx="39836" cy="39836"/>
            </a:xfrm>
            <a:custGeom>
              <a:avLst/>
              <a:gdLst>
                <a:gd name="connsiteX0" fmla="*/ 450 w 39836"/>
                <a:gd name="connsiteY0" fmla="*/ 330 h 39836"/>
                <a:gd name="connsiteX1" fmla="*/ 40286 w 39836"/>
                <a:gd name="connsiteY1" fmla="*/ 330 h 39836"/>
                <a:gd name="connsiteX2" fmla="*/ 40286 w 39836"/>
                <a:gd name="connsiteY2" fmla="*/ 40166 h 39836"/>
                <a:gd name="connsiteX3" fmla="*/ 45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330"/>
                  </a:moveTo>
                  <a:lnTo>
                    <a:pt x="40286" y="330"/>
                  </a:lnTo>
                  <a:lnTo>
                    <a:pt x="40286" y="40166"/>
                  </a:lnTo>
                  <a:lnTo>
                    <a:pt x="450" y="40166"/>
                  </a:lnTo>
                  <a:close/>
                </a:path>
              </a:pathLst>
            </a:custGeom>
            <a:solidFill>
              <a:srgbClr val="000000"/>
            </a:solidFill>
            <a:ln w="3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AC5243-D463-4D5D-A4A7-8AD26721D281}"/>
                </a:ext>
              </a:extLst>
            </p:cNvPr>
            <p:cNvSpPr/>
            <p:nvPr/>
          </p:nvSpPr>
          <p:spPr>
            <a:xfrm>
              <a:off x="11478050" y="5656809"/>
              <a:ext cx="39836" cy="39836"/>
            </a:xfrm>
            <a:custGeom>
              <a:avLst/>
              <a:gdLst>
                <a:gd name="connsiteX0" fmla="*/ 530 w 39836"/>
                <a:gd name="connsiteY0" fmla="*/ 330 h 39836"/>
                <a:gd name="connsiteX1" fmla="*/ 40366 w 39836"/>
                <a:gd name="connsiteY1" fmla="*/ 330 h 39836"/>
                <a:gd name="connsiteX2" fmla="*/ 40366 w 39836"/>
                <a:gd name="connsiteY2" fmla="*/ 40166 h 39836"/>
                <a:gd name="connsiteX3" fmla="*/ 53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30"/>
                  </a:moveTo>
                  <a:lnTo>
                    <a:pt x="40366" y="330"/>
                  </a:lnTo>
                  <a:lnTo>
                    <a:pt x="40366" y="40166"/>
                  </a:lnTo>
                  <a:lnTo>
                    <a:pt x="530" y="40166"/>
                  </a:lnTo>
                  <a:close/>
                </a:path>
              </a:pathLst>
            </a:custGeom>
            <a:solidFill>
              <a:srgbClr val="000000"/>
            </a:solidFill>
            <a:ln w="39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B6B31D-920B-DED5-0FFD-DF6FEA385942}"/>
                </a:ext>
              </a:extLst>
            </p:cNvPr>
            <p:cNvSpPr/>
            <p:nvPr/>
          </p:nvSpPr>
          <p:spPr>
            <a:xfrm>
              <a:off x="11557723" y="5656809"/>
              <a:ext cx="39836" cy="39836"/>
            </a:xfrm>
            <a:custGeom>
              <a:avLst/>
              <a:gdLst>
                <a:gd name="connsiteX0" fmla="*/ 610 w 39836"/>
                <a:gd name="connsiteY0" fmla="*/ 330 h 39836"/>
                <a:gd name="connsiteX1" fmla="*/ 40446 w 39836"/>
                <a:gd name="connsiteY1" fmla="*/ 330 h 39836"/>
                <a:gd name="connsiteX2" fmla="*/ 40446 w 39836"/>
                <a:gd name="connsiteY2" fmla="*/ 40166 h 39836"/>
                <a:gd name="connsiteX3" fmla="*/ 61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30"/>
                  </a:moveTo>
                  <a:lnTo>
                    <a:pt x="40446" y="330"/>
                  </a:lnTo>
                  <a:lnTo>
                    <a:pt x="40446" y="40166"/>
                  </a:lnTo>
                  <a:lnTo>
                    <a:pt x="610" y="40166"/>
                  </a:lnTo>
                  <a:close/>
                </a:path>
              </a:pathLst>
            </a:custGeom>
            <a:solidFill>
              <a:srgbClr val="000000"/>
            </a:solidFill>
            <a:ln w="39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B15E30A-6999-E9D8-6ADE-E8AC7E871AFC}"/>
                </a:ext>
              </a:extLst>
            </p:cNvPr>
            <p:cNvSpPr/>
            <p:nvPr/>
          </p:nvSpPr>
          <p:spPr>
            <a:xfrm>
              <a:off x="11000015" y="5696645"/>
              <a:ext cx="39836" cy="39836"/>
            </a:xfrm>
            <a:custGeom>
              <a:avLst/>
              <a:gdLst>
                <a:gd name="connsiteX0" fmla="*/ 50 w 39836"/>
                <a:gd name="connsiteY0" fmla="*/ 370 h 39836"/>
                <a:gd name="connsiteX1" fmla="*/ 39886 w 39836"/>
                <a:gd name="connsiteY1" fmla="*/ 370 h 39836"/>
                <a:gd name="connsiteX2" fmla="*/ 39886 w 39836"/>
                <a:gd name="connsiteY2" fmla="*/ 40206 h 39836"/>
                <a:gd name="connsiteX3" fmla="*/ 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370"/>
                  </a:moveTo>
                  <a:lnTo>
                    <a:pt x="39886" y="370"/>
                  </a:lnTo>
                  <a:lnTo>
                    <a:pt x="39886" y="40206"/>
                  </a:lnTo>
                  <a:lnTo>
                    <a:pt x="50" y="40206"/>
                  </a:lnTo>
                  <a:close/>
                </a:path>
              </a:pathLst>
            </a:custGeom>
            <a:solidFill>
              <a:srgbClr val="000000"/>
            </a:solidFill>
            <a:ln w="39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0B2964-E67B-3AB4-748C-2A45BFE85956}"/>
                </a:ext>
              </a:extLst>
            </p:cNvPr>
            <p:cNvSpPr/>
            <p:nvPr/>
          </p:nvSpPr>
          <p:spPr>
            <a:xfrm>
              <a:off x="11119524" y="5696645"/>
              <a:ext cx="39836" cy="39836"/>
            </a:xfrm>
            <a:custGeom>
              <a:avLst/>
              <a:gdLst>
                <a:gd name="connsiteX0" fmla="*/ 170 w 39836"/>
                <a:gd name="connsiteY0" fmla="*/ 370 h 39836"/>
                <a:gd name="connsiteX1" fmla="*/ 40006 w 39836"/>
                <a:gd name="connsiteY1" fmla="*/ 370 h 39836"/>
                <a:gd name="connsiteX2" fmla="*/ 40006 w 39836"/>
                <a:gd name="connsiteY2" fmla="*/ 40206 h 39836"/>
                <a:gd name="connsiteX3" fmla="*/ 1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370"/>
                  </a:moveTo>
                  <a:lnTo>
                    <a:pt x="40006" y="370"/>
                  </a:lnTo>
                  <a:lnTo>
                    <a:pt x="40006" y="40206"/>
                  </a:lnTo>
                  <a:lnTo>
                    <a:pt x="170" y="40206"/>
                  </a:lnTo>
                  <a:close/>
                </a:path>
              </a:pathLst>
            </a:custGeom>
            <a:solidFill>
              <a:srgbClr val="000000"/>
            </a:solidFill>
            <a:ln w="3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4DCE9B-7D92-699E-4457-0E1808601BD7}"/>
                </a:ext>
              </a:extLst>
            </p:cNvPr>
            <p:cNvSpPr/>
            <p:nvPr/>
          </p:nvSpPr>
          <p:spPr>
            <a:xfrm>
              <a:off x="11159360" y="5696645"/>
              <a:ext cx="39836" cy="39836"/>
            </a:xfrm>
            <a:custGeom>
              <a:avLst/>
              <a:gdLst>
                <a:gd name="connsiteX0" fmla="*/ 210 w 39836"/>
                <a:gd name="connsiteY0" fmla="*/ 370 h 39836"/>
                <a:gd name="connsiteX1" fmla="*/ 40046 w 39836"/>
                <a:gd name="connsiteY1" fmla="*/ 370 h 39836"/>
                <a:gd name="connsiteX2" fmla="*/ 40046 w 39836"/>
                <a:gd name="connsiteY2" fmla="*/ 40206 h 39836"/>
                <a:gd name="connsiteX3" fmla="*/ 2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370"/>
                  </a:moveTo>
                  <a:lnTo>
                    <a:pt x="40046" y="370"/>
                  </a:lnTo>
                  <a:lnTo>
                    <a:pt x="40046" y="40206"/>
                  </a:lnTo>
                  <a:lnTo>
                    <a:pt x="210" y="40206"/>
                  </a:lnTo>
                  <a:close/>
                </a:path>
              </a:pathLst>
            </a:custGeom>
            <a:solidFill>
              <a:srgbClr val="000000"/>
            </a:solidFill>
            <a:ln w="39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BC98A31-DDFD-0E32-F6D3-B69414629084}"/>
                </a:ext>
              </a:extLst>
            </p:cNvPr>
            <p:cNvSpPr/>
            <p:nvPr/>
          </p:nvSpPr>
          <p:spPr>
            <a:xfrm>
              <a:off x="11199196" y="5696645"/>
              <a:ext cx="39836" cy="39836"/>
            </a:xfrm>
            <a:custGeom>
              <a:avLst/>
              <a:gdLst>
                <a:gd name="connsiteX0" fmla="*/ 250 w 39836"/>
                <a:gd name="connsiteY0" fmla="*/ 370 h 39836"/>
                <a:gd name="connsiteX1" fmla="*/ 40086 w 39836"/>
                <a:gd name="connsiteY1" fmla="*/ 370 h 39836"/>
                <a:gd name="connsiteX2" fmla="*/ 40086 w 39836"/>
                <a:gd name="connsiteY2" fmla="*/ 40206 h 39836"/>
                <a:gd name="connsiteX3" fmla="*/ 2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370"/>
                  </a:moveTo>
                  <a:lnTo>
                    <a:pt x="40086" y="370"/>
                  </a:lnTo>
                  <a:lnTo>
                    <a:pt x="40086" y="40206"/>
                  </a:lnTo>
                  <a:lnTo>
                    <a:pt x="250" y="40206"/>
                  </a:lnTo>
                  <a:close/>
                </a:path>
              </a:pathLst>
            </a:custGeom>
            <a:solidFill>
              <a:srgbClr val="000000"/>
            </a:solidFill>
            <a:ln w="39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EEBC602-8D40-2166-C93D-4A8210A177CA}"/>
                </a:ext>
              </a:extLst>
            </p:cNvPr>
            <p:cNvSpPr/>
            <p:nvPr/>
          </p:nvSpPr>
          <p:spPr>
            <a:xfrm>
              <a:off x="11239033" y="5696645"/>
              <a:ext cx="39836" cy="39836"/>
            </a:xfrm>
            <a:custGeom>
              <a:avLst/>
              <a:gdLst>
                <a:gd name="connsiteX0" fmla="*/ 290 w 39836"/>
                <a:gd name="connsiteY0" fmla="*/ 370 h 39836"/>
                <a:gd name="connsiteX1" fmla="*/ 40126 w 39836"/>
                <a:gd name="connsiteY1" fmla="*/ 370 h 39836"/>
                <a:gd name="connsiteX2" fmla="*/ 40126 w 39836"/>
                <a:gd name="connsiteY2" fmla="*/ 40206 h 39836"/>
                <a:gd name="connsiteX3" fmla="*/ 2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370"/>
                  </a:moveTo>
                  <a:lnTo>
                    <a:pt x="40126" y="370"/>
                  </a:lnTo>
                  <a:lnTo>
                    <a:pt x="40126" y="40206"/>
                  </a:lnTo>
                  <a:lnTo>
                    <a:pt x="290" y="40206"/>
                  </a:lnTo>
                  <a:close/>
                </a:path>
              </a:pathLst>
            </a:custGeom>
            <a:solidFill>
              <a:srgbClr val="000000"/>
            </a:solidFill>
            <a:ln w="3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BDBC77B-C5F5-C293-FD66-608546C660D2}"/>
                </a:ext>
              </a:extLst>
            </p:cNvPr>
            <p:cNvSpPr/>
            <p:nvPr/>
          </p:nvSpPr>
          <p:spPr>
            <a:xfrm>
              <a:off x="11278869" y="5696645"/>
              <a:ext cx="39836" cy="39836"/>
            </a:xfrm>
            <a:custGeom>
              <a:avLst/>
              <a:gdLst>
                <a:gd name="connsiteX0" fmla="*/ 330 w 39836"/>
                <a:gd name="connsiteY0" fmla="*/ 370 h 39836"/>
                <a:gd name="connsiteX1" fmla="*/ 40166 w 39836"/>
                <a:gd name="connsiteY1" fmla="*/ 370 h 39836"/>
                <a:gd name="connsiteX2" fmla="*/ 40166 w 39836"/>
                <a:gd name="connsiteY2" fmla="*/ 40206 h 39836"/>
                <a:gd name="connsiteX3" fmla="*/ 3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370"/>
                  </a:moveTo>
                  <a:lnTo>
                    <a:pt x="40166" y="370"/>
                  </a:lnTo>
                  <a:lnTo>
                    <a:pt x="40166" y="40206"/>
                  </a:lnTo>
                  <a:lnTo>
                    <a:pt x="330" y="40206"/>
                  </a:lnTo>
                  <a:close/>
                </a:path>
              </a:pathLst>
            </a:custGeom>
            <a:solidFill>
              <a:srgbClr val="000000"/>
            </a:solidFill>
            <a:ln w="3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002254D-F0D8-9A56-949F-05ECE71E2301}"/>
                </a:ext>
              </a:extLst>
            </p:cNvPr>
            <p:cNvSpPr/>
            <p:nvPr/>
          </p:nvSpPr>
          <p:spPr>
            <a:xfrm>
              <a:off x="11318705" y="5696645"/>
              <a:ext cx="39836" cy="39836"/>
            </a:xfrm>
            <a:custGeom>
              <a:avLst/>
              <a:gdLst>
                <a:gd name="connsiteX0" fmla="*/ 370 w 39836"/>
                <a:gd name="connsiteY0" fmla="*/ 370 h 39836"/>
                <a:gd name="connsiteX1" fmla="*/ 40206 w 39836"/>
                <a:gd name="connsiteY1" fmla="*/ 370 h 39836"/>
                <a:gd name="connsiteX2" fmla="*/ 40206 w 39836"/>
                <a:gd name="connsiteY2" fmla="*/ 40206 h 39836"/>
                <a:gd name="connsiteX3" fmla="*/ 3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370"/>
                  </a:moveTo>
                  <a:lnTo>
                    <a:pt x="40206" y="370"/>
                  </a:lnTo>
                  <a:lnTo>
                    <a:pt x="40206" y="40206"/>
                  </a:lnTo>
                  <a:lnTo>
                    <a:pt x="370" y="40206"/>
                  </a:lnTo>
                  <a:close/>
                </a:path>
              </a:pathLst>
            </a:custGeom>
            <a:solidFill>
              <a:srgbClr val="000000"/>
            </a:solidFill>
            <a:ln w="3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C45C22-D3C8-B8AC-86C2-3F37EC929BA7}"/>
                </a:ext>
              </a:extLst>
            </p:cNvPr>
            <p:cNvSpPr/>
            <p:nvPr/>
          </p:nvSpPr>
          <p:spPr>
            <a:xfrm>
              <a:off x="11478050" y="5696645"/>
              <a:ext cx="39836" cy="39836"/>
            </a:xfrm>
            <a:custGeom>
              <a:avLst/>
              <a:gdLst>
                <a:gd name="connsiteX0" fmla="*/ 530 w 39836"/>
                <a:gd name="connsiteY0" fmla="*/ 370 h 39836"/>
                <a:gd name="connsiteX1" fmla="*/ 40366 w 39836"/>
                <a:gd name="connsiteY1" fmla="*/ 370 h 39836"/>
                <a:gd name="connsiteX2" fmla="*/ 40366 w 39836"/>
                <a:gd name="connsiteY2" fmla="*/ 40206 h 39836"/>
                <a:gd name="connsiteX3" fmla="*/ 5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70"/>
                  </a:moveTo>
                  <a:lnTo>
                    <a:pt x="40366" y="370"/>
                  </a:lnTo>
                  <a:lnTo>
                    <a:pt x="40366" y="40206"/>
                  </a:lnTo>
                  <a:lnTo>
                    <a:pt x="530" y="40206"/>
                  </a:lnTo>
                  <a:close/>
                </a:path>
              </a:pathLst>
            </a:custGeom>
            <a:solidFill>
              <a:srgbClr val="000000"/>
            </a:solidFill>
            <a:ln w="3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A797445-87B1-93B6-B94B-BE9288093AC4}"/>
                </a:ext>
              </a:extLst>
            </p:cNvPr>
            <p:cNvSpPr/>
            <p:nvPr/>
          </p:nvSpPr>
          <p:spPr>
            <a:xfrm>
              <a:off x="11517887" y="5696645"/>
              <a:ext cx="39836" cy="39836"/>
            </a:xfrm>
            <a:custGeom>
              <a:avLst/>
              <a:gdLst>
                <a:gd name="connsiteX0" fmla="*/ 570 w 39836"/>
                <a:gd name="connsiteY0" fmla="*/ 370 h 39836"/>
                <a:gd name="connsiteX1" fmla="*/ 40406 w 39836"/>
                <a:gd name="connsiteY1" fmla="*/ 370 h 39836"/>
                <a:gd name="connsiteX2" fmla="*/ 40406 w 39836"/>
                <a:gd name="connsiteY2" fmla="*/ 40206 h 39836"/>
                <a:gd name="connsiteX3" fmla="*/ 5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370"/>
                  </a:moveTo>
                  <a:lnTo>
                    <a:pt x="40406" y="370"/>
                  </a:lnTo>
                  <a:lnTo>
                    <a:pt x="40406" y="40206"/>
                  </a:lnTo>
                  <a:lnTo>
                    <a:pt x="570" y="40206"/>
                  </a:lnTo>
                  <a:close/>
                </a:path>
              </a:pathLst>
            </a:custGeom>
            <a:solidFill>
              <a:srgbClr val="000000"/>
            </a:solidFill>
            <a:ln w="3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85691D9-6077-7552-5A84-409AC4C0269D}"/>
                </a:ext>
              </a:extLst>
            </p:cNvPr>
            <p:cNvSpPr/>
            <p:nvPr/>
          </p:nvSpPr>
          <p:spPr>
            <a:xfrm>
              <a:off x="11557723" y="5696645"/>
              <a:ext cx="39836" cy="39836"/>
            </a:xfrm>
            <a:custGeom>
              <a:avLst/>
              <a:gdLst>
                <a:gd name="connsiteX0" fmla="*/ 610 w 39836"/>
                <a:gd name="connsiteY0" fmla="*/ 370 h 39836"/>
                <a:gd name="connsiteX1" fmla="*/ 40446 w 39836"/>
                <a:gd name="connsiteY1" fmla="*/ 370 h 39836"/>
                <a:gd name="connsiteX2" fmla="*/ 40446 w 39836"/>
                <a:gd name="connsiteY2" fmla="*/ 40206 h 39836"/>
                <a:gd name="connsiteX3" fmla="*/ 6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70"/>
                  </a:moveTo>
                  <a:lnTo>
                    <a:pt x="40446" y="370"/>
                  </a:lnTo>
                  <a:lnTo>
                    <a:pt x="40446" y="40206"/>
                  </a:lnTo>
                  <a:lnTo>
                    <a:pt x="610" y="40206"/>
                  </a:lnTo>
                  <a:close/>
                </a:path>
              </a:pathLst>
            </a:custGeom>
            <a:solidFill>
              <a:srgbClr val="000000"/>
            </a:solidFill>
            <a:ln w="3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8CF588C-523F-70F5-55AC-0660FD2549AF}"/>
                </a:ext>
              </a:extLst>
            </p:cNvPr>
            <p:cNvSpPr/>
            <p:nvPr/>
          </p:nvSpPr>
          <p:spPr>
            <a:xfrm>
              <a:off x="11637395" y="5696645"/>
              <a:ext cx="39836" cy="39836"/>
            </a:xfrm>
            <a:custGeom>
              <a:avLst/>
              <a:gdLst>
                <a:gd name="connsiteX0" fmla="*/ 690 w 39836"/>
                <a:gd name="connsiteY0" fmla="*/ 370 h 39836"/>
                <a:gd name="connsiteX1" fmla="*/ 40526 w 39836"/>
                <a:gd name="connsiteY1" fmla="*/ 370 h 39836"/>
                <a:gd name="connsiteX2" fmla="*/ 40526 w 39836"/>
                <a:gd name="connsiteY2" fmla="*/ 40206 h 39836"/>
                <a:gd name="connsiteX3" fmla="*/ 6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370"/>
                  </a:moveTo>
                  <a:lnTo>
                    <a:pt x="40526" y="370"/>
                  </a:lnTo>
                  <a:lnTo>
                    <a:pt x="40526" y="40206"/>
                  </a:lnTo>
                  <a:lnTo>
                    <a:pt x="690" y="40206"/>
                  </a:lnTo>
                  <a:close/>
                </a:path>
              </a:pathLst>
            </a:custGeom>
            <a:solidFill>
              <a:srgbClr val="000000"/>
            </a:solidFill>
            <a:ln w="3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8DEB61A-4C81-F3C7-64A9-540073A9E4E1}"/>
                </a:ext>
              </a:extLst>
            </p:cNvPr>
            <p:cNvSpPr/>
            <p:nvPr/>
          </p:nvSpPr>
          <p:spPr>
            <a:xfrm>
              <a:off x="11677232" y="5696645"/>
              <a:ext cx="39836" cy="39836"/>
            </a:xfrm>
            <a:custGeom>
              <a:avLst/>
              <a:gdLst>
                <a:gd name="connsiteX0" fmla="*/ 730 w 39836"/>
                <a:gd name="connsiteY0" fmla="*/ 370 h 39836"/>
                <a:gd name="connsiteX1" fmla="*/ 40566 w 39836"/>
                <a:gd name="connsiteY1" fmla="*/ 370 h 39836"/>
                <a:gd name="connsiteX2" fmla="*/ 40566 w 39836"/>
                <a:gd name="connsiteY2" fmla="*/ 40206 h 39836"/>
                <a:gd name="connsiteX3" fmla="*/ 7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370"/>
                  </a:moveTo>
                  <a:lnTo>
                    <a:pt x="40566" y="370"/>
                  </a:lnTo>
                  <a:lnTo>
                    <a:pt x="40566" y="40206"/>
                  </a:lnTo>
                  <a:lnTo>
                    <a:pt x="730" y="40206"/>
                  </a:lnTo>
                  <a:close/>
                </a:path>
              </a:pathLst>
            </a:custGeom>
            <a:solidFill>
              <a:srgbClr val="000000"/>
            </a:solidFill>
            <a:ln w="3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B2DE-CF2D-3076-A67D-394E8ECB5A48}"/>
                </a:ext>
              </a:extLst>
            </p:cNvPr>
            <p:cNvSpPr/>
            <p:nvPr/>
          </p:nvSpPr>
          <p:spPr>
            <a:xfrm>
              <a:off x="11796741" y="5696645"/>
              <a:ext cx="39836" cy="39836"/>
            </a:xfrm>
            <a:custGeom>
              <a:avLst/>
              <a:gdLst>
                <a:gd name="connsiteX0" fmla="*/ 850 w 39836"/>
                <a:gd name="connsiteY0" fmla="*/ 370 h 39836"/>
                <a:gd name="connsiteX1" fmla="*/ 40686 w 39836"/>
                <a:gd name="connsiteY1" fmla="*/ 370 h 39836"/>
                <a:gd name="connsiteX2" fmla="*/ 40686 w 39836"/>
                <a:gd name="connsiteY2" fmla="*/ 40206 h 39836"/>
                <a:gd name="connsiteX3" fmla="*/ 8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370"/>
                  </a:moveTo>
                  <a:lnTo>
                    <a:pt x="40686" y="370"/>
                  </a:lnTo>
                  <a:lnTo>
                    <a:pt x="40686" y="40206"/>
                  </a:lnTo>
                  <a:lnTo>
                    <a:pt x="850" y="40206"/>
                  </a:lnTo>
                  <a:close/>
                </a:path>
              </a:pathLst>
            </a:custGeom>
            <a:solidFill>
              <a:srgbClr val="000000"/>
            </a:solidFill>
            <a:ln w="3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A86A418-9681-E2C7-E25C-322EBC4F2D77}"/>
                </a:ext>
              </a:extLst>
            </p:cNvPr>
            <p:cNvSpPr/>
            <p:nvPr/>
          </p:nvSpPr>
          <p:spPr>
            <a:xfrm>
              <a:off x="11876413" y="5696645"/>
              <a:ext cx="39836" cy="39836"/>
            </a:xfrm>
            <a:custGeom>
              <a:avLst/>
              <a:gdLst>
                <a:gd name="connsiteX0" fmla="*/ 930 w 39836"/>
                <a:gd name="connsiteY0" fmla="*/ 370 h 39836"/>
                <a:gd name="connsiteX1" fmla="*/ 40766 w 39836"/>
                <a:gd name="connsiteY1" fmla="*/ 370 h 39836"/>
                <a:gd name="connsiteX2" fmla="*/ 40766 w 39836"/>
                <a:gd name="connsiteY2" fmla="*/ 40206 h 39836"/>
                <a:gd name="connsiteX3" fmla="*/ 9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370"/>
                  </a:moveTo>
                  <a:lnTo>
                    <a:pt x="40766" y="370"/>
                  </a:lnTo>
                  <a:lnTo>
                    <a:pt x="40766" y="40206"/>
                  </a:lnTo>
                  <a:lnTo>
                    <a:pt x="930" y="40206"/>
                  </a:lnTo>
                  <a:close/>
                </a:path>
              </a:pathLst>
            </a:custGeom>
            <a:solidFill>
              <a:srgbClr val="000000"/>
            </a:solidFill>
            <a:ln w="3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1480F3-9EB9-9B91-3CF6-E5A6322026E7}"/>
                </a:ext>
              </a:extLst>
            </p:cNvPr>
            <p:cNvSpPr/>
            <p:nvPr/>
          </p:nvSpPr>
          <p:spPr>
            <a:xfrm>
              <a:off x="11916249" y="5696645"/>
              <a:ext cx="39836" cy="39836"/>
            </a:xfrm>
            <a:custGeom>
              <a:avLst/>
              <a:gdLst>
                <a:gd name="connsiteX0" fmla="*/ 970 w 39836"/>
                <a:gd name="connsiteY0" fmla="*/ 370 h 39836"/>
                <a:gd name="connsiteX1" fmla="*/ 40806 w 39836"/>
                <a:gd name="connsiteY1" fmla="*/ 370 h 39836"/>
                <a:gd name="connsiteX2" fmla="*/ 40806 w 39836"/>
                <a:gd name="connsiteY2" fmla="*/ 40206 h 39836"/>
                <a:gd name="connsiteX3" fmla="*/ 9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370"/>
                  </a:moveTo>
                  <a:lnTo>
                    <a:pt x="40806" y="370"/>
                  </a:lnTo>
                  <a:lnTo>
                    <a:pt x="40806" y="40206"/>
                  </a:lnTo>
                  <a:lnTo>
                    <a:pt x="970" y="40206"/>
                  </a:lnTo>
                  <a:close/>
                </a:path>
              </a:pathLst>
            </a:custGeom>
            <a:solidFill>
              <a:srgbClr val="000000"/>
            </a:solidFill>
            <a:ln w="3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B61C1A8-CB9F-03B7-9688-57228992B2B7}"/>
                </a:ext>
              </a:extLst>
            </p:cNvPr>
            <p:cNvSpPr/>
            <p:nvPr/>
          </p:nvSpPr>
          <p:spPr>
            <a:xfrm>
              <a:off x="11956086" y="5696645"/>
              <a:ext cx="39836" cy="39836"/>
            </a:xfrm>
            <a:custGeom>
              <a:avLst/>
              <a:gdLst>
                <a:gd name="connsiteX0" fmla="*/ 1010 w 39836"/>
                <a:gd name="connsiteY0" fmla="*/ 370 h 39836"/>
                <a:gd name="connsiteX1" fmla="*/ 40846 w 39836"/>
                <a:gd name="connsiteY1" fmla="*/ 370 h 39836"/>
                <a:gd name="connsiteX2" fmla="*/ 40846 w 39836"/>
                <a:gd name="connsiteY2" fmla="*/ 40206 h 39836"/>
                <a:gd name="connsiteX3" fmla="*/ 10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370"/>
                  </a:moveTo>
                  <a:lnTo>
                    <a:pt x="40846" y="370"/>
                  </a:lnTo>
                  <a:lnTo>
                    <a:pt x="40846" y="40206"/>
                  </a:lnTo>
                  <a:lnTo>
                    <a:pt x="1010" y="40206"/>
                  </a:lnTo>
                  <a:close/>
                </a:path>
              </a:pathLst>
            </a:custGeom>
            <a:solidFill>
              <a:srgbClr val="000000"/>
            </a:solidFill>
            <a:ln w="39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7E11CD-73DA-63FB-D5DE-54FEDBBFAD1E}"/>
                </a:ext>
              </a:extLst>
            </p:cNvPr>
            <p:cNvSpPr/>
            <p:nvPr/>
          </p:nvSpPr>
          <p:spPr>
            <a:xfrm>
              <a:off x="11000015" y="5736482"/>
              <a:ext cx="39836" cy="39836"/>
            </a:xfrm>
            <a:custGeom>
              <a:avLst/>
              <a:gdLst>
                <a:gd name="connsiteX0" fmla="*/ 50 w 39836"/>
                <a:gd name="connsiteY0" fmla="*/ 410 h 39836"/>
                <a:gd name="connsiteX1" fmla="*/ 39886 w 39836"/>
                <a:gd name="connsiteY1" fmla="*/ 410 h 39836"/>
                <a:gd name="connsiteX2" fmla="*/ 39886 w 39836"/>
                <a:gd name="connsiteY2" fmla="*/ 40246 h 39836"/>
                <a:gd name="connsiteX3" fmla="*/ 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10"/>
                  </a:moveTo>
                  <a:lnTo>
                    <a:pt x="39886" y="410"/>
                  </a:lnTo>
                  <a:lnTo>
                    <a:pt x="39886" y="40246"/>
                  </a:lnTo>
                  <a:lnTo>
                    <a:pt x="50" y="40246"/>
                  </a:lnTo>
                  <a:close/>
                </a:path>
              </a:pathLst>
            </a:custGeom>
            <a:solidFill>
              <a:srgbClr val="000000"/>
            </a:solidFill>
            <a:ln w="39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5628824-9D6B-D76E-84BD-95498ED1989F}"/>
                </a:ext>
              </a:extLst>
            </p:cNvPr>
            <p:cNvSpPr/>
            <p:nvPr/>
          </p:nvSpPr>
          <p:spPr>
            <a:xfrm>
              <a:off x="11039851" y="5736482"/>
              <a:ext cx="39836" cy="39836"/>
            </a:xfrm>
            <a:custGeom>
              <a:avLst/>
              <a:gdLst>
                <a:gd name="connsiteX0" fmla="*/ 90 w 39836"/>
                <a:gd name="connsiteY0" fmla="*/ 410 h 39836"/>
                <a:gd name="connsiteX1" fmla="*/ 39926 w 39836"/>
                <a:gd name="connsiteY1" fmla="*/ 410 h 39836"/>
                <a:gd name="connsiteX2" fmla="*/ 39926 w 39836"/>
                <a:gd name="connsiteY2" fmla="*/ 40246 h 39836"/>
                <a:gd name="connsiteX3" fmla="*/ 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10"/>
                  </a:moveTo>
                  <a:lnTo>
                    <a:pt x="39926" y="410"/>
                  </a:lnTo>
                  <a:lnTo>
                    <a:pt x="39926" y="40246"/>
                  </a:lnTo>
                  <a:lnTo>
                    <a:pt x="90" y="40246"/>
                  </a:lnTo>
                  <a:close/>
                </a:path>
              </a:pathLst>
            </a:custGeom>
            <a:solidFill>
              <a:srgbClr val="000000"/>
            </a:solidFill>
            <a:ln w="39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06C48E3-7DF3-393E-DCF5-A9C869847AC9}"/>
                </a:ext>
              </a:extLst>
            </p:cNvPr>
            <p:cNvSpPr/>
            <p:nvPr/>
          </p:nvSpPr>
          <p:spPr>
            <a:xfrm>
              <a:off x="11079688" y="5736482"/>
              <a:ext cx="39836" cy="39836"/>
            </a:xfrm>
            <a:custGeom>
              <a:avLst/>
              <a:gdLst>
                <a:gd name="connsiteX0" fmla="*/ 130 w 39836"/>
                <a:gd name="connsiteY0" fmla="*/ 410 h 39836"/>
                <a:gd name="connsiteX1" fmla="*/ 39966 w 39836"/>
                <a:gd name="connsiteY1" fmla="*/ 410 h 39836"/>
                <a:gd name="connsiteX2" fmla="*/ 39966 w 39836"/>
                <a:gd name="connsiteY2" fmla="*/ 40246 h 39836"/>
                <a:gd name="connsiteX3" fmla="*/ 1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10"/>
                  </a:moveTo>
                  <a:lnTo>
                    <a:pt x="39966" y="410"/>
                  </a:lnTo>
                  <a:lnTo>
                    <a:pt x="39966" y="40246"/>
                  </a:lnTo>
                  <a:lnTo>
                    <a:pt x="130" y="40246"/>
                  </a:lnTo>
                  <a:close/>
                </a:path>
              </a:pathLst>
            </a:custGeom>
            <a:solidFill>
              <a:srgbClr val="000000"/>
            </a:solidFill>
            <a:ln w="39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A30F3C4-6089-6D3B-A46F-A94567507C11}"/>
                </a:ext>
              </a:extLst>
            </p:cNvPr>
            <p:cNvSpPr/>
            <p:nvPr/>
          </p:nvSpPr>
          <p:spPr>
            <a:xfrm>
              <a:off x="11159360" y="5736482"/>
              <a:ext cx="39836" cy="39836"/>
            </a:xfrm>
            <a:custGeom>
              <a:avLst/>
              <a:gdLst>
                <a:gd name="connsiteX0" fmla="*/ 210 w 39836"/>
                <a:gd name="connsiteY0" fmla="*/ 410 h 39836"/>
                <a:gd name="connsiteX1" fmla="*/ 40046 w 39836"/>
                <a:gd name="connsiteY1" fmla="*/ 410 h 39836"/>
                <a:gd name="connsiteX2" fmla="*/ 40046 w 39836"/>
                <a:gd name="connsiteY2" fmla="*/ 40246 h 39836"/>
                <a:gd name="connsiteX3" fmla="*/ 2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410"/>
                  </a:moveTo>
                  <a:lnTo>
                    <a:pt x="40046" y="410"/>
                  </a:lnTo>
                  <a:lnTo>
                    <a:pt x="40046" y="40246"/>
                  </a:lnTo>
                  <a:lnTo>
                    <a:pt x="210" y="40246"/>
                  </a:lnTo>
                  <a:close/>
                </a:path>
              </a:pathLst>
            </a:custGeom>
            <a:solidFill>
              <a:srgbClr val="000000"/>
            </a:solidFill>
            <a:ln w="39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49A4875-C1F4-DDC4-9BB7-961BCE6F6BA6}"/>
                </a:ext>
              </a:extLst>
            </p:cNvPr>
            <p:cNvSpPr/>
            <p:nvPr/>
          </p:nvSpPr>
          <p:spPr>
            <a:xfrm>
              <a:off x="11278869" y="5736482"/>
              <a:ext cx="39836" cy="39836"/>
            </a:xfrm>
            <a:custGeom>
              <a:avLst/>
              <a:gdLst>
                <a:gd name="connsiteX0" fmla="*/ 330 w 39836"/>
                <a:gd name="connsiteY0" fmla="*/ 410 h 39836"/>
                <a:gd name="connsiteX1" fmla="*/ 40166 w 39836"/>
                <a:gd name="connsiteY1" fmla="*/ 410 h 39836"/>
                <a:gd name="connsiteX2" fmla="*/ 40166 w 39836"/>
                <a:gd name="connsiteY2" fmla="*/ 40246 h 39836"/>
                <a:gd name="connsiteX3" fmla="*/ 3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10"/>
                  </a:moveTo>
                  <a:lnTo>
                    <a:pt x="40166" y="410"/>
                  </a:lnTo>
                  <a:lnTo>
                    <a:pt x="40166" y="40246"/>
                  </a:lnTo>
                  <a:lnTo>
                    <a:pt x="330" y="40246"/>
                  </a:lnTo>
                  <a:close/>
                </a:path>
              </a:pathLst>
            </a:custGeom>
            <a:solidFill>
              <a:srgbClr val="000000"/>
            </a:solidFill>
            <a:ln w="39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F2B699D-7E92-D01C-A572-9C5F363633E9}"/>
                </a:ext>
              </a:extLst>
            </p:cNvPr>
            <p:cNvSpPr/>
            <p:nvPr/>
          </p:nvSpPr>
          <p:spPr>
            <a:xfrm>
              <a:off x="11398378" y="5736482"/>
              <a:ext cx="39836" cy="39836"/>
            </a:xfrm>
            <a:custGeom>
              <a:avLst/>
              <a:gdLst>
                <a:gd name="connsiteX0" fmla="*/ 450 w 39836"/>
                <a:gd name="connsiteY0" fmla="*/ 410 h 39836"/>
                <a:gd name="connsiteX1" fmla="*/ 40286 w 39836"/>
                <a:gd name="connsiteY1" fmla="*/ 410 h 39836"/>
                <a:gd name="connsiteX2" fmla="*/ 40286 w 39836"/>
                <a:gd name="connsiteY2" fmla="*/ 40246 h 39836"/>
                <a:gd name="connsiteX3" fmla="*/ 4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10"/>
                  </a:moveTo>
                  <a:lnTo>
                    <a:pt x="40286" y="410"/>
                  </a:lnTo>
                  <a:lnTo>
                    <a:pt x="40286" y="40246"/>
                  </a:lnTo>
                  <a:lnTo>
                    <a:pt x="450" y="40246"/>
                  </a:lnTo>
                  <a:close/>
                </a:path>
              </a:pathLst>
            </a:custGeom>
            <a:solidFill>
              <a:srgbClr val="000000"/>
            </a:solidFill>
            <a:ln w="39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F03AC4B-C85B-4917-39A3-057ADEA6D06C}"/>
                </a:ext>
              </a:extLst>
            </p:cNvPr>
            <p:cNvSpPr/>
            <p:nvPr/>
          </p:nvSpPr>
          <p:spPr>
            <a:xfrm>
              <a:off x="11438214" y="5736482"/>
              <a:ext cx="39836" cy="39836"/>
            </a:xfrm>
            <a:custGeom>
              <a:avLst/>
              <a:gdLst>
                <a:gd name="connsiteX0" fmla="*/ 490 w 39836"/>
                <a:gd name="connsiteY0" fmla="*/ 410 h 39836"/>
                <a:gd name="connsiteX1" fmla="*/ 40326 w 39836"/>
                <a:gd name="connsiteY1" fmla="*/ 410 h 39836"/>
                <a:gd name="connsiteX2" fmla="*/ 40326 w 39836"/>
                <a:gd name="connsiteY2" fmla="*/ 40246 h 39836"/>
                <a:gd name="connsiteX3" fmla="*/ 4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10"/>
                  </a:moveTo>
                  <a:lnTo>
                    <a:pt x="40326" y="410"/>
                  </a:lnTo>
                  <a:lnTo>
                    <a:pt x="40326" y="40246"/>
                  </a:lnTo>
                  <a:lnTo>
                    <a:pt x="490" y="40246"/>
                  </a:lnTo>
                  <a:close/>
                </a:path>
              </a:pathLst>
            </a:custGeom>
            <a:solidFill>
              <a:srgbClr val="000000"/>
            </a:solidFill>
            <a:ln w="39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E214274-AEDE-C797-466A-7EB3232F4432}"/>
                </a:ext>
              </a:extLst>
            </p:cNvPr>
            <p:cNvSpPr/>
            <p:nvPr/>
          </p:nvSpPr>
          <p:spPr>
            <a:xfrm>
              <a:off x="11557723" y="5736482"/>
              <a:ext cx="39836" cy="39836"/>
            </a:xfrm>
            <a:custGeom>
              <a:avLst/>
              <a:gdLst>
                <a:gd name="connsiteX0" fmla="*/ 610 w 39836"/>
                <a:gd name="connsiteY0" fmla="*/ 410 h 39836"/>
                <a:gd name="connsiteX1" fmla="*/ 40446 w 39836"/>
                <a:gd name="connsiteY1" fmla="*/ 410 h 39836"/>
                <a:gd name="connsiteX2" fmla="*/ 40446 w 39836"/>
                <a:gd name="connsiteY2" fmla="*/ 40246 h 39836"/>
                <a:gd name="connsiteX3" fmla="*/ 6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10"/>
                  </a:moveTo>
                  <a:lnTo>
                    <a:pt x="40446" y="410"/>
                  </a:lnTo>
                  <a:lnTo>
                    <a:pt x="40446" y="40246"/>
                  </a:lnTo>
                  <a:lnTo>
                    <a:pt x="610" y="40246"/>
                  </a:lnTo>
                  <a:close/>
                </a:path>
              </a:pathLst>
            </a:custGeom>
            <a:solidFill>
              <a:srgbClr val="000000"/>
            </a:solidFill>
            <a:ln w="39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C4C2D2D-9CCE-4F72-1A04-93F1C0978DFB}"/>
                </a:ext>
              </a:extLst>
            </p:cNvPr>
            <p:cNvSpPr/>
            <p:nvPr/>
          </p:nvSpPr>
          <p:spPr>
            <a:xfrm>
              <a:off x="11597559" y="5736482"/>
              <a:ext cx="39836" cy="39836"/>
            </a:xfrm>
            <a:custGeom>
              <a:avLst/>
              <a:gdLst>
                <a:gd name="connsiteX0" fmla="*/ 650 w 39836"/>
                <a:gd name="connsiteY0" fmla="*/ 410 h 39836"/>
                <a:gd name="connsiteX1" fmla="*/ 40486 w 39836"/>
                <a:gd name="connsiteY1" fmla="*/ 410 h 39836"/>
                <a:gd name="connsiteX2" fmla="*/ 40486 w 39836"/>
                <a:gd name="connsiteY2" fmla="*/ 40246 h 39836"/>
                <a:gd name="connsiteX3" fmla="*/ 6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10"/>
                  </a:moveTo>
                  <a:lnTo>
                    <a:pt x="40486" y="410"/>
                  </a:lnTo>
                  <a:lnTo>
                    <a:pt x="40486" y="40246"/>
                  </a:lnTo>
                  <a:lnTo>
                    <a:pt x="650" y="40246"/>
                  </a:lnTo>
                  <a:close/>
                </a:path>
              </a:pathLst>
            </a:custGeom>
            <a:solidFill>
              <a:srgbClr val="000000"/>
            </a:solidFill>
            <a:ln w="39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2452B42-62D8-62B5-BCCB-C0BB68AB5CEC}"/>
                </a:ext>
              </a:extLst>
            </p:cNvPr>
            <p:cNvSpPr/>
            <p:nvPr/>
          </p:nvSpPr>
          <p:spPr>
            <a:xfrm>
              <a:off x="11756904" y="5736482"/>
              <a:ext cx="39836" cy="39836"/>
            </a:xfrm>
            <a:custGeom>
              <a:avLst/>
              <a:gdLst>
                <a:gd name="connsiteX0" fmla="*/ 810 w 39836"/>
                <a:gd name="connsiteY0" fmla="*/ 410 h 39836"/>
                <a:gd name="connsiteX1" fmla="*/ 40646 w 39836"/>
                <a:gd name="connsiteY1" fmla="*/ 410 h 39836"/>
                <a:gd name="connsiteX2" fmla="*/ 40646 w 39836"/>
                <a:gd name="connsiteY2" fmla="*/ 40246 h 39836"/>
                <a:gd name="connsiteX3" fmla="*/ 8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10"/>
                  </a:moveTo>
                  <a:lnTo>
                    <a:pt x="40646" y="410"/>
                  </a:lnTo>
                  <a:lnTo>
                    <a:pt x="40646" y="40246"/>
                  </a:lnTo>
                  <a:lnTo>
                    <a:pt x="810" y="40246"/>
                  </a:lnTo>
                  <a:close/>
                </a:path>
              </a:pathLst>
            </a:custGeom>
            <a:solidFill>
              <a:srgbClr val="000000"/>
            </a:solidFill>
            <a:ln w="39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1D4E571-B58E-6934-69FB-DD549C91BEDC}"/>
                </a:ext>
              </a:extLst>
            </p:cNvPr>
            <p:cNvSpPr/>
            <p:nvPr/>
          </p:nvSpPr>
          <p:spPr>
            <a:xfrm>
              <a:off x="11796741" y="5736482"/>
              <a:ext cx="39836" cy="39836"/>
            </a:xfrm>
            <a:custGeom>
              <a:avLst/>
              <a:gdLst>
                <a:gd name="connsiteX0" fmla="*/ 850 w 39836"/>
                <a:gd name="connsiteY0" fmla="*/ 410 h 39836"/>
                <a:gd name="connsiteX1" fmla="*/ 40686 w 39836"/>
                <a:gd name="connsiteY1" fmla="*/ 410 h 39836"/>
                <a:gd name="connsiteX2" fmla="*/ 40686 w 39836"/>
                <a:gd name="connsiteY2" fmla="*/ 40246 h 39836"/>
                <a:gd name="connsiteX3" fmla="*/ 8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10"/>
                  </a:moveTo>
                  <a:lnTo>
                    <a:pt x="40686" y="410"/>
                  </a:lnTo>
                  <a:lnTo>
                    <a:pt x="40686" y="40246"/>
                  </a:lnTo>
                  <a:lnTo>
                    <a:pt x="850" y="40246"/>
                  </a:lnTo>
                  <a:close/>
                </a:path>
              </a:pathLst>
            </a:custGeom>
            <a:solidFill>
              <a:srgbClr val="000000"/>
            </a:solidFill>
            <a:ln w="39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62C222-B8EE-7457-347A-630E7743F923}"/>
                </a:ext>
              </a:extLst>
            </p:cNvPr>
            <p:cNvSpPr/>
            <p:nvPr/>
          </p:nvSpPr>
          <p:spPr>
            <a:xfrm>
              <a:off x="11836577" y="5736482"/>
              <a:ext cx="39836" cy="39836"/>
            </a:xfrm>
            <a:custGeom>
              <a:avLst/>
              <a:gdLst>
                <a:gd name="connsiteX0" fmla="*/ 890 w 39836"/>
                <a:gd name="connsiteY0" fmla="*/ 410 h 39836"/>
                <a:gd name="connsiteX1" fmla="*/ 40726 w 39836"/>
                <a:gd name="connsiteY1" fmla="*/ 410 h 39836"/>
                <a:gd name="connsiteX2" fmla="*/ 40726 w 39836"/>
                <a:gd name="connsiteY2" fmla="*/ 40246 h 39836"/>
                <a:gd name="connsiteX3" fmla="*/ 8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10"/>
                  </a:moveTo>
                  <a:lnTo>
                    <a:pt x="40726" y="410"/>
                  </a:lnTo>
                  <a:lnTo>
                    <a:pt x="40726" y="40246"/>
                  </a:lnTo>
                  <a:lnTo>
                    <a:pt x="890" y="40246"/>
                  </a:lnTo>
                  <a:close/>
                </a:path>
              </a:pathLst>
            </a:custGeom>
            <a:solidFill>
              <a:srgbClr val="000000"/>
            </a:solidFill>
            <a:ln w="39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842459D-098F-6CB6-3136-C8B1D6477B28}"/>
                </a:ext>
              </a:extLst>
            </p:cNvPr>
            <p:cNvSpPr/>
            <p:nvPr/>
          </p:nvSpPr>
          <p:spPr>
            <a:xfrm>
              <a:off x="11876413" y="5736482"/>
              <a:ext cx="39836" cy="39836"/>
            </a:xfrm>
            <a:custGeom>
              <a:avLst/>
              <a:gdLst>
                <a:gd name="connsiteX0" fmla="*/ 930 w 39836"/>
                <a:gd name="connsiteY0" fmla="*/ 410 h 39836"/>
                <a:gd name="connsiteX1" fmla="*/ 40766 w 39836"/>
                <a:gd name="connsiteY1" fmla="*/ 410 h 39836"/>
                <a:gd name="connsiteX2" fmla="*/ 40766 w 39836"/>
                <a:gd name="connsiteY2" fmla="*/ 40246 h 39836"/>
                <a:gd name="connsiteX3" fmla="*/ 9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10"/>
                  </a:moveTo>
                  <a:lnTo>
                    <a:pt x="40766" y="410"/>
                  </a:lnTo>
                  <a:lnTo>
                    <a:pt x="40766" y="40246"/>
                  </a:lnTo>
                  <a:lnTo>
                    <a:pt x="930" y="40246"/>
                  </a:lnTo>
                  <a:close/>
                </a:path>
              </a:pathLst>
            </a:custGeom>
            <a:solidFill>
              <a:srgbClr val="000000"/>
            </a:solidFill>
            <a:ln w="39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913A4DD-A583-ADE7-9D42-7EBCCE902338}"/>
                </a:ext>
              </a:extLst>
            </p:cNvPr>
            <p:cNvSpPr/>
            <p:nvPr/>
          </p:nvSpPr>
          <p:spPr>
            <a:xfrm>
              <a:off x="11916249" y="5736482"/>
              <a:ext cx="39836" cy="39836"/>
            </a:xfrm>
            <a:custGeom>
              <a:avLst/>
              <a:gdLst>
                <a:gd name="connsiteX0" fmla="*/ 970 w 39836"/>
                <a:gd name="connsiteY0" fmla="*/ 410 h 39836"/>
                <a:gd name="connsiteX1" fmla="*/ 40806 w 39836"/>
                <a:gd name="connsiteY1" fmla="*/ 410 h 39836"/>
                <a:gd name="connsiteX2" fmla="*/ 40806 w 39836"/>
                <a:gd name="connsiteY2" fmla="*/ 40246 h 39836"/>
                <a:gd name="connsiteX3" fmla="*/ 97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10"/>
                  </a:moveTo>
                  <a:lnTo>
                    <a:pt x="40806" y="410"/>
                  </a:lnTo>
                  <a:lnTo>
                    <a:pt x="40806" y="40246"/>
                  </a:lnTo>
                  <a:lnTo>
                    <a:pt x="970" y="40246"/>
                  </a:lnTo>
                  <a:close/>
                </a:path>
              </a:pathLst>
            </a:custGeom>
            <a:solidFill>
              <a:srgbClr val="000000"/>
            </a:solidFill>
            <a:ln w="39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B0793D-DE0F-1D1E-3709-560743D7759B}"/>
                </a:ext>
              </a:extLst>
            </p:cNvPr>
            <p:cNvSpPr/>
            <p:nvPr/>
          </p:nvSpPr>
          <p:spPr>
            <a:xfrm>
              <a:off x="11039851" y="5776318"/>
              <a:ext cx="39836" cy="39836"/>
            </a:xfrm>
            <a:custGeom>
              <a:avLst/>
              <a:gdLst>
                <a:gd name="connsiteX0" fmla="*/ 90 w 39836"/>
                <a:gd name="connsiteY0" fmla="*/ 450 h 39836"/>
                <a:gd name="connsiteX1" fmla="*/ 39926 w 39836"/>
                <a:gd name="connsiteY1" fmla="*/ 450 h 39836"/>
                <a:gd name="connsiteX2" fmla="*/ 39926 w 39836"/>
                <a:gd name="connsiteY2" fmla="*/ 40286 h 39836"/>
                <a:gd name="connsiteX3" fmla="*/ 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50"/>
                  </a:moveTo>
                  <a:lnTo>
                    <a:pt x="39926" y="450"/>
                  </a:lnTo>
                  <a:lnTo>
                    <a:pt x="39926" y="40286"/>
                  </a:lnTo>
                  <a:lnTo>
                    <a:pt x="90" y="40286"/>
                  </a:lnTo>
                  <a:close/>
                </a:path>
              </a:pathLst>
            </a:custGeom>
            <a:solidFill>
              <a:srgbClr val="000000"/>
            </a:solidFill>
            <a:ln w="39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7A0550D-842F-CC48-7660-3AE795F7E836}"/>
                </a:ext>
              </a:extLst>
            </p:cNvPr>
            <p:cNvSpPr/>
            <p:nvPr/>
          </p:nvSpPr>
          <p:spPr>
            <a:xfrm>
              <a:off x="11079688" y="5776318"/>
              <a:ext cx="39836" cy="39836"/>
            </a:xfrm>
            <a:custGeom>
              <a:avLst/>
              <a:gdLst>
                <a:gd name="connsiteX0" fmla="*/ 130 w 39836"/>
                <a:gd name="connsiteY0" fmla="*/ 450 h 39836"/>
                <a:gd name="connsiteX1" fmla="*/ 39966 w 39836"/>
                <a:gd name="connsiteY1" fmla="*/ 450 h 39836"/>
                <a:gd name="connsiteX2" fmla="*/ 39966 w 39836"/>
                <a:gd name="connsiteY2" fmla="*/ 40286 h 39836"/>
                <a:gd name="connsiteX3" fmla="*/ 1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50"/>
                  </a:moveTo>
                  <a:lnTo>
                    <a:pt x="39966" y="450"/>
                  </a:lnTo>
                  <a:lnTo>
                    <a:pt x="39966" y="40286"/>
                  </a:lnTo>
                  <a:lnTo>
                    <a:pt x="130" y="40286"/>
                  </a:lnTo>
                  <a:close/>
                </a:path>
              </a:pathLst>
            </a:custGeom>
            <a:solidFill>
              <a:srgbClr val="000000"/>
            </a:solidFill>
            <a:ln w="39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88125E9-4EC6-A673-735B-9936325903F0}"/>
                </a:ext>
              </a:extLst>
            </p:cNvPr>
            <p:cNvSpPr/>
            <p:nvPr/>
          </p:nvSpPr>
          <p:spPr>
            <a:xfrm>
              <a:off x="11239033" y="5776318"/>
              <a:ext cx="39836" cy="39836"/>
            </a:xfrm>
            <a:custGeom>
              <a:avLst/>
              <a:gdLst>
                <a:gd name="connsiteX0" fmla="*/ 290 w 39836"/>
                <a:gd name="connsiteY0" fmla="*/ 450 h 39836"/>
                <a:gd name="connsiteX1" fmla="*/ 40126 w 39836"/>
                <a:gd name="connsiteY1" fmla="*/ 450 h 39836"/>
                <a:gd name="connsiteX2" fmla="*/ 40126 w 39836"/>
                <a:gd name="connsiteY2" fmla="*/ 40286 h 39836"/>
                <a:gd name="connsiteX3" fmla="*/ 2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450"/>
                  </a:moveTo>
                  <a:lnTo>
                    <a:pt x="40126" y="450"/>
                  </a:lnTo>
                  <a:lnTo>
                    <a:pt x="40126" y="40286"/>
                  </a:lnTo>
                  <a:lnTo>
                    <a:pt x="290" y="40286"/>
                  </a:lnTo>
                  <a:close/>
                </a:path>
              </a:pathLst>
            </a:custGeom>
            <a:solidFill>
              <a:srgbClr val="000000"/>
            </a:solidFill>
            <a:ln w="39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43F512-E11D-C6BE-2B79-EA60399F7617}"/>
                </a:ext>
              </a:extLst>
            </p:cNvPr>
            <p:cNvSpPr/>
            <p:nvPr/>
          </p:nvSpPr>
          <p:spPr>
            <a:xfrm>
              <a:off x="11278869" y="5776318"/>
              <a:ext cx="39836" cy="39836"/>
            </a:xfrm>
            <a:custGeom>
              <a:avLst/>
              <a:gdLst>
                <a:gd name="connsiteX0" fmla="*/ 330 w 39836"/>
                <a:gd name="connsiteY0" fmla="*/ 450 h 39836"/>
                <a:gd name="connsiteX1" fmla="*/ 40166 w 39836"/>
                <a:gd name="connsiteY1" fmla="*/ 450 h 39836"/>
                <a:gd name="connsiteX2" fmla="*/ 40166 w 39836"/>
                <a:gd name="connsiteY2" fmla="*/ 40286 h 39836"/>
                <a:gd name="connsiteX3" fmla="*/ 3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50"/>
                  </a:moveTo>
                  <a:lnTo>
                    <a:pt x="40166" y="450"/>
                  </a:lnTo>
                  <a:lnTo>
                    <a:pt x="40166" y="40286"/>
                  </a:lnTo>
                  <a:lnTo>
                    <a:pt x="330" y="40286"/>
                  </a:lnTo>
                  <a:close/>
                </a:path>
              </a:pathLst>
            </a:custGeom>
            <a:solidFill>
              <a:srgbClr val="000000"/>
            </a:solidFill>
            <a:ln w="39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8175A15-56BD-6A33-DB4D-B34B9B90D91C}"/>
                </a:ext>
              </a:extLst>
            </p:cNvPr>
            <p:cNvSpPr/>
            <p:nvPr/>
          </p:nvSpPr>
          <p:spPr>
            <a:xfrm>
              <a:off x="11318705" y="5776318"/>
              <a:ext cx="39836" cy="39836"/>
            </a:xfrm>
            <a:custGeom>
              <a:avLst/>
              <a:gdLst>
                <a:gd name="connsiteX0" fmla="*/ 370 w 39836"/>
                <a:gd name="connsiteY0" fmla="*/ 450 h 39836"/>
                <a:gd name="connsiteX1" fmla="*/ 40206 w 39836"/>
                <a:gd name="connsiteY1" fmla="*/ 450 h 39836"/>
                <a:gd name="connsiteX2" fmla="*/ 40206 w 39836"/>
                <a:gd name="connsiteY2" fmla="*/ 40286 h 39836"/>
                <a:gd name="connsiteX3" fmla="*/ 3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450"/>
                  </a:moveTo>
                  <a:lnTo>
                    <a:pt x="40206" y="450"/>
                  </a:lnTo>
                  <a:lnTo>
                    <a:pt x="40206" y="40286"/>
                  </a:lnTo>
                  <a:lnTo>
                    <a:pt x="370" y="40286"/>
                  </a:lnTo>
                  <a:close/>
                </a:path>
              </a:pathLst>
            </a:custGeom>
            <a:solidFill>
              <a:srgbClr val="000000"/>
            </a:solidFill>
            <a:ln w="39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15FA2B0-14A6-49BA-E546-CC8CE4B1C2CD}"/>
                </a:ext>
              </a:extLst>
            </p:cNvPr>
            <p:cNvSpPr/>
            <p:nvPr/>
          </p:nvSpPr>
          <p:spPr>
            <a:xfrm>
              <a:off x="11358542" y="5776318"/>
              <a:ext cx="39836" cy="39836"/>
            </a:xfrm>
            <a:custGeom>
              <a:avLst/>
              <a:gdLst>
                <a:gd name="connsiteX0" fmla="*/ 410 w 39836"/>
                <a:gd name="connsiteY0" fmla="*/ 450 h 39836"/>
                <a:gd name="connsiteX1" fmla="*/ 40246 w 39836"/>
                <a:gd name="connsiteY1" fmla="*/ 450 h 39836"/>
                <a:gd name="connsiteX2" fmla="*/ 40246 w 39836"/>
                <a:gd name="connsiteY2" fmla="*/ 40286 h 39836"/>
                <a:gd name="connsiteX3" fmla="*/ 4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50"/>
                  </a:moveTo>
                  <a:lnTo>
                    <a:pt x="40246" y="450"/>
                  </a:lnTo>
                  <a:lnTo>
                    <a:pt x="40246" y="40286"/>
                  </a:lnTo>
                  <a:lnTo>
                    <a:pt x="410" y="40286"/>
                  </a:lnTo>
                  <a:close/>
                </a:path>
              </a:pathLst>
            </a:custGeom>
            <a:solidFill>
              <a:srgbClr val="000000"/>
            </a:solidFill>
            <a:ln w="39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7C3EE26-5B35-762D-48C8-DC0A21BBF5AE}"/>
                </a:ext>
              </a:extLst>
            </p:cNvPr>
            <p:cNvSpPr/>
            <p:nvPr/>
          </p:nvSpPr>
          <p:spPr>
            <a:xfrm>
              <a:off x="11438214" y="5776318"/>
              <a:ext cx="39836" cy="39836"/>
            </a:xfrm>
            <a:custGeom>
              <a:avLst/>
              <a:gdLst>
                <a:gd name="connsiteX0" fmla="*/ 490 w 39836"/>
                <a:gd name="connsiteY0" fmla="*/ 450 h 39836"/>
                <a:gd name="connsiteX1" fmla="*/ 40326 w 39836"/>
                <a:gd name="connsiteY1" fmla="*/ 450 h 39836"/>
                <a:gd name="connsiteX2" fmla="*/ 40326 w 39836"/>
                <a:gd name="connsiteY2" fmla="*/ 40286 h 39836"/>
                <a:gd name="connsiteX3" fmla="*/ 4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50"/>
                  </a:moveTo>
                  <a:lnTo>
                    <a:pt x="40326" y="450"/>
                  </a:lnTo>
                  <a:lnTo>
                    <a:pt x="40326" y="40286"/>
                  </a:lnTo>
                  <a:lnTo>
                    <a:pt x="490" y="40286"/>
                  </a:lnTo>
                  <a:close/>
                </a:path>
              </a:pathLst>
            </a:custGeom>
            <a:solidFill>
              <a:srgbClr val="000000"/>
            </a:solidFill>
            <a:ln w="39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084CD31-2F79-C544-365E-BC4620D9421B}"/>
                </a:ext>
              </a:extLst>
            </p:cNvPr>
            <p:cNvSpPr/>
            <p:nvPr/>
          </p:nvSpPr>
          <p:spPr>
            <a:xfrm>
              <a:off x="11478050" y="5776318"/>
              <a:ext cx="39836" cy="39836"/>
            </a:xfrm>
            <a:custGeom>
              <a:avLst/>
              <a:gdLst>
                <a:gd name="connsiteX0" fmla="*/ 530 w 39836"/>
                <a:gd name="connsiteY0" fmla="*/ 450 h 39836"/>
                <a:gd name="connsiteX1" fmla="*/ 40366 w 39836"/>
                <a:gd name="connsiteY1" fmla="*/ 450 h 39836"/>
                <a:gd name="connsiteX2" fmla="*/ 40366 w 39836"/>
                <a:gd name="connsiteY2" fmla="*/ 40286 h 39836"/>
                <a:gd name="connsiteX3" fmla="*/ 5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450"/>
                  </a:moveTo>
                  <a:lnTo>
                    <a:pt x="40366" y="450"/>
                  </a:lnTo>
                  <a:lnTo>
                    <a:pt x="40366" y="40286"/>
                  </a:lnTo>
                  <a:lnTo>
                    <a:pt x="530" y="40286"/>
                  </a:lnTo>
                  <a:close/>
                </a:path>
              </a:pathLst>
            </a:custGeom>
            <a:solidFill>
              <a:srgbClr val="000000"/>
            </a:solidFill>
            <a:ln w="39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FDA598-60FC-A277-F3F1-C1768772E074}"/>
                </a:ext>
              </a:extLst>
            </p:cNvPr>
            <p:cNvSpPr/>
            <p:nvPr/>
          </p:nvSpPr>
          <p:spPr>
            <a:xfrm>
              <a:off x="11557723" y="5776318"/>
              <a:ext cx="39836" cy="39836"/>
            </a:xfrm>
            <a:custGeom>
              <a:avLst/>
              <a:gdLst>
                <a:gd name="connsiteX0" fmla="*/ 610 w 39836"/>
                <a:gd name="connsiteY0" fmla="*/ 450 h 39836"/>
                <a:gd name="connsiteX1" fmla="*/ 40446 w 39836"/>
                <a:gd name="connsiteY1" fmla="*/ 450 h 39836"/>
                <a:gd name="connsiteX2" fmla="*/ 40446 w 39836"/>
                <a:gd name="connsiteY2" fmla="*/ 40286 h 39836"/>
                <a:gd name="connsiteX3" fmla="*/ 6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50"/>
                  </a:moveTo>
                  <a:lnTo>
                    <a:pt x="40446" y="450"/>
                  </a:lnTo>
                  <a:lnTo>
                    <a:pt x="40446" y="40286"/>
                  </a:lnTo>
                  <a:lnTo>
                    <a:pt x="610" y="40286"/>
                  </a:lnTo>
                  <a:close/>
                </a:path>
              </a:pathLst>
            </a:custGeom>
            <a:solidFill>
              <a:srgbClr val="000000"/>
            </a:solidFill>
            <a:ln w="39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7F93CF3-E5E2-3980-6A0C-DBC977986D37}"/>
                </a:ext>
              </a:extLst>
            </p:cNvPr>
            <p:cNvSpPr/>
            <p:nvPr/>
          </p:nvSpPr>
          <p:spPr>
            <a:xfrm>
              <a:off x="11597559" y="5776318"/>
              <a:ext cx="39836" cy="39836"/>
            </a:xfrm>
            <a:custGeom>
              <a:avLst/>
              <a:gdLst>
                <a:gd name="connsiteX0" fmla="*/ 650 w 39836"/>
                <a:gd name="connsiteY0" fmla="*/ 450 h 39836"/>
                <a:gd name="connsiteX1" fmla="*/ 40486 w 39836"/>
                <a:gd name="connsiteY1" fmla="*/ 450 h 39836"/>
                <a:gd name="connsiteX2" fmla="*/ 40486 w 39836"/>
                <a:gd name="connsiteY2" fmla="*/ 40286 h 39836"/>
                <a:gd name="connsiteX3" fmla="*/ 6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50"/>
                  </a:moveTo>
                  <a:lnTo>
                    <a:pt x="40486" y="450"/>
                  </a:lnTo>
                  <a:lnTo>
                    <a:pt x="40486" y="40286"/>
                  </a:lnTo>
                  <a:lnTo>
                    <a:pt x="650" y="40286"/>
                  </a:lnTo>
                  <a:close/>
                </a:path>
              </a:pathLst>
            </a:custGeom>
            <a:solidFill>
              <a:srgbClr val="000000"/>
            </a:solidFill>
            <a:ln w="39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1208DB-9F7F-D342-B602-9FB04D52A6C7}"/>
                </a:ext>
              </a:extLst>
            </p:cNvPr>
            <p:cNvSpPr/>
            <p:nvPr/>
          </p:nvSpPr>
          <p:spPr>
            <a:xfrm>
              <a:off x="11637395" y="5776318"/>
              <a:ext cx="39836" cy="39836"/>
            </a:xfrm>
            <a:custGeom>
              <a:avLst/>
              <a:gdLst>
                <a:gd name="connsiteX0" fmla="*/ 690 w 39836"/>
                <a:gd name="connsiteY0" fmla="*/ 450 h 39836"/>
                <a:gd name="connsiteX1" fmla="*/ 40526 w 39836"/>
                <a:gd name="connsiteY1" fmla="*/ 450 h 39836"/>
                <a:gd name="connsiteX2" fmla="*/ 40526 w 39836"/>
                <a:gd name="connsiteY2" fmla="*/ 40286 h 39836"/>
                <a:gd name="connsiteX3" fmla="*/ 6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50"/>
                  </a:moveTo>
                  <a:lnTo>
                    <a:pt x="40526" y="450"/>
                  </a:lnTo>
                  <a:lnTo>
                    <a:pt x="40526" y="40286"/>
                  </a:lnTo>
                  <a:lnTo>
                    <a:pt x="690" y="40286"/>
                  </a:lnTo>
                  <a:close/>
                </a:path>
              </a:pathLst>
            </a:custGeom>
            <a:solidFill>
              <a:srgbClr val="000000"/>
            </a:solidFill>
            <a:ln w="39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8B8A813-0413-00D3-6B98-74D5F77C3771}"/>
                </a:ext>
              </a:extLst>
            </p:cNvPr>
            <p:cNvSpPr/>
            <p:nvPr/>
          </p:nvSpPr>
          <p:spPr>
            <a:xfrm>
              <a:off x="11717068" y="5776318"/>
              <a:ext cx="39836" cy="39836"/>
            </a:xfrm>
            <a:custGeom>
              <a:avLst/>
              <a:gdLst>
                <a:gd name="connsiteX0" fmla="*/ 770 w 39836"/>
                <a:gd name="connsiteY0" fmla="*/ 450 h 39836"/>
                <a:gd name="connsiteX1" fmla="*/ 40606 w 39836"/>
                <a:gd name="connsiteY1" fmla="*/ 450 h 39836"/>
                <a:gd name="connsiteX2" fmla="*/ 40606 w 39836"/>
                <a:gd name="connsiteY2" fmla="*/ 40286 h 39836"/>
                <a:gd name="connsiteX3" fmla="*/ 7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50"/>
                  </a:moveTo>
                  <a:lnTo>
                    <a:pt x="40606" y="450"/>
                  </a:lnTo>
                  <a:lnTo>
                    <a:pt x="40606" y="40286"/>
                  </a:lnTo>
                  <a:lnTo>
                    <a:pt x="770" y="40286"/>
                  </a:lnTo>
                  <a:close/>
                </a:path>
              </a:pathLst>
            </a:custGeom>
            <a:solidFill>
              <a:srgbClr val="000000"/>
            </a:solidFill>
            <a:ln w="39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9397EC5-8F40-90D4-D5DA-3BADC863D1B7}"/>
                </a:ext>
              </a:extLst>
            </p:cNvPr>
            <p:cNvSpPr/>
            <p:nvPr/>
          </p:nvSpPr>
          <p:spPr>
            <a:xfrm>
              <a:off x="11796741" y="5776318"/>
              <a:ext cx="39836" cy="39836"/>
            </a:xfrm>
            <a:custGeom>
              <a:avLst/>
              <a:gdLst>
                <a:gd name="connsiteX0" fmla="*/ 850 w 39836"/>
                <a:gd name="connsiteY0" fmla="*/ 450 h 39836"/>
                <a:gd name="connsiteX1" fmla="*/ 40686 w 39836"/>
                <a:gd name="connsiteY1" fmla="*/ 450 h 39836"/>
                <a:gd name="connsiteX2" fmla="*/ 40686 w 39836"/>
                <a:gd name="connsiteY2" fmla="*/ 40286 h 39836"/>
                <a:gd name="connsiteX3" fmla="*/ 8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50"/>
                  </a:moveTo>
                  <a:lnTo>
                    <a:pt x="40686" y="450"/>
                  </a:lnTo>
                  <a:lnTo>
                    <a:pt x="40686" y="40286"/>
                  </a:lnTo>
                  <a:lnTo>
                    <a:pt x="850" y="40286"/>
                  </a:lnTo>
                  <a:close/>
                </a:path>
              </a:pathLst>
            </a:custGeom>
            <a:solidFill>
              <a:srgbClr val="000000"/>
            </a:solidFill>
            <a:ln w="39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914BDDD-E414-6F21-F558-0D57A9985A96}"/>
                </a:ext>
              </a:extLst>
            </p:cNvPr>
            <p:cNvSpPr/>
            <p:nvPr/>
          </p:nvSpPr>
          <p:spPr>
            <a:xfrm>
              <a:off x="11836577" y="5776318"/>
              <a:ext cx="39836" cy="39836"/>
            </a:xfrm>
            <a:custGeom>
              <a:avLst/>
              <a:gdLst>
                <a:gd name="connsiteX0" fmla="*/ 890 w 39836"/>
                <a:gd name="connsiteY0" fmla="*/ 450 h 39836"/>
                <a:gd name="connsiteX1" fmla="*/ 40726 w 39836"/>
                <a:gd name="connsiteY1" fmla="*/ 450 h 39836"/>
                <a:gd name="connsiteX2" fmla="*/ 40726 w 39836"/>
                <a:gd name="connsiteY2" fmla="*/ 40286 h 39836"/>
                <a:gd name="connsiteX3" fmla="*/ 8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50"/>
                  </a:moveTo>
                  <a:lnTo>
                    <a:pt x="40726" y="450"/>
                  </a:lnTo>
                  <a:lnTo>
                    <a:pt x="40726" y="40286"/>
                  </a:lnTo>
                  <a:lnTo>
                    <a:pt x="890" y="40286"/>
                  </a:lnTo>
                  <a:close/>
                </a:path>
              </a:pathLst>
            </a:custGeom>
            <a:solidFill>
              <a:srgbClr val="000000"/>
            </a:solidFill>
            <a:ln w="39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B97F1E0-9F02-1FAE-97F6-279BF98EF67F}"/>
                </a:ext>
              </a:extLst>
            </p:cNvPr>
            <p:cNvSpPr/>
            <p:nvPr/>
          </p:nvSpPr>
          <p:spPr>
            <a:xfrm>
              <a:off x="11956086" y="5776318"/>
              <a:ext cx="39836" cy="39836"/>
            </a:xfrm>
            <a:custGeom>
              <a:avLst/>
              <a:gdLst>
                <a:gd name="connsiteX0" fmla="*/ 1010 w 39836"/>
                <a:gd name="connsiteY0" fmla="*/ 450 h 39836"/>
                <a:gd name="connsiteX1" fmla="*/ 40846 w 39836"/>
                <a:gd name="connsiteY1" fmla="*/ 450 h 39836"/>
                <a:gd name="connsiteX2" fmla="*/ 40846 w 39836"/>
                <a:gd name="connsiteY2" fmla="*/ 40286 h 39836"/>
                <a:gd name="connsiteX3" fmla="*/ 10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50"/>
                  </a:moveTo>
                  <a:lnTo>
                    <a:pt x="40846" y="450"/>
                  </a:lnTo>
                  <a:lnTo>
                    <a:pt x="40846" y="40286"/>
                  </a:lnTo>
                  <a:lnTo>
                    <a:pt x="1010" y="40286"/>
                  </a:lnTo>
                  <a:close/>
                </a:path>
              </a:pathLst>
            </a:custGeom>
            <a:solidFill>
              <a:srgbClr val="000000"/>
            </a:solidFill>
            <a:ln w="39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66E6109-BE99-685F-6053-6926BF88589F}"/>
                </a:ext>
              </a:extLst>
            </p:cNvPr>
            <p:cNvSpPr/>
            <p:nvPr/>
          </p:nvSpPr>
          <p:spPr>
            <a:xfrm>
              <a:off x="11000015" y="5816154"/>
              <a:ext cx="39836" cy="39836"/>
            </a:xfrm>
            <a:custGeom>
              <a:avLst/>
              <a:gdLst>
                <a:gd name="connsiteX0" fmla="*/ 50 w 39836"/>
                <a:gd name="connsiteY0" fmla="*/ 490 h 39836"/>
                <a:gd name="connsiteX1" fmla="*/ 39886 w 39836"/>
                <a:gd name="connsiteY1" fmla="*/ 490 h 39836"/>
                <a:gd name="connsiteX2" fmla="*/ 39886 w 39836"/>
                <a:gd name="connsiteY2" fmla="*/ 40326 h 39836"/>
                <a:gd name="connsiteX3" fmla="*/ 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90"/>
                  </a:moveTo>
                  <a:lnTo>
                    <a:pt x="39886" y="490"/>
                  </a:lnTo>
                  <a:lnTo>
                    <a:pt x="39886" y="40326"/>
                  </a:lnTo>
                  <a:lnTo>
                    <a:pt x="50" y="40326"/>
                  </a:lnTo>
                  <a:close/>
                </a:path>
              </a:pathLst>
            </a:custGeom>
            <a:solidFill>
              <a:srgbClr val="000000"/>
            </a:solidFill>
            <a:ln w="39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4762ECA-F1E2-CE19-D27A-BC4F8656BC06}"/>
                </a:ext>
              </a:extLst>
            </p:cNvPr>
            <p:cNvSpPr/>
            <p:nvPr/>
          </p:nvSpPr>
          <p:spPr>
            <a:xfrm>
              <a:off x="11039851" y="5816154"/>
              <a:ext cx="39836" cy="39836"/>
            </a:xfrm>
            <a:custGeom>
              <a:avLst/>
              <a:gdLst>
                <a:gd name="connsiteX0" fmla="*/ 90 w 39836"/>
                <a:gd name="connsiteY0" fmla="*/ 490 h 39836"/>
                <a:gd name="connsiteX1" fmla="*/ 39926 w 39836"/>
                <a:gd name="connsiteY1" fmla="*/ 490 h 39836"/>
                <a:gd name="connsiteX2" fmla="*/ 39926 w 39836"/>
                <a:gd name="connsiteY2" fmla="*/ 40326 h 39836"/>
                <a:gd name="connsiteX3" fmla="*/ 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90"/>
                  </a:moveTo>
                  <a:lnTo>
                    <a:pt x="39926" y="490"/>
                  </a:lnTo>
                  <a:lnTo>
                    <a:pt x="39926" y="40326"/>
                  </a:lnTo>
                  <a:lnTo>
                    <a:pt x="90" y="40326"/>
                  </a:lnTo>
                  <a:close/>
                </a:path>
              </a:pathLst>
            </a:custGeom>
            <a:solidFill>
              <a:srgbClr val="000000"/>
            </a:solidFill>
            <a:ln w="39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B1C6036-ED14-7914-7E44-32FDDD6067A1}"/>
                </a:ext>
              </a:extLst>
            </p:cNvPr>
            <p:cNvSpPr/>
            <p:nvPr/>
          </p:nvSpPr>
          <p:spPr>
            <a:xfrm>
              <a:off x="11119524" y="5816154"/>
              <a:ext cx="39836" cy="39836"/>
            </a:xfrm>
            <a:custGeom>
              <a:avLst/>
              <a:gdLst>
                <a:gd name="connsiteX0" fmla="*/ 170 w 39836"/>
                <a:gd name="connsiteY0" fmla="*/ 490 h 39836"/>
                <a:gd name="connsiteX1" fmla="*/ 40006 w 39836"/>
                <a:gd name="connsiteY1" fmla="*/ 490 h 39836"/>
                <a:gd name="connsiteX2" fmla="*/ 40006 w 39836"/>
                <a:gd name="connsiteY2" fmla="*/ 40326 h 39836"/>
                <a:gd name="connsiteX3" fmla="*/ 1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490"/>
                  </a:moveTo>
                  <a:lnTo>
                    <a:pt x="40006" y="490"/>
                  </a:lnTo>
                  <a:lnTo>
                    <a:pt x="40006" y="40326"/>
                  </a:lnTo>
                  <a:lnTo>
                    <a:pt x="170" y="40326"/>
                  </a:lnTo>
                  <a:close/>
                </a:path>
              </a:pathLst>
            </a:custGeom>
            <a:solidFill>
              <a:srgbClr val="000000"/>
            </a:solidFill>
            <a:ln w="39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225F73B-5A41-CE09-964B-A52E6BC57A71}"/>
                </a:ext>
              </a:extLst>
            </p:cNvPr>
            <p:cNvSpPr/>
            <p:nvPr/>
          </p:nvSpPr>
          <p:spPr>
            <a:xfrm>
              <a:off x="11199196" y="5816154"/>
              <a:ext cx="39836" cy="39836"/>
            </a:xfrm>
            <a:custGeom>
              <a:avLst/>
              <a:gdLst>
                <a:gd name="connsiteX0" fmla="*/ 250 w 39836"/>
                <a:gd name="connsiteY0" fmla="*/ 490 h 39836"/>
                <a:gd name="connsiteX1" fmla="*/ 40086 w 39836"/>
                <a:gd name="connsiteY1" fmla="*/ 490 h 39836"/>
                <a:gd name="connsiteX2" fmla="*/ 40086 w 39836"/>
                <a:gd name="connsiteY2" fmla="*/ 40326 h 39836"/>
                <a:gd name="connsiteX3" fmla="*/ 2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490"/>
                  </a:moveTo>
                  <a:lnTo>
                    <a:pt x="40086" y="490"/>
                  </a:lnTo>
                  <a:lnTo>
                    <a:pt x="40086" y="40326"/>
                  </a:lnTo>
                  <a:lnTo>
                    <a:pt x="250" y="40326"/>
                  </a:lnTo>
                  <a:close/>
                </a:path>
              </a:pathLst>
            </a:custGeom>
            <a:solidFill>
              <a:srgbClr val="000000"/>
            </a:solidFill>
            <a:ln w="39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DB3AB67-183E-7BA7-7FA4-FF4C067C861D}"/>
                </a:ext>
              </a:extLst>
            </p:cNvPr>
            <p:cNvSpPr/>
            <p:nvPr/>
          </p:nvSpPr>
          <p:spPr>
            <a:xfrm>
              <a:off x="11278869" y="5816154"/>
              <a:ext cx="39836" cy="39836"/>
            </a:xfrm>
            <a:custGeom>
              <a:avLst/>
              <a:gdLst>
                <a:gd name="connsiteX0" fmla="*/ 330 w 39836"/>
                <a:gd name="connsiteY0" fmla="*/ 490 h 39836"/>
                <a:gd name="connsiteX1" fmla="*/ 40166 w 39836"/>
                <a:gd name="connsiteY1" fmla="*/ 490 h 39836"/>
                <a:gd name="connsiteX2" fmla="*/ 40166 w 39836"/>
                <a:gd name="connsiteY2" fmla="*/ 40326 h 39836"/>
                <a:gd name="connsiteX3" fmla="*/ 3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90"/>
                  </a:moveTo>
                  <a:lnTo>
                    <a:pt x="40166" y="490"/>
                  </a:lnTo>
                  <a:lnTo>
                    <a:pt x="40166" y="40326"/>
                  </a:lnTo>
                  <a:lnTo>
                    <a:pt x="330" y="40326"/>
                  </a:lnTo>
                  <a:close/>
                </a:path>
              </a:pathLst>
            </a:custGeom>
            <a:solidFill>
              <a:srgbClr val="000000"/>
            </a:solidFill>
            <a:ln w="39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6E9FAAF-58BF-B7B3-A2AC-8A77BAB53A65}"/>
                </a:ext>
              </a:extLst>
            </p:cNvPr>
            <p:cNvSpPr/>
            <p:nvPr/>
          </p:nvSpPr>
          <p:spPr>
            <a:xfrm>
              <a:off x="11358542" y="5816154"/>
              <a:ext cx="39836" cy="39836"/>
            </a:xfrm>
            <a:custGeom>
              <a:avLst/>
              <a:gdLst>
                <a:gd name="connsiteX0" fmla="*/ 410 w 39836"/>
                <a:gd name="connsiteY0" fmla="*/ 490 h 39836"/>
                <a:gd name="connsiteX1" fmla="*/ 40246 w 39836"/>
                <a:gd name="connsiteY1" fmla="*/ 490 h 39836"/>
                <a:gd name="connsiteX2" fmla="*/ 40246 w 39836"/>
                <a:gd name="connsiteY2" fmla="*/ 40326 h 39836"/>
                <a:gd name="connsiteX3" fmla="*/ 4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90"/>
                  </a:moveTo>
                  <a:lnTo>
                    <a:pt x="40246" y="490"/>
                  </a:lnTo>
                  <a:lnTo>
                    <a:pt x="40246" y="40326"/>
                  </a:lnTo>
                  <a:lnTo>
                    <a:pt x="410" y="40326"/>
                  </a:lnTo>
                  <a:close/>
                </a:path>
              </a:pathLst>
            </a:custGeom>
            <a:solidFill>
              <a:srgbClr val="000000"/>
            </a:solidFill>
            <a:ln w="39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1912F82-D2D6-C757-A2A3-17E70E67B860}"/>
                </a:ext>
              </a:extLst>
            </p:cNvPr>
            <p:cNvSpPr/>
            <p:nvPr/>
          </p:nvSpPr>
          <p:spPr>
            <a:xfrm>
              <a:off x="11398378" y="5816154"/>
              <a:ext cx="39836" cy="39836"/>
            </a:xfrm>
            <a:custGeom>
              <a:avLst/>
              <a:gdLst>
                <a:gd name="connsiteX0" fmla="*/ 450 w 39836"/>
                <a:gd name="connsiteY0" fmla="*/ 490 h 39836"/>
                <a:gd name="connsiteX1" fmla="*/ 40286 w 39836"/>
                <a:gd name="connsiteY1" fmla="*/ 490 h 39836"/>
                <a:gd name="connsiteX2" fmla="*/ 40286 w 39836"/>
                <a:gd name="connsiteY2" fmla="*/ 40326 h 39836"/>
                <a:gd name="connsiteX3" fmla="*/ 4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90"/>
                  </a:moveTo>
                  <a:lnTo>
                    <a:pt x="40286" y="490"/>
                  </a:lnTo>
                  <a:lnTo>
                    <a:pt x="40286" y="40326"/>
                  </a:lnTo>
                  <a:lnTo>
                    <a:pt x="450" y="40326"/>
                  </a:lnTo>
                  <a:close/>
                </a:path>
              </a:pathLst>
            </a:custGeom>
            <a:solidFill>
              <a:srgbClr val="000000"/>
            </a:solidFill>
            <a:ln w="39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69432CA-02AF-B2B3-5880-CAAAD3E15B98}"/>
                </a:ext>
              </a:extLst>
            </p:cNvPr>
            <p:cNvSpPr/>
            <p:nvPr/>
          </p:nvSpPr>
          <p:spPr>
            <a:xfrm>
              <a:off x="11438214" y="5816154"/>
              <a:ext cx="39836" cy="39836"/>
            </a:xfrm>
            <a:custGeom>
              <a:avLst/>
              <a:gdLst>
                <a:gd name="connsiteX0" fmla="*/ 490 w 39836"/>
                <a:gd name="connsiteY0" fmla="*/ 490 h 39836"/>
                <a:gd name="connsiteX1" fmla="*/ 40326 w 39836"/>
                <a:gd name="connsiteY1" fmla="*/ 490 h 39836"/>
                <a:gd name="connsiteX2" fmla="*/ 40326 w 39836"/>
                <a:gd name="connsiteY2" fmla="*/ 40326 h 39836"/>
                <a:gd name="connsiteX3" fmla="*/ 4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90"/>
                  </a:moveTo>
                  <a:lnTo>
                    <a:pt x="40326" y="490"/>
                  </a:lnTo>
                  <a:lnTo>
                    <a:pt x="40326" y="40326"/>
                  </a:lnTo>
                  <a:lnTo>
                    <a:pt x="490" y="40326"/>
                  </a:lnTo>
                  <a:close/>
                </a:path>
              </a:pathLst>
            </a:custGeom>
            <a:solidFill>
              <a:srgbClr val="000000"/>
            </a:solidFill>
            <a:ln w="39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9B1CAB9-56C8-789D-FD20-3F7729999F97}"/>
                </a:ext>
              </a:extLst>
            </p:cNvPr>
            <p:cNvSpPr/>
            <p:nvPr/>
          </p:nvSpPr>
          <p:spPr>
            <a:xfrm>
              <a:off x="11557723" y="5816154"/>
              <a:ext cx="39836" cy="39836"/>
            </a:xfrm>
            <a:custGeom>
              <a:avLst/>
              <a:gdLst>
                <a:gd name="connsiteX0" fmla="*/ 610 w 39836"/>
                <a:gd name="connsiteY0" fmla="*/ 490 h 39836"/>
                <a:gd name="connsiteX1" fmla="*/ 40446 w 39836"/>
                <a:gd name="connsiteY1" fmla="*/ 490 h 39836"/>
                <a:gd name="connsiteX2" fmla="*/ 40446 w 39836"/>
                <a:gd name="connsiteY2" fmla="*/ 40326 h 39836"/>
                <a:gd name="connsiteX3" fmla="*/ 6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90"/>
                  </a:moveTo>
                  <a:lnTo>
                    <a:pt x="40446" y="490"/>
                  </a:lnTo>
                  <a:lnTo>
                    <a:pt x="40446" y="40326"/>
                  </a:lnTo>
                  <a:lnTo>
                    <a:pt x="610" y="40326"/>
                  </a:lnTo>
                  <a:close/>
                </a:path>
              </a:pathLst>
            </a:custGeom>
            <a:solidFill>
              <a:srgbClr val="000000"/>
            </a:solidFill>
            <a:ln w="39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BD27B65-37D0-F79E-AB60-327CF4EF346C}"/>
                </a:ext>
              </a:extLst>
            </p:cNvPr>
            <p:cNvSpPr/>
            <p:nvPr/>
          </p:nvSpPr>
          <p:spPr>
            <a:xfrm>
              <a:off x="11637395" y="5816154"/>
              <a:ext cx="39836" cy="39836"/>
            </a:xfrm>
            <a:custGeom>
              <a:avLst/>
              <a:gdLst>
                <a:gd name="connsiteX0" fmla="*/ 690 w 39836"/>
                <a:gd name="connsiteY0" fmla="*/ 490 h 39836"/>
                <a:gd name="connsiteX1" fmla="*/ 40526 w 39836"/>
                <a:gd name="connsiteY1" fmla="*/ 490 h 39836"/>
                <a:gd name="connsiteX2" fmla="*/ 40526 w 39836"/>
                <a:gd name="connsiteY2" fmla="*/ 40326 h 39836"/>
                <a:gd name="connsiteX3" fmla="*/ 6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90"/>
                  </a:moveTo>
                  <a:lnTo>
                    <a:pt x="40526" y="490"/>
                  </a:lnTo>
                  <a:lnTo>
                    <a:pt x="40526" y="40326"/>
                  </a:lnTo>
                  <a:lnTo>
                    <a:pt x="690" y="40326"/>
                  </a:lnTo>
                  <a:close/>
                </a:path>
              </a:pathLst>
            </a:custGeom>
            <a:solidFill>
              <a:srgbClr val="000000"/>
            </a:solidFill>
            <a:ln w="39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D1109E7-425A-754F-46D9-A42CE740C88D}"/>
                </a:ext>
              </a:extLst>
            </p:cNvPr>
            <p:cNvSpPr/>
            <p:nvPr/>
          </p:nvSpPr>
          <p:spPr>
            <a:xfrm>
              <a:off x="11717068" y="5816154"/>
              <a:ext cx="39836" cy="39836"/>
            </a:xfrm>
            <a:custGeom>
              <a:avLst/>
              <a:gdLst>
                <a:gd name="connsiteX0" fmla="*/ 770 w 39836"/>
                <a:gd name="connsiteY0" fmla="*/ 490 h 39836"/>
                <a:gd name="connsiteX1" fmla="*/ 40606 w 39836"/>
                <a:gd name="connsiteY1" fmla="*/ 490 h 39836"/>
                <a:gd name="connsiteX2" fmla="*/ 40606 w 39836"/>
                <a:gd name="connsiteY2" fmla="*/ 40326 h 39836"/>
                <a:gd name="connsiteX3" fmla="*/ 7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90"/>
                  </a:moveTo>
                  <a:lnTo>
                    <a:pt x="40606" y="490"/>
                  </a:lnTo>
                  <a:lnTo>
                    <a:pt x="40606" y="40326"/>
                  </a:lnTo>
                  <a:lnTo>
                    <a:pt x="770" y="40326"/>
                  </a:lnTo>
                  <a:close/>
                </a:path>
              </a:pathLst>
            </a:custGeom>
            <a:solidFill>
              <a:srgbClr val="000000"/>
            </a:solidFill>
            <a:ln w="39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20ED268-F2DD-6760-C84A-FA50E9C03D6C}"/>
                </a:ext>
              </a:extLst>
            </p:cNvPr>
            <p:cNvSpPr/>
            <p:nvPr/>
          </p:nvSpPr>
          <p:spPr>
            <a:xfrm>
              <a:off x="11756904" y="5816154"/>
              <a:ext cx="39836" cy="39836"/>
            </a:xfrm>
            <a:custGeom>
              <a:avLst/>
              <a:gdLst>
                <a:gd name="connsiteX0" fmla="*/ 810 w 39836"/>
                <a:gd name="connsiteY0" fmla="*/ 490 h 39836"/>
                <a:gd name="connsiteX1" fmla="*/ 40646 w 39836"/>
                <a:gd name="connsiteY1" fmla="*/ 490 h 39836"/>
                <a:gd name="connsiteX2" fmla="*/ 40646 w 39836"/>
                <a:gd name="connsiteY2" fmla="*/ 40326 h 39836"/>
                <a:gd name="connsiteX3" fmla="*/ 8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90"/>
                  </a:moveTo>
                  <a:lnTo>
                    <a:pt x="40646" y="490"/>
                  </a:lnTo>
                  <a:lnTo>
                    <a:pt x="40646" y="40326"/>
                  </a:lnTo>
                  <a:lnTo>
                    <a:pt x="810" y="40326"/>
                  </a:lnTo>
                  <a:close/>
                </a:path>
              </a:pathLst>
            </a:custGeom>
            <a:solidFill>
              <a:srgbClr val="000000"/>
            </a:solidFill>
            <a:ln w="39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891AEE2-212A-3ED5-3F6A-16277E68E607}"/>
                </a:ext>
              </a:extLst>
            </p:cNvPr>
            <p:cNvSpPr/>
            <p:nvPr/>
          </p:nvSpPr>
          <p:spPr>
            <a:xfrm>
              <a:off x="11836577" y="5816154"/>
              <a:ext cx="39836" cy="39836"/>
            </a:xfrm>
            <a:custGeom>
              <a:avLst/>
              <a:gdLst>
                <a:gd name="connsiteX0" fmla="*/ 890 w 39836"/>
                <a:gd name="connsiteY0" fmla="*/ 490 h 39836"/>
                <a:gd name="connsiteX1" fmla="*/ 40726 w 39836"/>
                <a:gd name="connsiteY1" fmla="*/ 490 h 39836"/>
                <a:gd name="connsiteX2" fmla="*/ 40726 w 39836"/>
                <a:gd name="connsiteY2" fmla="*/ 40326 h 39836"/>
                <a:gd name="connsiteX3" fmla="*/ 8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90"/>
                  </a:moveTo>
                  <a:lnTo>
                    <a:pt x="40726" y="490"/>
                  </a:lnTo>
                  <a:lnTo>
                    <a:pt x="40726" y="40326"/>
                  </a:lnTo>
                  <a:lnTo>
                    <a:pt x="890" y="40326"/>
                  </a:lnTo>
                  <a:close/>
                </a:path>
              </a:pathLst>
            </a:custGeom>
            <a:solidFill>
              <a:srgbClr val="000000"/>
            </a:solidFill>
            <a:ln w="398"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5DCD990-2815-A56F-6101-E119F5971AFA}"/>
                </a:ext>
              </a:extLst>
            </p:cNvPr>
            <p:cNvSpPr/>
            <p:nvPr/>
          </p:nvSpPr>
          <p:spPr>
            <a:xfrm>
              <a:off x="11876413" y="5816154"/>
              <a:ext cx="39836" cy="39836"/>
            </a:xfrm>
            <a:custGeom>
              <a:avLst/>
              <a:gdLst>
                <a:gd name="connsiteX0" fmla="*/ 930 w 39836"/>
                <a:gd name="connsiteY0" fmla="*/ 490 h 39836"/>
                <a:gd name="connsiteX1" fmla="*/ 40766 w 39836"/>
                <a:gd name="connsiteY1" fmla="*/ 490 h 39836"/>
                <a:gd name="connsiteX2" fmla="*/ 40766 w 39836"/>
                <a:gd name="connsiteY2" fmla="*/ 40326 h 39836"/>
                <a:gd name="connsiteX3" fmla="*/ 9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90"/>
                  </a:moveTo>
                  <a:lnTo>
                    <a:pt x="40766" y="490"/>
                  </a:lnTo>
                  <a:lnTo>
                    <a:pt x="40766" y="40326"/>
                  </a:lnTo>
                  <a:lnTo>
                    <a:pt x="930" y="40326"/>
                  </a:lnTo>
                  <a:close/>
                </a:path>
              </a:pathLst>
            </a:custGeom>
            <a:solidFill>
              <a:srgbClr val="000000"/>
            </a:solidFill>
            <a:ln w="39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F550FA-599B-7750-9D42-95D9E42FE381}"/>
                </a:ext>
              </a:extLst>
            </p:cNvPr>
            <p:cNvSpPr/>
            <p:nvPr/>
          </p:nvSpPr>
          <p:spPr>
            <a:xfrm>
              <a:off x="11916249" y="5816154"/>
              <a:ext cx="39836" cy="39836"/>
            </a:xfrm>
            <a:custGeom>
              <a:avLst/>
              <a:gdLst>
                <a:gd name="connsiteX0" fmla="*/ 970 w 39836"/>
                <a:gd name="connsiteY0" fmla="*/ 490 h 39836"/>
                <a:gd name="connsiteX1" fmla="*/ 40806 w 39836"/>
                <a:gd name="connsiteY1" fmla="*/ 490 h 39836"/>
                <a:gd name="connsiteX2" fmla="*/ 40806 w 39836"/>
                <a:gd name="connsiteY2" fmla="*/ 40326 h 39836"/>
                <a:gd name="connsiteX3" fmla="*/ 9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90"/>
                  </a:moveTo>
                  <a:lnTo>
                    <a:pt x="40806" y="490"/>
                  </a:lnTo>
                  <a:lnTo>
                    <a:pt x="40806" y="40326"/>
                  </a:lnTo>
                  <a:lnTo>
                    <a:pt x="970" y="40326"/>
                  </a:lnTo>
                  <a:close/>
                </a:path>
              </a:pathLst>
            </a:custGeom>
            <a:solidFill>
              <a:srgbClr val="000000"/>
            </a:solidFill>
            <a:ln w="39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5D828E7-52A2-365A-22D2-683A8F14203C}"/>
                </a:ext>
              </a:extLst>
            </p:cNvPr>
            <p:cNvSpPr/>
            <p:nvPr/>
          </p:nvSpPr>
          <p:spPr>
            <a:xfrm>
              <a:off x="11956086" y="5816154"/>
              <a:ext cx="39836" cy="39836"/>
            </a:xfrm>
            <a:custGeom>
              <a:avLst/>
              <a:gdLst>
                <a:gd name="connsiteX0" fmla="*/ 1010 w 39836"/>
                <a:gd name="connsiteY0" fmla="*/ 490 h 39836"/>
                <a:gd name="connsiteX1" fmla="*/ 40846 w 39836"/>
                <a:gd name="connsiteY1" fmla="*/ 490 h 39836"/>
                <a:gd name="connsiteX2" fmla="*/ 40846 w 39836"/>
                <a:gd name="connsiteY2" fmla="*/ 40326 h 39836"/>
                <a:gd name="connsiteX3" fmla="*/ 10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90"/>
                  </a:moveTo>
                  <a:lnTo>
                    <a:pt x="40846" y="490"/>
                  </a:lnTo>
                  <a:lnTo>
                    <a:pt x="40846" y="40326"/>
                  </a:lnTo>
                  <a:lnTo>
                    <a:pt x="1010" y="40326"/>
                  </a:lnTo>
                  <a:close/>
                </a:path>
              </a:pathLst>
            </a:custGeom>
            <a:solidFill>
              <a:srgbClr val="000000"/>
            </a:solidFill>
            <a:ln w="39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1F43949-C969-0908-E760-D4AEA53A6DA7}"/>
                </a:ext>
              </a:extLst>
            </p:cNvPr>
            <p:cNvSpPr/>
            <p:nvPr/>
          </p:nvSpPr>
          <p:spPr>
            <a:xfrm>
              <a:off x="11000015" y="5855990"/>
              <a:ext cx="39836" cy="39836"/>
            </a:xfrm>
            <a:custGeom>
              <a:avLst/>
              <a:gdLst>
                <a:gd name="connsiteX0" fmla="*/ 50 w 39836"/>
                <a:gd name="connsiteY0" fmla="*/ 530 h 39836"/>
                <a:gd name="connsiteX1" fmla="*/ 39886 w 39836"/>
                <a:gd name="connsiteY1" fmla="*/ 530 h 39836"/>
                <a:gd name="connsiteX2" fmla="*/ 39886 w 39836"/>
                <a:gd name="connsiteY2" fmla="*/ 40366 h 39836"/>
                <a:gd name="connsiteX3" fmla="*/ 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30"/>
                  </a:moveTo>
                  <a:lnTo>
                    <a:pt x="39886" y="530"/>
                  </a:lnTo>
                  <a:lnTo>
                    <a:pt x="39886" y="40366"/>
                  </a:lnTo>
                  <a:lnTo>
                    <a:pt x="50" y="40366"/>
                  </a:lnTo>
                  <a:close/>
                </a:path>
              </a:pathLst>
            </a:custGeom>
            <a:solidFill>
              <a:srgbClr val="000000"/>
            </a:solidFill>
            <a:ln w="39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03570A9-B5E3-7939-465B-85E934C39325}"/>
                </a:ext>
              </a:extLst>
            </p:cNvPr>
            <p:cNvSpPr/>
            <p:nvPr/>
          </p:nvSpPr>
          <p:spPr>
            <a:xfrm>
              <a:off x="11039851" y="5855990"/>
              <a:ext cx="39836" cy="39836"/>
            </a:xfrm>
            <a:custGeom>
              <a:avLst/>
              <a:gdLst>
                <a:gd name="connsiteX0" fmla="*/ 90 w 39836"/>
                <a:gd name="connsiteY0" fmla="*/ 530 h 39836"/>
                <a:gd name="connsiteX1" fmla="*/ 39926 w 39836"/>
                <a:gd name="connsiteY1" fmla="*/ 530 h 39836"/>
                <a:gd name="connsiteX2" fmla="*/ 39926 w 39836"/>
                <a:gd name="connsiteY2" fmla="*/ 40366 h 39836"/>
                <a:gd name="connsiteX3" fmla="*/ 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30"/>
                  </a:moveTo>
                  <a:lnTo>
                    <a:pt x="39926" y="530"/>
                  </a:lnTo>
                  <a:lnTo>
                    <a:pt x="39926" y="40366"/>
                  </a:lnTo>
                  <a:lnTo>
                    <a:pt x="90" y="40366"/>
                  </a:lnTo>
                  <a:close/>
                </a:path>
              </a:pathLst>
            </a:custGeom>
            <a:solidFill>
              <a:srgbClr val="000000"/>
            </a:solidFill>
            <a:ln w="39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5804A51-515C-CDE1-305A-C57DD54DE674}"/>
                </a:ext>
              </a:extLst>
            </p:cNvPr>
            <p:cNvSpPr/>
            <p:nvPr/>
          </p:nvSpPr>
          <p:spPr>
            <a:xfrm>
              <a:off x="11159360" y="5855990"/>
              <a:ext cx="39836" cy="39836"/>
            </a:xfrm>
            <a:custGeom>
              <a:avLst/>
              <a:gdLst>
                <a:gd name="connsiteX0" fmla="*/ 210 w 39836"/>
                <a:gd name="connsiteY0" fmla="*/ 530 h 39836"/>
                <a:gd name="connsiteX1" fmla="*/ 40046 w 39836"/>
                <a:gd name="connsiteY1" fmla="*/ 530 h 39836"/>
                <a:gd name="connsiteX2" fmla="*/ 40046 w 39836"/>
                <a:gd name="connsiteY2" fmla="*/ 40366 h 39836"/>
                <a:gd name="connsiteX3" fmla="*/ 2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530"/>
                  </a:moveTo>
                  <a:lnTo>
                    <a:pt x="40046" y="530"/>
                  </a:lnTo>
                  <a:lnTo>
                    <a:pt x="40046" y="40366"/>
                  </a:lnTo>
                  <a:lnTo>
                    <a:pt x="210" y="40366"/>
                  </a:lnTo>
                  <a:close/>
                </a:path>
              </a:pathLst>
            </a:custGeom>
            <a:solidFill>
              <a:srgbClr val="000000"/>
            </a:solidFill>
            <a:ln w="39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0E4B60E-9329-3B09-73C7-F698B3F94913}"/>
                </a:ext>
              </a:extLst>
            </p:cNvPr>
            <p:cNvSpPr/>
            <p:nvPr/>
          </p:nvSpPr>
          <p:spPr>
            <a:xfrm>
              <a:off x="11199196" y="5855990"/>
              <a:ext cx="39836" cy="39836"/>
            </a:xfrm>
            <a:custGeom>
              <a:avLst/>
              <a:gdLst>
                <a:gd name="connsiteX0" fmla="*/ 250 w 39836"/>
                <a:gd name="connsiteY0" fmla="*/ 530 h 39836"/>
                <a:gd name="connsiteX1" fmla="*/ 40086 w 39836"/>
                <a:gd name="connsiteY1" fmla="*/ 530 h 39836"/>
                <a:gd name="connsiteX2" fmla="*/ 40086 w 39836"/>
                <a:gd name="connsiteY2" fmla="*/ 40366 h 39836"/>
                <a:gd name="connsiteX3" fmla="*/ 2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530"/>
                  </a:moveTo>
                  <a:lnTo>
                    <a:pt x="40086" y="530"/>
                  </a:lnTo>
                  <a:lnTo>
                    <a:pt x="40086" y="40366"/>
                  </a:lnTo>
                  <a:lnTo>
                    <a:pt x="250" y="40366"/>
                  </a:lnTo>
                  <a:close/>
                </a:path>
              </a:pathLst>
            </a:custGeom>
            <a:solidFill>
              <a:srgbClr val="000000"/>
            </a:solidFill>
            <a:ln w="39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66CD698-D0E8-F98D-1B4F-DAA645CB5235}"/>
                </a:ext>
              </a:extLst>
            </p:cNvPr>
            <p:cNvSpPr/>
            <p:nvPr/>
          </p:nvSpPr>
          <p:spPr>
            <a:xfrm>
              <a:off x="11239033" y="5855990"/>
              <a:ext cx="39836" cy="39836"/>
            </a:xfrm>
            <a:custGeom>
              <a:avLst/>
              <a:gdLst>
                <a:gd name="connsiteX0" fmla="*/ 290 w 39836"/>
                <a:gd name="connsiteY0" fmla="*/ 530 h 39836"/>
                <a:gd name="connsiteX1" fmla="*/ 40126 w 39836"/>
                <a:gd name="connsiteY1" fmla="*/ 530 h 39836"/>
                <a:gd name="connsiteX2" fmla="*/ 40126 w 39836"/>
                <a:gd name="connsiteY2" fmla="*/ 40366 h 39836"/>
                <a:gd name="connsiteX3" fmla="*/ 2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530"/>
                  </a:moveTo>
                  <a:lnTo>
                    <a:pt x="40126" y="530"/>
                  </a:lnTo>
                  <a:lnTo>
                    <a:pt x="40126" y="40366"/>
                  </a:lnTo>
                  <a:lnTo>
                    <a:pt x="290" y="40366"/>
                  </a:lnTo>
                  <a:close/>
                </a:path>
              </a:pathLst>
            </a:custGeom>
            <a:solidFill>
              <a:srgbClr val="000000"/>
            </a:solidFill>
            <a:ln w="39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D5FC386-A9FE-06A7-52EE-365E09354FDB}"/>
                </a:ext>
              </a:extLst>
            </p:cNvPr>
            <p:cNvSpPr/>
            <p:nvPr/>
          </p:nvSpPr>
          <p:spPr>
            <a:xfrm>
              <a:off x="11358542" y="5855990"/>
              <a:ext cx="39836" cy="39836"/>
            </a:xfrm>
            <a:custGeom>
              <a:avLst/>
              <a:gdLst>
                <a:gd name="connsiteX0" fmla="*/ 410 w 39836"/>
                <a:gd name="connsiteY0" fmla="*/ 530 h 39836"/>
                <a:gd name="connsiteX1" fmla="*/ 40246 w 39836"/>
                <a:gd name="connsiteY1" fmla="*/ 530 h 39836"/>
                <a:gd name="connsiteX2" fmla="*/ 40246 w 39836"/>
                <a:gd name="connsiteY2" fmla="*/ 40366 h 39836"/>
                <a:gd name="connsiteX3" fmla="*/ 4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30"/>
                  </a:moveTo>
                  <a:lnTo>
                    <a:pt x="40246" y="530"/>
                  </a:lnTo>
                  <a:lnTo>
                    <a:pt x="40246" y="40366"/>
                  </a:lnTo>
                  <a:lnTo>
                    <a:pt x="410" y="40366"/>
                  </a:lnTo>
                  <a:close/>
                </a:path>
              </a:pathLst>
            </a:custGeom>
            <a:solidFill>
              <a:srgbClr val="000000"/>
            </a:solidFill>
            <a:ln w="39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F1BC788-F4F3-46D8-3E5D-F2236278B8C5}"/>
                </a:ext>
              </a:extLst>
            </p:cNvPr>
            <p:cNvSpPr/>
            <p:nvPr/>
          </p:nvSpPr>
          <p:spPr>
            <a:xfrm>
              <a:off x="11517887" y="5855990"/>
              <a:ext cx="39836" cy="39836"/>
            </a:xfrm>
            <a:custGeom>
              <a:avLst/>
              <a:gdLst>
                <a:gd name="connsiteX0" fmla="*/ 570 w 39836"/>
                <a:gd name="connsiteY0" fmla="*/ 530 h 39836"/>
                <a:gd name="connsiteX1" fmla="*/ 40406 w 39836"/>
                <a:gd name="connsiteY1" fmla="*/ 530 h 39836"/>
                <a:gd name="connsiteX2" fmla="*/ 40406 w 39836"/>
                <a:gd name="connsiteY2" fmla="*/ 40366 h 39836"/>
                <a:gd name="connsiteX3" fmla="*/ 5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30"/>
                  </a:moveTo>
                  <a:lnTo>
                    <a:pt x="40406" y="530"/>
                  </a:lnTo>
                  <a:lnTo>
                    <a:pt x="40406" y="40366"/>
                  </a:lnTo>
                  <a:lnTo>
                    <a:pt x="570" y="40366"/>
                  </a:lnTo>
                  <a:close/>
                </a:path>
              </a:pathLst>
            </a:custGeom>
            <a:solidFill>
              <a:srgbClr val="000000"/>
            </a:solidFill>
            <a:ln w="39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0454190-2BBE-9509-6A69-E26308EA4D6F}"/>
                </a:ext>
              </a:extLst>
            </p:cNvPr>
            <p:cNvSpPr/>
            <p:nvPr/>
          </p:nvSpPr>
          <p:spPr>
            <a:xfrm>
              <a:off x="11557723" y="5855990"/>
              <a:ext cx="39836" cy="39836"/>
            </a:xfrm>
            <a:custGeom>
              <a:avLst/>
              <a:gdLst>
                <a:gd name="connsiteX0" fmla="*/ 610 w 39836"/>
                <a:gd name="connsiteY0" fmla="*/ 530 h 39836"/>
                <a:gd name="connsiteX1" fmla="*/ 40446 w 39836"/>
                <a:gd name="connsiteY1" fmla="*/ 530 h 39836"/>
                <a:gd name="connsiteX2" fmla="*/ 40446 w 39836"/>
                <a:gd name="connsiteY2" fmla="*/ 40366 h 39836"/>
                <a:gd name="connsiteX3" fmla="*/ 6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30"/>
                  </a:moveTo>
                  <a:lnTo>
                    <a:pt x="40446" y="530"/>
                  </a:lnTo>
                  <a:lnTo>
                    <a:pt x="40446" y="40366"/>
                  </a:lnTo>
                  <a:lnTo>
                    <a:pt x="610" y="40366"/>
                  </a:lnTo>
                  <a:close/>
                </a:path>
              </a:pathLst>
            </a:custGeom>
            <a:solidFill>
              <a:srgbClr val="000000"/>
            </a:solidFill>
            <a:ln w="39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5EB2436-BDB7-8616-E9A4-A70FB1483CB3}"/>
                </a:ext>
              </a:extLst>
            </p:cNvPr>
            <p:cNvSpPr/>
            <p:nvPr/>
          </p:nvSpPr>
          <p:spPr>
            <a:xfrm>
              <a:off x="11597559" y="5855990"/>
              <a:ext cx="39836" cy="39836"/>
            </a:xfrm>
            <a:custGeom>
              <a:avLst/>
              <a:gdLst>
                <a:gd name="connsiteX0" fmla="*/ 650 w 39836"/>
                <a:gd name="connsiteY0" fmla="*/ 530 h 39836"/>
                <a:gd name="connsiteX1" fmla="*/ 40486 w 39836"/>
                <a:gd name="connsiteY1" fmla="*/ 530 h 39836"/>
                <a:gd name="connsiteX2" fmla="*/ 40486 w 39836"/>
                <a:gd name="connsiteY2" fmla="*/ 40366 h 39836"/>
                <a:gd name="connsiteX3" fmla="*/ 6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30"/>
                  </a:moveTo>
                  <a:lnTo>
                    <a:pt x="40486" y="530"/>
                  </a:lnTo>
                  <a:lnTo>
                    <a:pt x="40486" y="40366"/>
                  </a:lnTo>
                  <a:lnTo>
                    <a:pt x="650" y="40366"/>
                  </a:lnTo>
                  <a:close/>
                </a:path>
              </a:pathLst>
            </a:custGeom>
            <a:solidFill>
              <a:srgbClr val="000000"/>
            </a:solidFill>
            <a:ln w="39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DBEBEB9-4E0D-63C0-22EF-8332A8D66757}"/>
                </a:ext>
              </a:extLst>
            </p:cNvPr>
            <p:cNvSpPr/>
            <p:nvPr/>
          </p:nvSpPr>
          <p:spPr>
            <a:xfrm>
              <a:off x="11637395" y="5855990"/>
              <a:ext cx="39836" cy="39836"/>
            </a:xfrm>
            <a:custGeom>
              <a:avLst/>
              <a:gdLst>
                <a:gd name="connsiteX0" fmla="*/ 690 w 39836"/>
                <a:gd name="connsiteY0" fmla="*/ 530 h 39836"/>
                <a:gd name="connsiteX1" fmla="*/ 40526 w 39836"/>
                <a:gd name="connsiteY1" fmla="*/ 530 h 39836"/>
                <a:gd name="connsiteX2" fmla="*/ 40526 w 39836"/>
                <a:gd name="connsiteY2" fmla="*/ 40366 h 39836"/>
                <a:gd name="connsiteX3" fmla="*/ 6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30"/>
                  </a:moveTo>
                  <a:lnTo>
                    <a:pt x="40526" y="530"/>
                  </a:lnTo>
                  <a:lnTo>
                    <a:pt x="40526" y="40366"/>
                  </a:lnTo>
                  <a:lnTo>
                    <a:pt x="690" y="40366"/>
                  </a:lnTo>
                  <a:close/>
                </a:path>
              </a:pathLst>
            </a:custGeom>
            <a:solidFill>
              <a:srgbClr val="000000"/>
            </a:solidFill>
            <a:ln w="39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D3DF891-A692-C41D-2226-0DD956A8E1BD}"/>
                </a:ext>
              </a:extLst>
            </p:cNvPr>
            <p:cNvSpPr/>
            <p:nvPr/>
          </p:nvSpPr>
          <p:spPr>
            <a:xfrm>
              <a:off x="11717068" y="5855990"/>
              <a:ext cx="39836" cy="39836"/>
            </a:xfrm>
            <a:custGeom>
              <a:avLst/>
              <a:gdLst>
                <a:gd name="connsiteX0" fmla="*/ 770 w 39836"/>
                <a:gd name="connsiteY0" fmla="*/ 530 h 39836"/>
                <a:gd name="connsiteX1" fmla="*/ 40606 w 39836"/>
                <a:gd name="connsiteY1" fmla="*/ 530 h 39836"/>
                <a:gd name="connsiteX2" fmla="*/ 40606 w 39836"/>
                <a:gd name="connsiteY2" fmla="*/ 40366 h 39836"/>
                <a:gd name="connsiteX3" fmla="*/ 7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530"/>
                  </a:moveTo>
                  <a:lnTo>
                    <a:pt x="40606" y="530"/>
                  </a:lnTo>
                  <a:lnTo>
                    <a:pt x="40606" y="40366"/>
                  </a:lnTo>
                  <a:lnTo>
                    <a:pt x="770" y="40366"/>
                  </a:lnTo>
                  <a:close/>
                </a:path>
              </a:pathLst>
            </a:custGeom>
            <a:solidFill>
              <a:srgbClr val="000000"/>
            </a:solidFill>
            <a:ln w="39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F80D54A-828B-9964-64EF-0D99DB616BE3}"/>
                </a:ext>
              </a:extLst>
            </p:cNvPr>
            <p:cNvSpPr/>
            <p:nvPr/>
          </p:nvSpPr>
          <p:spPr>
            <a:xfrm>
              <a:off x="11956086" y="5855990"/>
              <a:ext cx="39836" cy="39836"/>
            </a:xfrm>
            <a:custGeom>
              <a:avLst/>
              <a:gdLst>
                <a:gd name="connsiteX0" fmla="*/ 1010 w 39836"/>
                <a:gd name="connsiteY0" fmla="*/ 530 h 39836"/>
                <a:gd name="connsiteX1" fmla="*/ 40846 w 39836"/>
                <a:gd name="connsiteY1" fmla="*/ 530 h 39836"/>
                <a:gd name="connsiteX2" fmla="*/ 40846 w 39836"/>
                <a:gd name="connsiteY2" fmla="*/ 40366 h 39836"/>
                <a:gd name="connsiteX3" fmla="*/ 10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530"/>
                  </a:moveTo>
                  <a:lnTo>
                    <a:pt x="40846" y="530"/>
                  </a:lnTo>
                  <a:lnTo>
                    <a:pt x="40846" y="40366"/>
                  </a:lnTo>
                  <a:lnTo>
                    <a:pt x="1010" y="40366"/>
                  </a:lnTo>
                  <a:close/>
                </a:path>
              </a:pathLst>
            </a:custGeom>
            <a:solidFill>
              <a:srgbClr val="000000"/>
            </a:solidFill>
            <a:ln w="39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D4AE3B1-A905-B427-1089-9C6A00B7D285}"/>
                </a:ext>
              </a:extLst>
            </p:cNvPr>
            <p:cNvSpPr/>
            <p:nvPr/>
          </p:nvSpPr>
          <p:spPr>
            <a:xfrm>
              <a:off x="11000015" y="5895827"/>
              <a:ext cx="39836" cy="39836"/>
            </a:xfrm>
            <a:custGeom>
              <a:avLst/>
              <a:gdLst>
                <a:gd name="connsiteX0" fmla="*/ 50 w 39836"/>
                <a:gd name="connsiteY0" fmla="*/ 570 h 39836"/>
                <a:gd name="connsiteX1" fmla="*/ 39886 w 39836"/>
                <a:gd name="connsiteY1" fmla="*/ 570 h 39836"/>
                <a:gd name="connsiteX2" fmla="*/ 39886 w 39836"/>
                <a:gd name="connsiteY2" fmla="*/ 40406 h 39836"/>
                <a:gd name="connsiteX3" fmla="*/ 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70"/>
                  </a:moveTo>
                  <a:lnTo>
                    <a:pt x="39886" y="570"/>
                  </a:lnTo>
                  <a:lnTo>
                    <a:pt x="39886" y="40406"/>
                  </a:lnTo>
                  <a:lnTo>
                    <a:pt x="50" y="40406"/>
                  </a:lnTo>
                  <a:close/>
                </a:path>
              </a:pathLst>
            </a:custGeom>
            <a:solidFill>
              <a:srgbClr val="000000"/>
            </a:solidFill>
            <a:ln w="39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5A6D499-DFB1-4C86-0B8F-668EF9AD0ED3}"/>
                </a:ext>
              </a:extLst>
            </p:cNvPr>
            <p:cNvSpPr/>
            <p:nvPr/>
          </p:nvSpPr>
          <p:spPr>
            <a:xfrm>
              <a:off x="11039851" y="5895827"/>
              <a:ext cx="39836" cy="39836"/>
            </a:xfrm>
            <a:custGeom>
              <a:avLst/>
              <a:gdLst>
                <a:gd name="connsiteX0" fmla="*/ 90 w 39836"/>
                <a:gd name="connsiteY0" fmla="*/ 570 h 39836"/>
                <a:gd name="connsiteX1" fmla="*/ 39926 w 39836"/>
                <a:gd name="connsiteY1" fmla="*/ 570 h 39836"/>
                <a:gd name="connsiteX2" fmla="*/ 39926 w 39836"/>
                <a:gd name="connsiteY2" fmla="*/ 40406 h 39836"/>
                <a:gd name="connsiteX3" fmla="*/ 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70"/>
                  </a:moveTo>
                  <a:lnTo>
                    <a:pt x="39926" y="570"/>
                  </a:lnTo>
                  <a:lnTo>
                    <a:pt x="39926" y="40406"/>
                  </a:lnTo>
                  <a:lnTo>
                    <a:pt x="90" y="40406"/>
                  </a:lnTo>
                  <a:close/>
                </a:path>
              </a:pathLst>
            </a:custGeom>
            <a:solidFill>
              <a:srgbClr val="000000"/>
            </a:solidFill>
            <a:ln w="39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64751C4-7D20-4FA8-D8A9-75E060368699}"/>
                </a:ext>
              </a:extLst>
            </p:cNvPr>
            <p:cNvSpPr/>
            <p:nvPr/>
          </p:nvSpPr>
          <p:spPr>
            <a:xfrm>
              <a:off x="11079688" y="5895827"/>
              <a:ext cx="39836" cy="39836"/>
            </a:xfrm>
            <a:custGeom>
              <a:avLst/>
              <a:gdLst>
                <a:gd name="connsiteX0" fmla="*/ 130 w 39836"/>
                <a:gd name="connsiteY0" fmla="*/ 570 h 39836"/>
                <a:gd name="connsiteX1" fmla="*/ 39966 w 39836"/>
                <a:gd name="connsiteY1" fmla="*/ 570 h 39836"/>
                <a:gd name="connsiteX2" fmla="*/ 39966 w 39836"/>
                <a:gd name="connsiteY2" fmla="*/ 40406 h 39836"/>
                <a:gd name="connsiteX3" fmla="*/ 1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570"/>
                  </a:moveTo>
                  <a:lnTo>
                    <a:pt x="39966" y="570"/>
                  </a:lnTo>
                  <a:lnTo>
                    <a:pt x="39966" y="40406"/>
                  </a:lnTo>
                  <a:lnTo>
                    <a:pt x="130" y="40406"/>
                  </a:lnTo>
                  <a:close/>
                </a:path>
              </a:pathLst>
            </a:custGeom>
            <a:solidFill>
              <a:srgbClr val="000000"/>
            </a:solidFill>
            <a:ln w="39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E4B24A1-59CA-986A-FF12-FE456BAC2B43}"/>
                </a:ext>
              </a:extLst>
            </p:cNvPr>
            <p:cNvSpPr/>
            <p:nvPr/>
          </p:nvSpPr>
          <p:spPr>
            <a:xfrm>
              <a:off x="11278869" y="5895827"/>
              <a:ext cx="39836" cy="39836"/>
            </a:xfrm>
            <a:custGeom>
              <a:avLst/>
              <a:gdLst>
                <a:gd name="connsiteX0" fmla="*/ 330 w 39836"/>
                <a:gd name="connsiteY0" fmla="*/ 570 h 39836"/>
                <a:gd name="connsiteX1" fmla="*/ 40166 w 39836"/>
                <a:gd name="connsiteY1" fmla="*/ 570 h 39836"/>
                <a:gd name="connsiteX2" fmla="*/ 40166 w 39836"/>
                <a:gd name="connsiteY2" fmla="*/ 40406 h 39836"/>
                <a:gd name="connsiteX3" fmla="*/ 3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570"/>
                  </a:moveTo>
                  <a:lnTo>
                    <a:pt x="40166" y="570"/>
                  </a:lnTo>
                  <a:lnTo>
                    <a:pt x="40166" y="40406"/>
                  </a:lnTo>
                  <a:lnTo>
                    <a:pt x="330" y="40406"/>
                  </a:lnTo>
                  <a:close/>
                </a:path>
              </a:pathLst>
            </a:custGeom>
            <a:solidFill>
              <a:srgbClr val="000000"/>
            </a:solidFill>
            <a:ln w="39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5AD23AF-2E56-161C-FA62-D782A9C2E6BE}"/>
                </a:ext>
              </a:extLst>
            </p:cNvPr>
            <p:cNvSpPr/>
            <p:nvPr/>
          </p:nvSpPr>
          <p:spPr>
            <a:xfrm>
              <a:off x="11318705" y="5895827"/>
              <a:ext cx="39836" cy="39836"/>
            </a:xfrm>
            <a:custGeom>
              <a:avLst/>
              <a:gdLst>
                <a:gd name="connsiteX0" fmla="*/ 370 w 39836"/>
                <a:gd name="connsiteY0" fmla="*/ 570 h 39836"/>
                <a:gd name="connsiteX1" fmla="*/ 40206 w 39836"/>
                <a:gd name="connsiteY1" fmla="*/ 570 h 39836"/>
                <a:gd name="connsiteX2" fmla="*/ 40206 w 39836"/>
                <a:gd name="connsiteY2" fmla="*/ 40406 h 39836"/>
                <a:gd name="connsiteX3" fmla="*/ 3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70"/>
                  </a:moveTo>
                  <a:lnTo>
                    <a:pt x="40206" y="570"/>
                  </a:lnTo>
                  <a:lnTo>
                    <a:pt x="40206" y="40406"/>
                  </a:lnTo>
                  <a:lnTo>
                    <a:pt x="370" y="40406"/>
                  </a:lnTo>
                  <a:close/>
                </a:path>
              </a:pathLst>
            </a:custGeom>
            <a:solidFill>
              <a:srgbClr val="000000"/>
            </a:solidFill>
            <a:ln w="39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D7FBDA5-6B0B-FB90-7307-3D7EBBC02E68}"/>
                </a:ext>
              </a:extLst>
            </p:cNvPr>
            <p:cNvSpPr/>
            <p:nvPr/>
          </p:nvSpPr>
          <p:spPr>
            <a:xfrm>
              <a:off x="11358542" y="5895827"/>
              <a:ext cx="39836" cy="39836"/>
            </a:xfrm>
            <a:custGeom>
              <a:avLst/>
              <a:gdLst>
                <a:gd name="connsiteX0" fmla="*/ 410 w 39836"/>
                <a:gd name="connsiteY0" fmla="*/ 570 h 39836"/>
                <a:gd name="connsiteX1" fmla="*/ 40246 w 39836"/>
                <a:gd name="connsiteY1" fmla="*/ 570 h 39836"/>
                <a:gd name="connsiteX2" fmla="*/ 40246 w 39836"/>
                <a:gd name="connsiteY2" fmla="*/ 40406 h 39836"/>
                <a:gd name="connsiteX3" fmla="*/ 41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70"/>
                  </a:moveTo>
                  <a:lnTo>
                    <a:pt x="40246" y="570"/>
                  </a:lnTo>
                  <a:lnTo>
                    <a:pt x="40246" y="40406"/>
                  </a:lnTo>
                  <a:lnTo>
                    <a:pt x="410" y="40406"/>
                  </a:lnTo>
                  <a:close/>
                </a:path>
              </a:pathLst>
            </a:custGeom>
            <a:solidFill>
              <a:srgbClr val="000000"/>
            </a:solidFill>
            <a:ln w="39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FCBAC9B-695D-B8A8-84FD-C5C55908419D}"/>
                </a:ext>
              </a:extLst>
            </p:cNvPr>
            <p:cNvSpPr/>
            <p:nvPr/>
          </p:nvSpPr>
          <p:spPr>
            <a:xfrm>
              <a:off x="11478050" y="5895827"/>
              <a:ext cx="39836" cy="39836"/>
            </a:xfrm>
            <a:custGeom>
              <a:avLst/>
              <a:gdLst>
                <a:gd name="connsiteX0" fmla="*/ 530 w 39836"/>
                <a:gd name="connsiteY0" fmla="*/ 570 h 39836"/>
                <a:gd name="connsiteX1" fmla="*/ 40366 w 39836"/>
                <a:gd name="connsiteY1" fmla="*/ 570 h 39836"/>
                <a:gd name="connsiteX2" fmla="*/ 40366 w 39836"/>
                <a:gd name="connsiteY2" fmla="*/ 40406 h 39836"/>
                <a:gd name="connsiteX3" fmla="*/ 5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70"/>
                  </a:moveTo>
                  <a:lnTo>
                    <a:pt x="40366" y="570"/>
                  </a:lnTo>
                  <a:lnTo>
                    <a:pt x="40366" y="40406"/>
                  </a:lnTo>
                  <a:lnTo>
                    <a:pt x="530" y="40406"/>
                  </a:lnTo>
                  <a:close/>
                </a:path>
              </a:pathLst>
            </a:custGeom>
            <a:solidFill>
              <a:srgbClr val="000000"/>
            </a:solidFill>
            <a:ln w="39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7B5C5AB-2E8F-A3ED-845F-E5924087EAAF}"/>
                </a:ext>
              </a:extLst>
            </p:cNvPr>
            <p:cNvSpPr/>
            <p:nvPr/>
          </p:nvSpPr>
          <p:spPr>
            <a:xfrm>
              <a:off x="11597559" y="5895827"/>
              <a:ext cx="39836" cy="39836"/>
            </a:xfrm>
            <a:custGeom>
              <a:avLst/>
              <a:gdLst>
                <a:gd name="connsiteX0" fmla="*/ 650 w 39836"/>
                <a:gd name="connsiteY0" fmla="*/ 570 h 39836"/>
                <a:gd name="connsiteX1" fmla="*/ 40486 w 39836"/>
                <a:gd name="connsiteY1" fmla="*/ 570 h 39836"/>
                <a:gd name="connsiteX2" fmla="*/ 40486 w 39836"/>
                <a:gd name="connsiteY2" fmla="*/ 40406 h 39836"/>
                <a:gd name="connsiteX3" fmla="*/ 6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70"/>
                  </a:moveTo>
                  <a:lnTo>
                    <a:pt x="40486" y="570"/>
                  </a:lnTo>
                  <a:lnTo>
                    <a:pt x="40486" y="40406"/>
                  </a:lnTo>
                  <a:lnTo>
                    <a:pt x="650" y="40406"/>
                  </a:lnTo>
                  <a:close/>
                </a:path>
              </a:pathLst>
            </a:custGeom>
            <a:solidFill>
              <a:srgbClr val="000000"/>
            </a:solidFill>
            <a:ln w="39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B212DF-C490-BB8F-53B6-2772E119222F}"/>
                </a:ext>
              </a:extLst>
            </p:cNvPr>
            <p:cNvSpPr/>
            <p:nvPr/>
          </p:nvSpPr>
          <p:spPr>
            <a:xfrm>
              <a:off x="11637395" y="5895827"/>
              <a:ext cx="39836" cy="39836"/>
            </a:xfrm>
            <a:custGeom>
              <a:avLst/>
              <a:gdLst>
                <a:gd name="connsiteX0" fmla="*/ 690 w 39836"/>
                <a:gd name="connsiteY0" fmla="*/ 570 h 39836"/>
                <a:gd name="connsiteX1" fmla="*/ 40526 w 39836"/>
                <a:gd name="connsiteY1" fmla="*/ 570 h 39836"/>
                <a:gd name="connsiteX2" fmla="*/ 40526 w 39836"/>
                <a:gd name="connsiteY2" fmla="*/ 40406 h 39836"/>
                <a:gd name="connsiteX3" fmla="*/ 6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70"/>
                  </a:moveTo>
                  <a:lnTo>
                    <a:pt x="40526" y="570"/>
                  </a:lnTo>
                  <a:lnTo>
                    <a:pt x="40526" y="40406"/>
                  </a:lnTo>
                  <a:lnTo>
                    <a:pt x="690" y="40406"/>
                  </a:lnTo>
                  <a:close/>
                </a:path>
              </a:pathLst>
            </a:custGeom>
            <a:solidFill>
              <a:srgbClr val="000000"/>
            </a:solidFill>
            <a:ln w="39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2A4D8EF-4672-F9C4-6D84-BF67125FFD0B}"/>
                </a:ext>
              </a:extLst>
            </p:cNvPr>
            <p:cNvSpPr/>
            <p:nvPr/>
          </p:nvSpPr>
          <p:spPr>
            <a:xfrm>
              <a:off x="11796741" y="5895827"/>
              <a:ext cx="39836" cy="39836"/>
            </a:xfrm>
            <a:custGeom>
              <a:avLst/>
              <a:gdLst>
                <a:gd name="connsiteX0" fmla="*/ 850 w 39836"/>
                <a:gd name="connsiteY0" fmla="*/ 570 h 39836"/>
                <a:gd name="connsiteX1" fmla="*/ 40686 w 39836"/>
                <a:gd name="connsiteY1" fmla="*/ 570 h 39836"/>
                <a:gd name="connsiteX2" fmla="*/ 40686 w 39836"/>
                <a:gd name="connsiteY2" fmla="*/ 40406 h 39836"/>
                <a:gd name="connsiteX3" fmla="*/ 8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570"/>
                  </a:moveTo>
                  <a:lnTo>
                    <a:pt x="40686" y="570"/>
                  </a:lnTo>
                  <a:lnTo>
                    <a:pt x="40686" y="40406"/>
                  </a:lnTo>
                  <a:lnTo>
                    <a:pt x="850" y="40406"/>
                  </a:lnTo>
                  <a:close/>
                </a:path>
              </a:pathLst>
            </a:custGeom>
            <a:solidFill>
              <a:srgbClr val="000000"/>
            </a:solidFill>
            <a:ln w="39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F738CC8-8672-4ECE-4CE2-3FC579D1A081}"/>
                </a:ext>
              </a:extLst>
            </p:cNvPr>
            <p:cNvSpPr/>
            <p:nvPr/>
          </p:nvSpPr>
          <p:spPr>
            <a:xfrm>
              <a:off x="11916249" y="5895827"/>
              <a:ext cx="39836" cy="39836"/>
            </a:xfrm>
            <a:custGeom>
              <a:avLst/>
              <a:gdLst>
                <a:gd name="connsiteX0" fmla="*/ 970 w 39836"/>
                <a:gd name="connsiteY0" fmla="*/ 570 h 39836"/>
                <a:gd name="connsiteX1" fmla="*/ 40806 w 39836"/>
                <a:gd name="connsiteY1" fmla="*/ 570 h 39836"/>
                <a:gd name="connsiteX2" fmla="*/ 40806 w 39836"/>
                <a:gd name="connsiteY2" fmla="*/ 40406 h 39836"/>
                <a:gd name="connsiteX3" fmla="*/ 9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570"/>
                  </a:moveTo>
                  <a:lnTo>
                    <a:pt x="40806" y="570"/>
                  </a:lnTo>
                  <a:lnTo>
                    <a:pt x="40806" y="40406"/>
                  </a:lnTo>
                  <a:lnTo>
                    <a:pt x="970" y="40406"/>
                  </a:lnTo>
                  <a:close/>
                </a:path>
              </a:pathLst>
            </a:custGeom>
            <a:solidFill>
              <a:srgbClr val="000000"/>
            </a:solidFill>
            <a:ln w="39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4032BB3-BCA1-5937-E66E-14F029D62E9A}"/>
                </a:ext>
              </a:extLst>
            </p:cNvPr>
            <p:cNvSpPr/>
            <p:nvPr/>
          </p:nvSpPr>
          <p:spPr>
            <a:xfrm>
              <a:off x="11000015" y="5935663"/>
              <a:ext cx="39836" cy="39836"/>
            </a:xfrm>
            <a:custGeom>
              <a:avLst/>
              <a:gdLst>
                <a:gd name="connsiteX0" fmla="*/ 50 w 39836"/>
                <a:gd name="connsiteY0" fmla="*/ 610 h 39836"/>
                <a:gd name="connsiteX1" fmla="*/ 39886 w 39836"/>
                <a:gd name="connsiteY1" fmla="*/ 610 h 39836"/>
                <a:gd name="connsiteX2" fmla="*/ 39886 w 39836"/>
                <a:gd name="connsiteY2" fmla="*/ 40446 h 39836"/>
                <a:gd name="connsiteX3" fmla="*/ 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10"/>
                  </a:moveTo>
                  <a:lnTo>
                    <a:pt x="39886" y="610"/>
                  </a:lnTo>
                  <a:lnTo>
                    <a:pt x="39886" y="40446"/>
                  </a:lnTo>
                  <a:lnTo>
                    <a:pt x="50" y="40446"/>
                  </a:lnTo>
                  <a:close/>
                </a:path>
              </a:pathLst>
            </a:custGeom>
            <a:solidFill>
              <a:srgbClr val="000000"/>
            </a:solidFill>
            <a:ln w="39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A214D5E-3139-F681-C3D5-8EF98020FA2E}"/>
                </a:ext>
              </a:extLst>
            </p:cNvPr>
            <p:cNvSpPr/>
            <p:nvPr/>
          </p:nvSpPr>
          <p:spPr>
            <a:xfrm>
              <a:off x="11039851" y="5935663"/>
              <a:ext cx="39836" cy="39836"/>
            </a:xfrm>
            <a:custGeom>
              <a:avLst/>
              <a:gdLst>
                <a:gd name="connsiteX0" fmla="*/ 90 w 39836"/>
                <a:gd name="connsiteY0" fmla="*/ 610 h 39836"/>
                <a:gd name="connsiteX1" fmla="*/ 39926 w 39836"/>
                <a:gd name="connsiteY1" fmla="*/ 610 h 39836"/>
                <a:gd name="connsiteX2" fmla="*/ 39926 w 39836"/>
                <a:gd name="connsiteY2" fmla="*/ 40446 h 39836"/>
                <a:gd name="connsiteX3" fmla="*/ 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610"/>
                  </a:moveTo>
                  <a:lnTo>
                    <a:pt x="39926" y="610"/>
                  </a:lnTo>
                  <a:lnTo>
                    <a:pt x="39926" y="40446"/>
                  </a:lnTo>
                  <a:lnTo>
                    <a:pt x="90" y="40446"/>
                  </a:lnTo>
                  <a:close/>
                </a:path>
              </a:pathLst>
            </a:custGeom>
            <a:solidFill>
              <a:srgbClr val="000000"/>
            </a:solidFill>
            <a:ln w="39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E8D731F-2100-64D3-ADE5-07353CD4B491}"/>
                </a:ext>
              </a:extLst>
            </p:cNvPr>
            <p:cNvSpPr/>
            <p:nvPr/>
          </p:nvSpPr>
          <p:spPr>
            <a:xfrm>
              <a:off x="11079688" y="5935663"/>
              <a:ext cx="39836" cy="39836"/>
            </a:xfrm>
            <a:custGeom>
              <a:avLst/>
              <a:gdLst>
                <a:gd name="connsiteX0" fmla="*/ 130 w 39836"/>
                <a:gd name="connsiteY0" fmla="*/ 610 h 39836"/>
                <a:gd name="connsiteX1" fmla="*/ 39966 w 39836"/>
                <a:gd name="connsiteY1" fmla="*/ 610 h 39836"/>
                <a:gd name="connsiteX2" fmla="*/ 39966 w 39836"/>
                <a:gd name="connsiteY2" fmla="*/ 40446 h 39836"/>
                <a:gd name="connsiteX3" fmla="*/ 1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10"/>
                  </a:moveTo>
                  <a:lnTo>
                    <a:pt x="39966" y="610"/>
                  </a:lnTo>
                  <a:lnTo>
                    <a:pt x="39966" y="40446"/>
                  </a:lnTo>
                  <a:lnTo>
                    <a:pt x="130" y="40446"/>
                  </a:lnTo>
                  <a:close/>
                </a:path>
              </a:pathLst>
            </a:custGeom>
            <a:solidFill>
              <a:srgbClr val="000000"/>
            </a:solidFill>
            <a:ln w="39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E87F8F8-6E36-6A92-B839-94A585DE22B0}"/>
                </a:ext>
              </a:extLst>
            </p:cNvPr>
            <p:cNvSpPr/>
            <p:nvPr/>
          </p:nvSpPr>
          <p:spPr>
            <a:xfrm>
              <a:off x="11239033" y="5935663"/>
              <a:ext cx="39836" cy="39836"/>
            </a:xfrm>
            <a:custGeom>
              <a:avLst/>
              <a:gdLst>
                <a:gd name="connsiteX0" fmla="*/ 290 w 39836"/>
                <a:gd name="connsiteY0" fmla="*/ 610 h 39836"/>
                <a:gd name="connsiteX1" fmla="*/ 40126 w 39836"/>
                <a:gd name="connsiteY1" fmla="*/ 610 h 39836"/>
                <a:gd name="connsiteX2" fmla="*/ 40126 w 39836"/>
                <a:gd name="connsiteY2" fmla="*/ 40446 h 39836"/>
                <a:gd name="connsiteX3" fmla="*/ 2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10"/>
                  </a:moveTo>
                  <a:lnTo>
                    <a:pt x="40126" y="610"/>
                  </a:lnTo>
                  <a:lnTo>
                    <a:pt x="40126" y="40446"/>
                  </a:lnTo>
                  <a:lnTo>
                    <a:pt x="290" y="40446"/>
                  </a:lnTo>
                  <a:close/>
                </a:path>
              </a:pathLst>
            </a:custGeom>
            <a:solidFill>
              <a:srgbClr val="000000"/>
            </a:solidFill>
            <a:ln w="39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CB38D3E-9AAC-5CDB-637B-01A4D6744528}"/>
                </a:ext>
              </a:extLst>
            </p:cNvPr>
            <p:cNvSpPr/>
            <p:nvPr/>
          </p:nvSpPr>
          <p:spPr>
            <a:xfrm>
              <a:off x="11278869" y="5935663"/>
              <a:ext cx="39836" cy="39836"/>
            </a:xfrm>
            <a:custGeom>
              <a:avLst/>
              <a:gdLst>
                <a:gd name="connsiteX0" fmla="*/ 330 w 39836"/>
                <a:gd name="connsiteY0" fmla="*/ 610 h 39836"/>
                <a:gd name="connsiteX1" fmla="*/ 40166 w 39836"/>
                <a:gd name="connsiteY1" fmla="*/ 610 h 39836"/>
                <a:gd name="connsiteX2" fmla="*/ 40166 w 39836"/>
                <a:gd name="connsiteY2" fmla="*/ 40446 h 39836"/>
                <a:gd name="connsiteX3" fmla="*/ 3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10"/>
                  </a:moveTo>
                  <a:lnTo>
                    <a:pt x="40166" y="610"/>
                  </a:lnTo>
                  <a:lnTo>
                    <a:pt x="40166" y="40446"/>
                  </a:lnTo>
                  <a:lnTo>
                    <a:pt x="330" y="40446"/>
                  </a:lnTo>
                  <a:close/>
                </a:path>
              </a:pathLst>
            </a:custGeom>
            <a:solidFill>
              <a:srgbClr val="000000"/>
            </a:solidFill>
            <a:ln w="39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6634677-ECEA-4564-0F52-A04CB0B69205}"/>
                </a:ext>
              </a:extLst>
            </p:cNvPr>
            <p:cNvSpPr/>
            <p:nvPr/>
          </p:nvSpPr>
          <p:spPr>
            <a:xfrm>
              <a:off x="11318705" y="5935663"/>
              <a:ext cx="39836" cy="39836"/>
            </a:xfrm>
            <a:custGeom>
              <a:avLst/>
              <a:gdLst>
                <a:gd name="connsiteX0" fmla="*/ 370 w 39836"/>
                <a:gd name="connsiteY0" fmla="*/ 610 h 39836"/>
                <a:gd name="connsiteX1" fmla="*/ 40206 w 39836"/>
                <a:gd name="connsiteY1" fmla="*/ 610 h 39836"/>
                <a:gd name="connsiteX2" fmla="*/ 40206 w 39836"/>
                <a:gd name="connsiteY2" fmla="*/ 40446 h 39836"/>
                <a:gd name="connsiteX3" fmla="*/ 3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10"/>
                  </a:moveTo>
                  <a:lnTo>
                    <a:pt x="40206" y="610"/>
                  </a:lnTo>
                  <a:lnTo>
                    <a:pt x="40206" y="40446"/>
                  </a:lnTo>
                  <a:lnTo>
                    <a:pt x="370" y="40446"/>
                  </a:lnTo>
                  <a:close/>
                </a:path>
              </a:pathLst>
            </a:custGeom>
            <a:solidFill>
              <a:srgbClr val="000000"/>
            </a:solidFill>
            <a:ln w="39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CE41F7A-5207-19DB-60B4-21F560FA8940}"/>
                </a:ext>
              </a:extLst>
            </p:cNvPr>
            <p:cNvSpPr/>
            <p:nvPr/>
          </p:nvSpPr>
          <p:spPr>
            <a:xfrm>
              <a:off x="11557723" y="5935663"/>
              <a:ext cx="39836" cy="39836"/>
            </a:xfrm>
            <a:custGeom>
              <a:avLst/>
              <a:gdLst>
                <a:gd name="connsiteX0" fmla="*/ 610 w 39836"/>
                <a:gd name="connsiteY0" fmla="*/ 610 h 39836"/>
                <a:gd name="connsiteX1" fmla="*/ 40446 w 39836"/>
                <a:gd name="connsiteY1" fmla="*/ 610 h 39836"/>
                <a:gd name="connsiteX2" fmla="*/ 40446 w 39836"/>
                <a:gd name="connsiteY2" fmla="*/ 40446 h 39836"/>
                <a:gd name="connsiteX3" fmla="*/ 6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10"/>
                  </a:moveTo>
                  <a:lnTo>
                    <a:pt x="40446" y="610"/>
                  </a:lnTo>
                  <a:lnTo>
                    <a:pt x="40446" y="40446"/>
                  </a:lnTo>
                  <a:lnTo>
                    <a:pt x="610" y="40446"/>
                  </a:lnTo>
                  <a:close/>
                </a:path>
              </a:pathLst>
            </a:custGeom>
            <a:solidFill>
              <a:srgbClr val="000000"/>
            </a:solidFill>
            <a:ln w="39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1F0346C-1335-B5F0-C717-50C5ECBB57DA}"/>
                </a:ext>
              </a:extLst>
            </p:cNvPr>
            <p:cNvSpPr/>
            <p:nvPr/>
          </p:nvSpPr>
          <p:spPr>
            <a:xfrm>
              <a:off x="11597559" y="5935663"/>
              <a:ext cx="39836" cy="39836"/>
            </a:xfrm>
            <a:custGeom>
              <a:avLst/>
              <a:gdLst>
                <a:gd name="connsiteX0" fmla="*/ 650 w 39836"/>
                <a:gd name="connsiteY0" fmla="*/ 610 h 39836"/>
                <a:gd name="connsiteX1" fmla="*/ 40486 w 39836"/>
                <a:gd name="connsiteY1" fmla="*/ 610 h 39836"/>
                <a:gd name="connsiteX2" fmla="*/ 40486 w 39836"/>
                <a:gd name="connsiteY2" fmla="*/ 40446 h 39836"/>
                <a:gd name="connsiteX3" fmla="*/ 6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10"/>
                  </a:moveTo>
                  <a:lnTo>
                    <a:pt x="40486" y="610"/>
                  </a:lnTo>
                  <a:lnTo>
                    <a:pt x="40486" y="40446"/>
                  </a:lnTo>
                  <a:lnTo>
                    <a:pt x="650" y="40446"/>
                  </a:lnTo>
                  <a:close/>
                </a:path>
              </a:pathLst>
            </a:custGeom>
            <a:solidFill>
              <a:srgbClr val="000000"/>
            </a:solidFill>
            <a:ln w="39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4DE0256-2BC3-56EE-8C4A-15376627756B}"/>
                </a:ext>
              </a:extLst>
            </p:cNvPr>
            <p:cNvSpPr/>
            <p:nvPr/>
          </p:nvSpPr>
          <p:spPr>
            <a:xfrm>
              <a:off x="11637395" y="5935663"/>
              <a:ext cx="39836" cy="39836"/>
            </a:xfrm>
            <a:custGeom>
              <a:avLst/>
              <a:gdLst>
                <a:gd name="connsiteX0" fmla="*/ 690 w 39836"/>
                <a:gd name="connsiteY0" fmla="*/ 610 h 39836"/>
                <a:gd name="connsiteX1" fmla="*/ 40526 w 39836"/>
                <a:gd name="connsiteY1" fmla="*/ 610 h 39836"/>
                <a:gd name="connsiteX2" fmla="*/ 40526 w 39836"/>
                <a:gd name="connsiteY2" fmla="*/ 40446 h 39836"/>
                <a:gd name="connsiteX3" fmla="*/ 6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10"/>
                  </a:moveTo>
                  <a:lnTo>
                    <a:pt x="40526" y="610"/>
                  </a:lnTo>
                  <a:lnTo>
                    <a:pt x="40526" y="40446"/>
                  </a:lnTo>
                  <a:lnTo>
                    <a:pt x="690" y="40446"/>
                  </a:lnTo>
                  <a:close/>
                </a:path>
              </a:pathLst>
            </a:custGeom>
            <a:solidFill>
              <a:srgbClr val="000000"/>
            </a:solidFill>
            <a:ln w="39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A82CEDC-0834-7D79-DEDF-60BC7300442F}"/>
                </a:ext>
              </a:extLst>
            </p:cNvPr>
            <p:cNvSpPr/>
            <p:nvPr/>
          </p:nvSpPr>
          <p:spPr>
            <a:xfrm>
              <a:off x="11677232" y="5935663"/>
              <a:ext cx="39836" cy="39836"/>
            </a:xfrm>
            <a:custGeom>
              <a:avLst/>
              <a:gdLst>
                <a:gd name="connsiteX0" fmla="*/ 730 w 39836"/>
                <a:gd name="connsiteY0" fmla="*/ 610 h 39836"/>
                <a:gd name="connsiteX1" fmla="*/ 40566 w 39836"/>
                <a:gd name="connsiteY1" fmla="*/ 610 h 39836"/>
                <a:gd name="connsiteX2" fmla="*/ 40566 w 39836"/>
                <a:gd name="connsiteY2" fmla="*/ 40446 h 39836"/>
                <a:gd name="connsiteX3" fmla="*/ 7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10"/>
                  </a:moveTo>
                  <a:lnTo>
                    <a:pt x="40566" y="610"/>
                  </a:lnTo>
                  <a:lnTo>
                    <a:pt x="40566" y="40446"/>
                  </a:lnTo>
                  <a:lnTo>
                    <a:pt x="730" y="40446"/>
                  </a:lnTo>
                  <a:close/>
                </a:path>
              </a:pathLst>
            </a:custGeom>
            <a:solidFill>
              <a:srgbClr val="000000"/>
            </a:solidFill>
            <a:ln w="39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34A35A-B5CF-3F90-A273-734191A3F85B}"/>
                </a:ext>
              </a:extLst>
            </p:cNvPr>
            <p:cNvSpPr/>
            <p:nvPr/>
          </p:nvSpPr>
          <p:spPr>
            <a:xfrm>
              <a:off x="11796741" y="5935663"/>
              <a:ext cx="39836" cy="39836"/>
            </a:xfrm>
            <a:custGeom>
              <a:avLst/>
              <a:gdLst>
                <a:gd name="connsiteX0" fmla="*/ 850 w 39836"/>
                <a:gd name="connsiteY0" fmla="*/ 610 h 39836"/>
                <a:gd name="connsiteX1" fmla="*/ 40686 w 39836"/>
                <a:gd name="connsiteY1" fmla="*/ 610 h 39836"/>
                <a:gd name="connsiteX2" fmla="*/ 40686 w 39836"/>
                <a:gd name="connsiteY2" fmla="*/ 40446 h 39836"/>
                <a:gd name="connsiteX3" fmla="*/ 8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10"/>
                  </a:moveTo>
                  <a:lnTo>
                    <a:pt x="40686" y="610"/>
                  </a:lnTo>
                  <a:lnTo>
                    <a:pt x="40686" y="40446"/>
                  </a:lnTo>
                  <a:lnTo>
                    <a:pt x="850" y="40446"/>
                  </a:lnTo>
                  <a:close/>
                </a:path>
              </a:pathLst>
            </a:custGeom>
            <a:solidFill>
              <a:srgbClr val="000000"/>
            </a:solidFill>
            <a:ln w="398"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79E900-BFFE-96D5-D205-9F2EE662D647}"/>
                </a:ext>
              </a:extLst>
            </p:cNvPr>
            <p:cNvSpPr/>
            <p:nvPr/>
          </p:nvSpPr>
          <p:spPr>
            <a:xfrm>
              <a:off x="11836577" y="5935663"/>
              <a:ext cx="39836" cy="39836"/>
            </a:xfrm>
            <a:custGeom>
              <a:avLst/>
              <a:gdLst>
                <a:gd name="connsiteX0" fmla="*/ 890 w 39836"/>
                <a:gd name="connsiteY0" fmla="*/ 610 h 39836"/>
                <a:gd name="connsiteX1" fmla="*/ 40726 w 39836"/>
                <a:gd name="connsiteY1" fmla="*/ 610 h 39836"/>
                <a:gd name="connsiteX2" fmla="*/ 40726 w 39836"/>
                <a:gd name="connsiteY2" fmla="*/ 40446 h 39836"/>
                <a:gd name="connsiteX3" fmla="*/ 8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10"/>
                  </a:moveTo>
                  <a:lnTo>
                    <a:pt x="40726" y="610"/>
                  </a:lnTo>
                  <a:lnTo>
                    <a:pt x="40726" y="40446"/>
                  </a:lnTo>
                  <a:lnTo>
                    <a:pt x="890" y="40446"/>
                  </a:lnTo>
                  <a:close/>
                </a:path>
              </a:pathLst>
            </a:custGeom>
            <a:solidFill>
              <a:srgbClr val="000000"/>
            </a:solidFill>
            <a:ln w="398"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FFDE38F-D446-E5EF-82E8-557838ABF86B}"/>
                </a:ext>
              </a:extLst>
            </p:cNvPr>
            <p:cNvSpPr/>
            <p:nvPr/>
          </p:nvSpPr>
          <p:spPr>
            <a:xfrm>
              <a:off x="11876413" y="5935663"/>
              <a:ext cx="39836" cy="39836"/>
            </a:xfrm>
            <a:custGeom>
              <a:avLst/>
              <a:gdLst>
                <a:gd name="connsiteX0" fmla="*/ 930 w 39836"/>
                <a:gd name="connsiteY0" fmla="*/ 610 h 39836"/>
                <a:gd name="connsiteX1" fmla="*/ 40766 w 39836"/>
                <a:gd name="connsiteY1" fmla="*/ 610 h 39836"/>
                <a:gd name="connsiteX2" fmla="*/ 40766 w 39836"/>
                <a:gd name="connsiteY2" fmla="*/ 40446 h 39836"/>
                <a:gd name="connsiteX3" fmla="*/ 9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10"/>
                  </a:moveTo>
                  <a:lnTo>
                    <a:pt x="40766" y="610"/>
                  </a:lnTo>
                  <a:lnTo>
                    <a:pt x="40766" y="40446"/>
                  </a:lnTo>
                  <a:lnTo>
                    <a:pt x="930" y="40446"/>
                  </a:lnTo>
                  <a:close/>
                </a:path>
              </a:pathLst>
            </a:custGeom>
            <a:solidFill>
              <a:srgbClr val="000000"/>
            </a:solidFill>
            <a:ln w="39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3023E0-AB90-141D-7A5C-1A4AF328E38A}"/>
                </a:ext>
              </a:extLst>
            </p:cNvPr>
            <p:cNvSpPr/>
            <p:nvPr/>
          </p:nvSpPr>
          <p:spPr>
            <a:xfrm>
              <a:off x="11916249" y="5935663"/>
              <a:ext cx="39836" cy="39836"/>
            </a:xfrm>
            <a:custGeom>
              <a:avLst/>
              <a:gdLst>
                <a:gd name="connsiteX0" fmla="*/ 970 w 39836"/>
                <a:gd name="connsiteY0" fmla="*/ 610 h 39836"/>
                <a:gd name="connsiteX1" fmla="*/ 40806 w 39836"/>
                <a:gd name="connsiteY1" fmla="*/ 610 h 39836"/>
                <a:gd name="connsiteX2" fmla="*/ 40806 w 39836"/>
                <a:gd name="connsiteY2" fmla="*/ 40446 h 39836"/>
                <a:gd name="connsiteX3" fmla="*/ 9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10"/>
                  </a:moveTo>
                  <a:lnTo>
                    <a:pt x="40806" y="610"/>
                  </a:lnTo>
                  <a:lnTo>
                    <a:pt x="40806" y="40446"/>
                  </a:lnTo>
                  <a:lnTo>
                    <a:pt x="970" y="40446"/>
                  </a:lnTo>
                  <a:close/>
                </a:path>
              </a:pathLst>
            </a:custGeom>
            <a:solidFill>
              <a:srgbClr val="000000"/>
            </a:solidFill>
            <a:ln w="398"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E52574C-D28C-63D1-F105-F8064BA75608}"/>
                </a:ext>
              </a:extLst>
            </p:cNvPr>
            <p:cNvSpPr/>
            <p:nvPr/>
          </p:nvSpPr>
          <p:spPr>
            <a:xfrm>
              <a:off x="11956086" y="5935663"/>
              <a:ext cx="39836" cy="39836"/>
            </a:xfrm>
            <a:custGeom>
              <a:avLst/>
              <a:gdLst>
                <a:gd name="connsiteX0" fmla="*/ 1010 w 39836"/>
                <a:gd name="connsiteY0" fmla="*/ 610 h 39836"/>
                <a:gd name="connsiteX1" fmla="*/ 40846 w 39836"/>
                <a:gd name="connsiteY1" fmla="*/ 610 h 39836"/>
                <a:gd name="connsiteX2" fmla="*/ 40846 w 39836"/>
                <a:gd name="connsiteY2" fmla="*/ 40446 h 39836"/>
                <a:gd name="connsiteX3" fmla="*/ 10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10"/>
                  </a:moveTo>
                  <a:lnTo>
                    <a:pt x="40846" y="610"/>
                  </a:lnTo>
                  <a:lnTo>
                    <a:pt x="40846" y="40446"/>
                  </a:lnTo>
                  <a:lnTo>
                    <a:pt x="1010" y="40446"/>
                  </a:lnTo>
                  <a:close/>
                </a:path>
              </a:pathLst>
            </a:custGeom>
            <a:solidFill>
              <a:srgbClr val="000000"/>
            </a:solidFill>
            <a:ln w="39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8A1E290-BDBF-5AFB-A7B9-10B8034272BE}"/>
                </a:ext>
              </a:extLst>
            </p:cNvPr>
            <p:cNvSpPr/>
            <p:nvPr/>
          </p:nvSpPr>
          <p:spPr>
            <a:xfrm>
              <a:off x="11000015" y="5975499"/>
              <a:ext cx="39836" cy="39836"/>
            </a:xfrm>
            <a:custGeom>
              <a:avLst/>
              <a:gdLst>
                <a:gd name="connsiteX0" fmla="*/ 50 w 39836"/>
                <a:gd name="connsiteY0" fmla="*/ 650 h 39836"/>
                <a:gd name="connsiteX1" fmla="*/ 39886 w 39836"/>
                <a:gd name="connsiteY1" fmla="*/ 650 h 39836"/>
                <a:gd name="connsiteX2" fmla="*/ 39886 w 39836"/>
                <a:gd name="connsiteY2" fmla="*/ 40486 h 39836"/>
                <a:gd name="connsiteX3" fmla="*/ 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50"/>
                  </a:moveTo>
                  <a:lnTo>
                    <a:pt x="39886" y="650"/>
                  </a:lnTo>
                  <a:lnTo>
                    <a:pt x="39886" y="40486"/>
                  </a:lnTo>
                  <a:lnTo>
                    <a:pt x="50" y="40486"/>
                  </a:lnTo>
                  <a:close/>
                </a:path>
              </a:pathLst>
            </a:custGeom>
            <a:solidFill>
              <a:srgbClr val="000000"/>
            </a:solidFill>
            <a:ln w="398"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2CD9766-4EFE-A500-C2A8-94B933A57D9D}"/>
                </a:ext>
              </a:extLst>
            </p:cNvPr>
            <p:cNvSpPr/>
            <p:nvPr/>
          </p:nvSpPr>
          <p:spPr>
            <a:xfrm>
              <a:off x="11079688" y="5975499"/>
              <a:ext cx="39836" cy="39836"/>
            </a:xfrm>
            <a:custGeom>
              <a:avLst/>
              <a:gdLst>
                <a:gd name="connsiteX0" fmla="*/ 130 w 39836"/>
                <a:gd name="connsiteY0" fmla="*/ 650 h 39836"/>
                <a:gd name="connsiteX1" fmla="*/ 39966 w 39836"/>
                <a:gd name="connsiteY1" fmla="*/ 650 h 39836"/>
                <a:gd name="connsiteX2" fmla="*/ 39966 w 39836"/>
                <a:gd name="connsiteY2" fmla="*/ 40486 h 39836"/>
                <a:gd name="connsiteX3" fmla="*/ 1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50"/>
                  </a:moveTo>
                  <a:lnTo>
                    <a:pt x="39966" y="650"/>
                  </a:lnTo>
                  <a:lnTo>
                    <a:pt x="39966" y="40486"/>
                  </a:lnTo>
                  <a:lnTo>
                    <a:pt x="130" y="40486"/>
                  </a:lnTo>
                  <a:close/>
                </a:path>
              </a:pathLst>
            </a:custGeom>
            <a:solidFill>
              <a:srgbClr val="000000"/>
            </a:solidFill>
            <a:ln w="398"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FBEF744-8C6B-BE44-E58C-4B0AFE400E07}"/>
                </a:ext>
              </a:extLst>
            </p:cNvPr>
            <p:cNvSpPr/>
            <p:nvPr/>
          </p:nvSpPr>
          <p:spPr>
            <a:xfrm>
              <a:off x="11199196" y="5975499"/>
              <a:ext cx="39836" cy="39836"/>
            </a:xfrm>
            <a:custGeom>
              <a:avLst/>
              <a:gdLst>
                <a:gd name="connsiteX0" fmla="*/ 250 w 39836"/>
                <a:gd name="connsiteY0" fmla="*/ 650 h 39836"/>
                <a:gd name="connsiteX1" fmla="*/ 40086 w 39836"/>
                <a:gd name="connsiteY1" fmla="*/ 650 h 39836"/>
                <a:gd name="connsiteX2" fmla="*/ 40086 w 39836"/>
                <a:gd name="connsiteY2" fmla="*/ 40486 h 39836"/>
                <a:gd name="connsiteX3" fmla="*/ 2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50"/>
                  </a:moveTo>
                  <a:lnTo>
                    <a:pt x="40086" y="650"/>
                  </a:lnTo>
                  <a:lnTo>
                    <a:pt x="40086" y="40486"/>
                  </a:lnTo>
                  <a:lnTo>
                    <a:pt x="250" y="40486"/>
                  </a:lnTo>
                  <a:close/>
                </a:path>
              </a:pathLst>
            </a:custGeom>
            <a:solidFill>
              <a:srgbClr val="000000"/>
            </a:solidFill>
            <a:ln w="398"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2253503-64DB-1147-5C2E-CFCA23E620DC}"/>
                </a:ext>
              </a:extLst>
            </p:cNvPr>
            <p:cNvSpPr/>
            <p:nvPr/>
          </p:nvSpPr>
          <p:spPr>
            <a:xfrm>
              <a:off x="11358542" y="5975499"/>
              <a:ext cx="39836" cy="39836"/>
            </a:xfrm>
            <a:custGeom>
              <a:avLst/>
              <a:gdLst>
                <a:gd name="connsiteX0" fmla="*/ 410 w 39836"/>
                <a:gd name="connsiteY0" fmla="*/ 650 h 39836"/>
                <a:gd name="connsiteX1" fmla="*/ 40246 w 39836"/>
                <a:gd name="connsiteY1" fmla="*/ 650 h 39836"/>
                <a:gd name="connsiteX2" fmla="*/ 40246 w 39836"/>
                <a:gd name="connsiteY2" fmla="*/ 40486 h 39836"/>
                <a:gd name="connsiteX3" fmla="*/ 4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650"/>
                  </a:moveTo>
                  <a:lnTo>
                    <a:pt x="40246" y="650"/>
                  </a:lnTo>
                  <a:lnTo>
                    <a:pt x="40246" y="40486"/>
                  </a:lnTo>
                  <a:lnTo>
                    <a:pt x="410" y="40486"/>
                  </a:lnTo>
                  <a:close/>
                </a:path>
              </a:pathLst>
            </a:custGeom>
            <a:solidFill>
              <a:srgbClr val="000000"/>
            </a:solidFill>
            <a:ln w="398"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5F408C6-DBBC-216E-194A-2636D19162B7}"/>
                </a:ext>
              </a:extLst>
            </p:cNvPr>
            <p:cNvSpPr/>
            <p:nvPr/>
          </p:nvSpPr>
          <p:spPr>
            <a:xfrm>
              <a:off x="11398378" y="5975499"/>
              <a:ext cx="39836" cy="39836"/>
            </a:xfrm>
            <a:custGeom>
              <a:avLst/>
              <a:gdLst>
                <a:gd name="connsiteX0" fmla="*/ 450 w 39836"/>
                <a:gd name="connsiteY0" fmla="*/ 650 h 39836"/>
                <a:gd name="connsiteX1" fmla="*/ 40286 w 39836"/>
                <a:gd name="connsiteY1" fmla="*/ 650 h 39836"/>
                <a:gd name="connsiteX2" fmla="*/ 40286 w 39836"/>
                <a:gd name="connsiteY2" fmla="*/ 40486 h 39836"/>
                <a:gd name="connsiteX3" fmla="*/ 4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650"/>
                  </a:moveTo>
                  <a:lnTo>
                    <a:pt x="40286" y="650"/>
                  </a:lnTo>
                  <a:lnTo>
                    <a:pt x="40286" y="40486"/>
                  </a:lnTo>
                  <a:lnTo>
                    <a:pt x="450" y="40486"/>
                  </a:lnTo>
                  <a:close/>
                </a:path>
              </a:pathLst>
            </a:custGeom>
            <a:solidFill>
              <a:srgbClr val="000000"/>
            </a:solidFill>
            <a:ln w="398"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5810CD6-1146-829B-D9CD-C477D3D9107C}"/>
                </a:ext>
              </a:extLst>
            </p:cNvPr>
            <p:cNvSpPr/>
            <p:nvPr/>
          </p:nvSpPr>
          <p:spPr>
            <a:xfrm>
              <a:off x="11478050" y="5975499"/>
              <a:ext cx="39836" cy="39836"/>
            </a:xfrm>
            <a:custGeom>
              <a:avLst/>
              <a:gdLst>
                <a:gd name="connsiteX0" fmla="*/ 530 w 39836"/>
                <a:gd name="connsiteY0" fmla="*/ 650 h 39836"/>
                <a:gd name="connsiteX1" fmla="*/ 40366 w 39836"/>
                <a:gd name="connsiteY1" fmla="*/ 650 h 39836"/>
                <a:gd name="connsiteX2" fmla="*/ 40366 w 39836"/>
                <a:gd name="connsiteY2" fmla="*/ 40486 h 39836"/>
                <a:gd name="connsiteX3" fmla="*/ 5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50"/>
                  </a:moveTo>
                  <a:lnTo>
                    <a:pt x="40366" y="650"/>
                  </a:lnTo>
                  <a:lnTo>
                    <a:pt x="40366" y="40486"/>
                  </a:lnTo>
                  <a:lnTo>
                    <a:pt x="530" y="40486"/>
                  </a:lnTo>
                  <a:close/>
                </a:path>
              </a:pathLst>
            </a:custGeom>
            <a:solidFill>
              <a:srgbClr val="000000"/>
            </a:solidFill>
            <a:ln w="39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74050C1-B0B4-C393-F5CE-7AF8A64BC0D0}"/>
                </a:ext>
              </a:extLst>
            </p:cNvPr>
            <p:cNvSpPr/>
            <p:nvPr/>
          </p:nvSpPr>
          <p:spPr>
            <a:xfrm>
              <a:off x="11517887" y="5975499"/>
              <a:ext cx="39836" cy="39836"/>
            </a:xfrm>
            <a:custGeom>
              <a:avLst/>
              <a:gdLst>
                <a:gd name="connsiteX0" fmla="*/ 570 w 39836"/>
                <a:gd name="connsiteY0" fmla="*/ 650 h 39836"/>
                <a:gd name="connsiteX1" fmla="*/ 40406 w 39836"/>
                <a:gd name="connsiteY1" fmla="*/ 650 h 39836"/>
                <a:gd name="connsiteX2" fmla="*/ 40406 w 39836"/>
                <a:gd name="connsiteY2" fmla="*/ 40486 h 39836"/>
                <a:gd name="connsiteX3" fmla="*/ 57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650"/>
                  </a:moveTo>
                  <a:lnTo>
                    <a:pt x="40406" y="650"/>
                  </a:lnTo>
                  <a:lnTo>
                    <a:pt x="40406" y="40486"/>
                  </a:lnTo>
                  <a:lnTo>
                    <a:pt x="570" y="40486"/>
                  </a:lnTo>
                  <a:close/>
                </a:path>
              </a:pathLst>
            </a:custGeom>
            <a:solidFill>
              <a:srgbClr val="000000"/>
            </a:solidFill>
            <a:ln w="398"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C3983A0-25FD-A9ED-AF5F-BF0619D9DC42}"/>
                </a:ext>
              </a:extLst>
            </p:cNvPr>
            <p:cNvSpPr/>
            <p:nvPr/>
          </p:nvSpPr>
          <p:spPr>
            <a:xfrm>
              <a:off x="11557723" y="5975499"/>
              <a:ext cx="39836" cy="39836"/>
            </a:xfrm>
            <a:custGeom>
              <a:avLst/>
              <a:gdLst>
                <a:gd name="connsiteX0" fmla="*/ 610 w 39836"/>
                <a:gd name="connsiteY0" fmla="*/ 650 h 39836"/>
                <a:gd name="connsiteX1" fmla="*/ 40446 w 39836"/>
                <a:gd name="connsiteY1" fmla="*/ 650 h 39836"/>
                <a:gd name="connsiteX2" fmla="*/ 40446 w 39836"/>
                <a:gd name="connsiteY2" fmla="*/ 40486 h 39836"/>
                <a:gd name="connsiteX3" fmla="*/ 6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50"/>
                  </a:moveTo>
                  <a:lnTo>
                    <a:pt x="40446" y="650"/>
                  </a:lnTo>
                  <a:lnTo>
                    <a:pt x="40446" y="40486"/>
                  </a:lnTo>
                  <a:lnTo>
                    <a:pt x="610" y="40486"/>
                  </a:lnTo>
                  <a:close/>
                </a:path>
              </a:pathLst>
            </a:custGeom>
            <a:solidFill>
              <a:srgbClr val="000000"/>
            </a:solidFill>
            <a:ln w="398"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A3221A1-6CA2-DD5E-726E-75F917E352AB}"/>
                </a:ext>
              </a:extLst>
            </p:cNvPr>
            <p:cNvSpPr/>
            <p:nvPr/>
          </p:nvSpPr>
          <p:spPr>
            <a:xfrm>
              <a:off x="11597559" y="5975499"/>
              <a:ext cx="39836" cy="39836"/>
            </a:xfrm>
            <a:custGeom>
              <a:avLst/>
              <a:gdLst>
                <a:gd name="connsiteX0" fmla="*/ 650 w 39836"/>
                <a:gd name="connsiteY0" fmla="*/ 650 h 39836"/>
                <a:gd name="connsiteX1" fmla="*/ 40486 w 39836"/>
                <a:gd name="connsiteY1" fmla="*/ 650 h 39836"/>
                <a:gd name="connsiteX2" fmla="*/ 40486 w 39836"/>
                <a:gd name="connsiteY2" fmla="*/ 40486 h 39836"/>
                <a:gd name="connsiteX3" fmla="*/ 6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50"/>
                  </a:moveTo>
                  <a:lnTo>
                    <a:pt x="40486" y="650"/>
                  </a:lnTo>
                  <a:lnTo>
                    <a:pt x="40486" y="40486"/>
                  </a:lnTo>
                  <a:lnTo>
                    <a:pt x="650" y="40486"/>
                  </a:lnTo>
                  <a:close/>
                </a:path>
              </a:pathLst>
            </a:custGeom>
            <a:solidFill>
              <a:srgbClr val="000000"/>
            </a:solidFill>
            <a:ln w="398"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DF82E7D-4177-8D6A-D35E-BEDB1C0281AE}"/>
                </a:ext>
              </a:extLst>
            </p:cNvPr>
            <p:cNvSpPr/>
            <p:nvPr/>
          </p:nvSpPr>
          <p:spPr>
            <a:xfrm>
              <a:off x="11756904" y="5975499"/>
              <a:ext cx="39836" cy="39836"/>
            </a:xfrm>
            <a:custGeom>
              <a:avLst/>
              <a:gdLst>
                <a:gd name="connsiteX0" fmla="*/ 810 w 39836"/>
                <a:gd name="connsiteY0" fmla="*/ 650 h 39836"/>
                <a:gd name="connsiteX1" fmla="*/ 40646 w 39836"/>
                <a:gd name="connsiteY1" fmla="*/ 650 h 39836"/>
                <a:gd name="connsiteX2" fmla="*/ 40646 w 39836"/>
                <a:gd name="connsiteY2" fmla="*/ 40486 h 39836"/>
                <a:gd name="connsiteX3" fmla="*/ 8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50"/>
                  </a:moveTo>
                  <a:lnTo>
                    <a:pt x="40646" y="650"/>
                  </a:lnTo>
                  <a:lnTo>
                    <a:pt x="40646" y="40486"/>
                  </a:lnTo>
                  <a:lnTo>
                    <a:pt x="810" y="40486"/>
                  </a:lnTo>
                  <a:close/>
                </a:path>
              </a:pathLst>
            </a:custGeom>
            <a:solidFill>
              <a:srgbClr val="000000"/>
            </a:solidFill>
            <a:ln w="398"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7670EE3-BF8A-03D5-98D5-AC9BEEBB846E}"/>
                </a:ext>
              </a:extLst>
            </p:cNvPr>
            <p:cNvSpPr/>
            <p:nvPr/>
          </p:nvSpPr>
          <p:spPr>
            <a:xfrm>
              <a:off x="11836577" y="5975499"/>
              <a:ext cx="39836" cy="39836"/>
            </a:xfrm>
            <a:custGeom>
              <a:avLst/>
              <a:gdLst>
                <a:gd name="connsiteX0" fmla="*/ 890 w 39836"/>
                <a:gd name="connsiteY0" fmla="*/ 650 h 39836"/>
                <a:gd name="connsiteX1" fmla="*/ 40726 w 39836"/>
                <a:gd name="connsiteY1" fmla="*/ 650 h 39836"/>
                <a:gd name="connsiteX2" fmla="*/ 40726 w 39836"/>
                <a:gd name="connsiteY2" fmla="*/ 40486 h 39836"/>
                <a:gd name="connsiteX3" fmla="*/ 89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50"/>
                  </a:moveTo>
                  <a:lnTo>
                    <a:pt x="40726" y="650"/>
                  </a:lnTo>
                  <a:lnTo>
                    <a:pt x="40726" y="40486"/>
                  </a:lnTo>
                  <a:lnTo>
                    <a:pt x="890" y="40486"/>
                  </a:lnTo>
                  <a:close/>
                </a:path>
              </a:pathLst>
            </a:custGeom>
            <a:solidFill>
              <a:srgbClr val="000000"/>
            </a:solidFill>
            <a:ln w="398"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1A6E7E0-B07E-2BCA-B0F2-03D8DAD1DAB7}"/>
                </a:ext>
              </a:extLst>
            </p:cNvPr>
            <p:cNvSpPr/>
            <p:nvPr/>
          </p:nvSpPr>
          <p:spPr>
            <a:xfrm>
              <a:off x="11876413" y="5975499"/>
              <a:ext cx="39836" cy="39836"/>
            </a:xfrm>
            <a:custGeom>
              <a:avLst/>
              <a:gdLst>
                <a:gd name="connsiteX0" fmla="*/ 930 w 39836"/>
                <a:gd name="connsiteY0" fmla="*/ 650 h 39836"/>
                <a:gd name="connsiteX1" fmla="*/ 40766 w 39836"/>
                <a:gd name="connsiteY1" fmla="*/ 650 h 39836"/>
                <a:gd name="connsiteX2" fmla="*/ 40766 w 39836"/>
                <a:gd name="connsiteY2" fmla="*/ 40486 h 39836"/>
                <a:gd name="connsiteX3" fmla="*/ 9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50"/>
                  </a:moveTo>
                  <a:lnTo>
                    <a:pt x="40766" y="650"/>
                  </a:lnTo>
                  <a:lnTo>
                    <a:pt x="40766" y="40486"/>
                  </a:lnTo>
                  <a:lnTo>
                    <a:pt x="930" y="40486"/>
                  </a:lnTo>
                  <a:close/>
                </a:path>
              </a:pathLst>
            </a:custGeom>
            <a:solidFill>
              <a:srgbClr val="000000"/>
            </a:solidFill>
            <a:ln w="398"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B92C4A1-5E7E-F657-1512-35E11AD66BD6}"/>
                </a:ext>
              </a:extLst>
            </p:cNvPr>
            <p:cNvSpPr/>
            <p:nvPr/>
          </p:nvSpPr>
          <p:spPr>
            <a:xfrm>
              <a:off x="11956086" y="5975499"/>
              <a:ext cx="39836" cy="39836"/>
            </a:xfrm>
            <a:custGeom>
              <a:avLst/>
              <a:gdLst>
                <a:gd name="connsiteX0" fmla="*/ 1010 w 39836"/>
                <a:gd name="connsiteY0" fmla="*/ 650 h 39836"/>
                <a:gd name="connsiteX1" fmla="*/ 40846 w 39836"/>
                <a:gd name="connsiteY1" fmla="*/ 650 h 39836"/>
                <a:gd name="connsiteX2" fmla="*/ 40846 w 39836"/>
                <a:gd name="connsiteY2" fmla="*/ 40486 h 39836"/>
                <a:gd name="connsiteX3" fmla="*/ 10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50"/>
                  </a:moveTo>
                  <a:lnTo>
                    <a:pt x="40846" y="650"/>
                  </a:lnTo>
                  <a:lnTo>
                    <a:pt x="40846" y="40486"/>
                  </a:lnTo>
                  <a:lnTo>
                    <a:pt x="1010" y="40486"/>
                  </a:lnTo>
                  <a:close/>
                </a:path>
              </a:pathLst>
            </a:custGeom>
            <a:solidFill>
              <a:srgbClr val="000000"/>
            </a:solidFill>
            <a:ln w="398"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3445270-9D47-BCA1-F16C-25A49AF30B5B}"/>
                </a:ext>
              </a:extLst>
            </p:cNvPr>
            <p:cNvSpPr/>
            <p:nvPr/>
          </p:nvSpPr>
          <p:spPr>
            <a:xfrm>
              <a:off x="11000015" y="6015335"/>
              <a:ext cx="39836" cy="39836"/>
            </a:xfrm>
            <a:custGeom>
              <a:avLst/>
              <a:gdLst>
                <a:gd name="connsiteX0" fmla="*/ 50 w 39836"/>
                <a:gd name="connsiteY0" fmla="*/ 690 h 39836"/>
                <a:gd name="connsiteX1" fmla="*/ 39886 w 39836"/>
                <a:gd name="connsiteY1" fmla="*/ 690 h 39836"/>
                <a:gd name="connsiteX2" fmla="*/ 39886 w 39836"/>
                <a:gd name="connsiteY2" fmla="*/ 40526 h 39836"/>
                <a:gd name="connsiteX3" fmla="*/ 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90"/>
                  </a:moveTo>
                  <a:lnTo>
                    <a:pt x="39886" y="690"/>
                  </a:lnTo>
                  <a:lnTo>
                    <a:pt x="39886" y="40526"/>
                  </a:lnTo>
                  <a:lnTo>
                    <a:pt x="50" y="40526"/>
                  </a:lnTo>
                  <a:close/>
                </a:path>
              </a:pathLst>
            </a:custGeom>
            <a:solidFill>
              <a:srgbClr val="000000"/>
            </a:solidFill>
            <a:ln w="398"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2E80CFA-A6D1-1B7D-2AE8-4D120BF0FA67}"/>
                </a:ext>
              </a:extLst>
            </p:cNvPr>
            <p:cNvSpPr/>
            <p:nvPr/>
          </p:nvSpPr>
          <p:spPr>
            <a:xfrm>
              <a:off x="11079688" y="6015335"/>
              <a:ext cx="39836" cy="39836"/>
            </a:xfrm>
            <a:custGeom>
              <a:avLst/>
              <a:gdLst>
                <a:gd name="connsiteX0" fmla="*/ 130 w 39836"/>
                <a:gd name="connsiteY0" fmla="*/ 690 h 39836"/>
                <a:gd name="connsiteX1" fmla="*/ 39966 w 39836"/>
                <a:gd name="connsiteY1" fmla="*/ 690 h 39836"/>
                <a:gd name="connsiteX2" fmla="*/ 39966 w 39836"/>
                <a:gd name="connsiteY2" fmla="*/ 40526 h 39836"/>
                <a:gd name="connsiteX3" fmla="*/ 1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90"/>
                  </a:moveTo>
                  <a:lnTo>
                    <a:pt x="39966" y="690"/>
                  </a:lnTo>
                  <a:lnTo>
                    <a:pt x="39966" y="40526"/>
                  </a:lnTo>
                  <a:lnTo>
                    <a:pt x="130" y="40526"/>
                  </a:lnTo>
                  <a:close/>
                </a:path>
              </a:pathLst>
            </a:custGeom>
            <a:solidFill>
              <a:srgbClr val="000000"/>
            </a:solidFill>
            <a:ln w="398"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454C143-1E21-643D-7A61-BFB983B0BB48}"/>
                </a:ext>
              </a:extLst>
            </p:cNvPr>
            <p:cNvSpPr/>
            <p:nvPr/>
          </p:nvSpPr>
          <p:spPr>
            <a:xfrm>
              <a:off x="11119524" y="6015335"/>
              <a:ext cx="39836" cy="39836"/>
            </a:xfrm>
            <a:custGeom>
              <a:avLst/>
              <a:gdLst>
                <a:gd name="connsiteX0" fmla="*/ 170 w 39836"/>
                <a:gd name="connsiteY0" fmla="*/ 690 h 39836"/>
                <a:gd name="connsiteX1" fmla="*/ 40006 w 39836"/>
                <a:gd name="connsiteY1" fmla="*/ 690 h 39836"/>
                <a:gd name="connsiteX2" fmla="*/ 40006 w 39836"/>
                <a:gd name="connsiteY2" fmla="*/ 40526 h 39836"/>
                <a:gd name="connsiteX3" fmla="*/ 1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690"/>
                  </a:moveTo>
                  <a:lnTo>
                    <a:pt x="40006" y="690"/>
                  </a:lnTo>
                  <a:lnTo>
                    <a:pt x="40006" y="40526"/>
                  </a:lnTo>
                  <a:lnTo>
                    <a:pt x="170" y="40526"/>
                  </a:lnTo>
                  <a:close/>
                </a:path>
              </a:pathLst>
            </a:custGeom>
            <a:solidFill>
              <a:srgbClr val="000000"/>
            </a:solidFill>
            <a:ln w="398"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F25B2C-D632-EF88-D1F4-CEA334DC1735}"/>
                </a:ext>
              </a:extLst>
            </p:cNvPr>
            <p:cNvSpPr/>
            <p:nvPr/>
          </p:nvSpPr>
          <p:spPr>
            <a:xfrm>
              <a:off x="11199196" y="6015335"/>
              <a:ext cx="39836" cy="39836"/>
            </a:xfrm>
            <a:custGeom>
              <a:avLst/>
              <a:gdLst>
                <a:gd name="connsiteX0" fmla="*/ 250 w 39836"/>
                <a:gd name="connsiteY0" fmla="*/ 690 h 39836"/>
                <a:gd name="connsiteX1" fmla="*/ 40086 w 39836"/>
                <a:gd name="connsiteY1" fmla="*/ 690 h 39836"/>
                <a:gd name="connsiteX2" fmla="*/ 40086 w 39836"/>
                <a:gd name="connsiteY2" fmla="*/ 40526 h 39836"/>
                <a:gd name="connsiteX3" fmla="*/ 2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90"/>
                  </a:moveTo>
                  <a:lnTo>
                    <a:pt x="40086" y="690"/>
                  </a:lnTo>
                  <a:lnTo>
                    <a:pt x="40086" y="40526"/>
                  </a:lnTo>
                  <a:lnTo>
                    <a:pt x="250" y="40526"/>
                  </a:lnTo>
                  <a:close/>
                </a:path>
              </a:pathLst>
            </a:custGeom>
            <a:solidFill>
              <a:srgbClr val="000000"/>
            </a:solidFill>
            <a:ln w="398"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D92328C-0298-1ABE-80E8-90A8498B5686}"/>
                </a:ext>
              </a:extLst>
            </p:cNvPr>
            <p:cNvSpPr/>
            <p:nvPr/>
          </p:nvSpPr>
          <p:spPr>
            <a:xfrm>
              <a:off x="11239033" y="6015335"/>
              <a:ext cx="39836" cy="39836"/>
            </a:xfrm>
            <a:custGeom>
              <a:avLst/>
              <a:gdLst>
                <a:gd name="connsiteX0" fmla="*/ 290 w 39836"/>
                <a:gd name="connsiteY0" fmla="*/ 690 h 39836"/>
                <a:gd name="connsiteX1" fmla="*/ 40126 w 39836"/>
                <a:gd name="connsiteY1" fmla="*/ 690 h 39836"/>
                <a:gd name="connsiteX2" fmla="*/ 40126 w 39836"/>
                <a:gd name="connsiteY2" fmla="*/ 40526 h 39836"/>
                <a:gd name="connsiteX3" fmla="*/ 2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90"/>
                  </a:moveTo>
                  <a:lnTo>
                    <a:pt x="40126" y="690"/>
                  </a:lnTo>
                  <a:lnTo>
                    <a:pt x="40126" y="40526"/>
                  </a:lnTo>
                  <a:lnTo>
                    <a:pt x="290" y="40526"/>
                  </a:lnTo>
                  <a:close/>
                </a:path>
              </a:pathLst>
            </a:custGeom>
            <a:solidFill>
              <a:srgbClr val="000000"/>
            </a:solidFill>
            <a:ln w="398"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5ED16B8-EE16-1309-7A89-184536C77516}"/>
                </a:ext>
              </a:extLst>
            </p:cNvPr>
            <p:cNvSpPr/>
            <p:nvPr/>
          </p:nvSpPr>
          <p:spPr>
            <a:xfrm>
              <a:off x="11278869" y="6015335"/>
              <a:ext cx="39836" cy="39836"/>
            </a:xfrm>
            <a:custGeom>
              <a:avLst/>
              <a:gdLst>
                <a:gd name="connsiteX0" fmla="*/ 330 w 39836"/>
                <a:gd name="connsiteY0" fmla="*/ 690 h 39836"/>
                <a:gd name="connsiteX1" fmla="*/ 40166 w 39836"/>
                <a:gd name="connsiteY1" fmla="*/ 690 h 39836"/>
                <a:gd name="connsiteX2" fmla="*/ 40166 w 39836"/>
                <a:gd name="connsiteY2" fmla="*/ 40526 h 39836"/>
                <a:gd name="connsiteX3" fmla="*/ 3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90"/>
                  </a:moveTo>
                  <a:lnTo>
                    <a:pt x="40166" y="690"/>
                  </a:lnTo>
                  <a:lnTo>
                    <a:pt x="40166" y="40526"/>
                  </a:lnTo>
                  <a:lnTo>
                    <a:pt x="330" y="40526"/>
                  </a:lnTo>
                  <a:close/>
                </a:path>
              </a:pathLst>
            </a:custGeom>
            <a:solidFill>
              <a:srgbClr val="000000"/>
            </a:solidFill>
            <a:ln w="398"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370E430-38D6-753E-9AE4-53F74434A6F4}"/>
                </a:ext>
              </a:extLst>
            </p:cNvPr>
            <p:cNvSpPr/>
            <p:nvPr/>
          </p:nvSpPr>
          <p:spPr>
            <a:xfrm>
              <a:off x="11318705" y="6015335"/>
              <a:ext cx="39836" cy="39836"/>
            </a:xfrm>
            <a:custGeom>
              <a:avLst/>
              <a:gdLst>
                <a:gd name="connsiteX0" fmla="*/ 370 w 39836"/>
                <a:gd name="connsiteY0" fmla="*/ 690 h 39836"/>
                <a:gd name="connsiteX1" fmla="*/ 40206 w 39836"/>
                <a:gd name="connsiteY1" fmla="*/ 690 h 39836"/>
                <a:gd name="connsiteX2" fmla="*/ 40206 w 39836"/>
                <a:gd name="connsiteY2" fmla="*/ 40526 h 39836"/>
                <a:gd name="connsiteX3" fmla="*/ 3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90"/>
                  </a:moveTo>
                  <a:lnTo>
                    <a:pt x="40206" y="690"/>
                  </a:lnTo>
                  <a:lnTo>
                    <a:pt x="40206" y="40526"/>
                  </a:lnTo>
                  <a:lnTo>
                    <a:pt x="370" y="40526"/>
                  </a:lnTo>
                  <a:close/>
                </a:path>
              </a:pathLst>
            </a:custGeom>
            <a:solidFill>
              <a:srgbClr val="000000"/>
            </a:solidFill>
            <a:ln w="39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F1BB76-2D4E-6492-7C56-05D805A3BAA0}"/>
                </a:ext>
              </a:extLst>
            </p:cNvPr>
            <p:cNvSpPr/>
            <p:nvPr/>
          </p:nvSpPr>
          <p:spPr>
            <a:xfrm>
              <a:off x="11438214" y="6015335"/>
              <a:ext cx="39836" cy="39836"/>
            </a:xfrm>
            <a:custGeom>
              <a:avLst/>
              <a:gdLst>
                <a:gd name="connsiteX0" fmla="*/ 490 w 39836"/>
                <a:gd name="connsiteY0" fmla="*/ 690 h 39836"/>
                <a:gd name="connsiteX1" fmla="*/ 40326 w 39836"/>
                <a:gd name="connsiteY1" fmla="*/ 690 h 39836"/>
                <a:gd name="connsiteX2" fmla="*/ 40326 w 39836"/>
                <a:gd name="connsiteY2" fmla="*/ 40526 h 39836"/>
                <a:gd name="connsiteX3" fmla="*/ 4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690"/>
                  </a:moveTo>
                  <a:lnTo>
                    <a:pt x="40326" y="690"/>
                  </a:lnTo>
                  <a:lnTo>
                    <a:pt x="40326" y="40526"/>
                  </a:lnTo>
                  <a:lnTo>
                    <a:pt x="490" y="40526"/>
                  </a:lnTo>
                  <a:close/>
                </a:path>
              </a:pathLst>
            </a:custGeom>
            <a:solidFill>
              <a:srgbClr val="000000"/>
            </a:solidFill>
            <a:ln w="398"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CFE4985-C343-4EA9-3109-237895C4222B}"/>
                </a:ext>
              </a:extLst>
            </p:cNvPr>
            <p:cNvSpPr/>
            <p:nvPr/>
          </p:nvSpPr>
          <p:spPr>
            <a:xfrm>
              <a:off x="11478050" y="6015335"/>
              <a:ext cx="39836" cy="39836"/>
            </a:xfrm>
            <a:custGeom>
              <a:avLst/>
              <a:gdLst>
                <a:gd name="connsiteX0" fmla="*/ 530 w 39836"/>
                <a:gd name="connsiteY0" fmla="*/ 690 h 39836"/>
                <a:gd name="connsiteX1" fmla="*/ 40366 w 39836"/>
                <a:gd name="connsiteY1" fmla="*/ 690 h 39836"/>
                <a:gd name="connsiteX2" fmla="*/ 40366 w 39836"/>
                <a:gd name="connsiteY2" fmla="*/ 40526 h 39836"/>
                <a:gd name="connsiteX3" fmla="*/ 5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90"/>
                  </a:moveTo>
                  <a:lnTo>
                    <a:pt x="40366" y="690"/>
                  </a:lnTo>
                  <a:lnTo>
                    <a:pt x="40366" y="40526"/>
                  </a:lnTo>
                  <a:lnTo>
                    <a:pt x="530" y="40526"/>
                  </a:lnTo>
                  <a:close/>
                </a:path>
              </a:pathLst>
            </a:custGeom>
            <a:solidFill>
              <a:srgbClr val="000000"/>
            </a:solidFill>
            <a:ln w="398"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1F8A406-6700-A935-F9E8-AF877717FC2F}"/>
                </a:ext>
              </a:extLst>
            </p:cNvPr>
            <p:cNvSpPr/>
            <p:nvPr/>
          </p:nvSpPr>
          <p:spPr>
            <a:xfrm>
              <a:off x="11637395" y="6015335"/>
              <a:ext cx="39836" cy="39836"/>
            </a:xfrm>
            <a:custGeom>
              <a:avLst/>
              <a:gdLst>
                <a:gd name="connsiteX0" fmla="*/ 690 w 39836"/>
                <a:gd name="connsiteY0" fmla="*/ 690 h 39836"/>
                <a:gd name="connsiteX1" fmla="*/ 40526 w 39836"/>
                <a:gd name="connsiteY1" fmla="*/ 690 h 39836"/>
                <a:gd name="connsiteX2" fmla="*/ 40526 w 39836"/>
                <a:gd name="connsiteY2" fmla="*/ 40526 h 39836"/>
                <a:gd name="connsiteX3" fmla="*/ 6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90"/>
                  </a:moveTo>
                  <a:lnTo>
                    <a:pt x="40526" y="690"/>
                  </a:lnTo>
                  <a:lnTo>
                    <a:pt x="40526" y="40526"/>
                  </a:lnTo>
                  <a:lnTo>
                    <a:pt x="690" y="40526"/>
                  </a:lnTo>
                  <a:close/>
                </a:path>
              </a:pathLst>
            </a:custGeom>
            <a:solidFill>
              <a:srgbClr val="000000"/>
            </a:solidFill>
            <a:ln w="398"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A2EBAF5-027C-3B32-FC9D-0199A53901F2}"/>
                </a:ext>
              </a:extLst>
            </p:cNvPr>
            <p:cNvSpPr/>
            <p:nvPr/>
          </p:nvSpPr>
          <p:spPr>
            <a:xfrm>
              <a:off x="11677232" y="6015335"/>
              <a:ext cx="39836" cy="39836"/>
            </a:xfrm>
            <a:custGeom>
              <a:avLst/>
              <a:gdLst>
                <a:gd name="connsiteX0" fmla="*/ 730 w 39836"/>
                <a:gd name="connsiteY0" fmla="*/ 690 h 39836"/>
                <a:gd name="connsiteX1" fmla="*/ 40566 w 39836"/>
                <a:gd name="connsiteY1" fmla="*/ 690 h 39836"/>
                <a:gd name="connsiteX2" fmla="*/ 40566 w 39836"/>
                <a:gd name="connsiteY2" fmla="*/ 40526 h 39836"/>
                <a:gd name="connsiteX3" fmla="*/ 7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90"/>
                  </a:moveTo>
                  <a:lnTo>
                    <a:pt x="40566" y="690"/>
                  </a:lnTo>
                  <a:lnTo>
                    <a:pt x="40566" y="40526"/>
                  </a:lnTo>
                  <a:lnTo>
                    <a:pt x="730" y="40526"/>
                  </a:lnTo>
                  <a:close/>
                </a:path>
              </a:pathLst>
            </a:custGeom>
            <a:solidFill>
              <a:srgbClr val="000000"/>
            </a:solidFill>
            <a:ln w="39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871DF0F-48BE-6CD1-62B8-3E75E737DEAE}"/>
                </a:ext>
              </a:extLst>
            </p:cNvPr>
            <p:cNvSpPr/>
            <p:nvPr/>
          </p:nvSpPr>
          <p:spPr>
            <a:xfrm>
              <a:off x="11717068" y="6015335"/>
              <a:ext cx="39836" cy="39836"/>
            </a:xfrm>
            <a:custGeom>
              <a:avLst/>
              <a:gdLst>
                <a:gd name="connsiteX0" fmla="*/ 770 w 39836"/>
                <a:gd name="connsiteY0" fmla="*/ 690 h 39836"/>
                <a:gd name="connsiteX1" fmla="*/ 40606 w 39836"/>
                <a:gd name="connsiteY1" fmla="*/ 690 h 39836"/>
                <a:gd name="connsiteX2" fmla="*/ 40606 w 39836"/>
                <a:gd name="connsiteY2" fmla="*/ 40526 h 39836"/>
                <a:gd name="connsiteX3" fmla="*/ 7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690"/>
                  </a:moveTo>
                  <a:lnTo>
                    <a:pt x="40606" y="690"/>
                  </a:lnTo>
                  <a:lnTo>
                    <a:pt x="40606" y="40526"/>
                  </a:lnTo>
                  <a:lnTo>
                    <a:pt x="770" y="40526"/>
                  </a:lnTo>
                  <a:close/>
                </a:path>
              </a:pathLst>
            </a:custGeom>
            <a:solidFill>
              <a:srgbClr val="000000"/>
            </a:solidFill>
            <a:ln w="398"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4C6D84A-26FC-B4F0-10E1-2AB2CE3561CA}"/>
                </a:ext>
              </a:extLst>
            </p:cNvPr>
            <p:cNvSpPr/>
            <p:nvPr/>
          </p:nvSpPr>
          <p:spPr>
            <a:xfrm>
              <a:off x="11756904" y="6015335"/>
              <a:ext cx="39836" cy="39836"/>
            </a:xfrm>
            <a:custGeom>
              <a:avLst/>
              <a:gdLst>
                <a:gd name="connsiteX0" fmla="*/ 810 w 39836"/>
                <a:gd name="connsiteY0" fmla="*/ 690 h 39836"/>
                <a:gd name="connsiteX1" fmla="*/ 40646 w 39836"/>
                <a:gd name="connsiteY1" fmla="*/ 690 h 39836"/>
                <a:gd name="connsiteX2" fmla="*/ 40646 w 39836"/>
                <a:gd name="connsiteY2" fmla="*/ 40526 h 39836"/>
                <a:gd name="connsiteX3" fmla="*/ 81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90"/>
                  </a:moveTo>
                  <a:lnTo>
                    <a:pt x="40646" y="690"/>
                  </a:lnTo>
                  <a:lnTo>
                    <a:pt x="40646" y="40526"/>
                  </a:lnTo>
                  <a:lnTo>
                    <a:pt x="810" y="40526"/>
                  </a:lnTo>
                  <a:close/>
                </a:path>
              </a:pathLst>
            </a:custGeom>
            <a:solidFill>
              <a:srgbClr val="000000"/>
            </a:solidFill>
            <a:ln w="398"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42B8F9D-95FE-BFA8-BA75-401E94E6DFCC}"/>
                </a:ext>
              </a:extLst>
            </p:cNvPr>
            <p:cNvSpPr/>
            <p:nvPr/>
          </p:nvSpPr>
          <p:spPr>
            <a:xfrm>
              <a:off x="11796741" y="6015335"/>
              <a:ext cx="39836" cy="39836"/>
            </a:xfrm>
            <a:custGeom>
              <a:avLst/>
              <a:gdLst>
                <a:gd name="connsiteX0" fmla="*/ 850 w 39836"/>
                <a:gd name="connsiteY0" fmla="*/ 690 h 39836"/>
                <a:gd name="connsiteX1" fmla="*/ 40686 w 39836"/>
                <a:gd name="connsiteY1" fmla="*/ 690 h 39836"/>
                <a:gd name="connsiteX2" fmla="*/ 40686 w 39836"/>
                <a:gd name="connsiteY2" fmla="*/ 40526 h 39836"/>
                <a:gd name="connsiteX3" fmla="*/ 8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90"/>
                  </a:moveTo>
                  <a:lnTo>
                    <a:pt x="40686" y="690"/>
                  </a:lnTo>
                  <a:lnTo>
                    <a:pt x="40686" y="40526"/>
                  </a:lnTo>
                  <a:lnTo>
                    <a:pt x="850" y="40526"/>
                  </a:lnTo>
                  <a:close/>
                </a:path>
              </a:pathLst>
            </a:custGeom>
            <a:solidFill>
              <a:srgbClr val="000000"/>
            </a:solidFill>
            <a:ln w="398"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5BAF901-B1E8-1185-B566-D794DC3E00DD}"/>
                </a:ext>
              </a:extLst>
            </p:cNvPr>
            <p:cNvSpPr/>
            <p:nvPr/>
          </p:nvSpPr>
          <p:spPr>
            <a:xfrm>
              <a:off x="11876413" y="6015335"/>
              <a:ext cx="39836" cy="39836"/>
            </a:xfrm>
            <a:custGeom>
              <a:avLst/>
              <a:gdLst>
                <a:gd name="connsiteX0" fmla="*/ 930 w 39836"/>
                <a:gd name="connsiteY0" fmla="*/ 690 h 39836"/>
                <a:gd name="connsiteX1" fmla="*/ 40766 w 39836"/>
                <a:gd name="connsiteY1" fmla="*/ 690 h 39836"/>
                <a:gd name="connsiteX2" fmla="*/ 40766 w 39836"/>
                <a:gd name="connsiteY2" fmla="*/ 40526 h 39836"/>
                <a:gd name="connsiteX3" fmla="*/ 9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90"/>
                  </a:moveTo>
                  <a:lnTo>
                    <a:pt x="40766" y="690"/>
                  </a:lnTo>
                  <a:lnTo>
                    <a:pt x="40766" y="40526"/>
                  </a:lnTo>
                  <a:lnTo>
                    <a:pt x="930" y="40526"/>
                  </a:lnTo>
                  <a:close/>
                </a:path>
              </a:pathLst>
            </a:custGeom>
            <a:solidFill>
              <a:srgbClr val="000000"/>
            </a:solidFill>
            <a:ln w="398"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A92AC7A-4222-2455-3ABA-702189868DEC}"/>
                </a:ext>
              </a:extLst>
            </p:cNvPr>
            <p:cNvSpPr/>
            <p:nvPr/>
          </p:nvSpPr>
          <p:spPr>
            <a:xfrm>
              <a:off x="11916249" y="6015335"/>
              <a:ext cx="39836" cy="39836"/>
            </a:xfrm>
            <a:custGeom>
              <a:avLst/>
              <a:gdLst>
                <a:gd name="connsiteX0" fmla="*/ 970 w 39836"/>
                <a:gd name="connsiteY0" fmla="*/ 690 h 39836"/>
                <a:gd name="connsiteX1" fmla="*/ 40806 w 39836"/>
                <a:gd name="connsiteY1" fmla="*/ 690 h 39836"/>
                <a:gd name="connsiteX2" fmla="*/ 40806 w 39836"/>
                <a:gd name="connsiteY2" fmla="*/ 40526 h 39836"/>
                <a:gd name="connsiteX3" fmla="*/ 9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90"/>
                  </a:moveTo>
                  <a:lnTo>
                    <a:pt x="40806" y="690"/>
                  </a:lnTo>
                  <a:lnTo>
                    <a:pt x="40806" y="40526"/>
                  </a:lnTo>
                  <a:lnTo>
                    <a:pt x="970" y="40526"/>
                  </a:lnTo>
                  <a:close/>
                </a:path>
              </a:pathLst>
            </a:custGeom>
            <a:solidFill>
              <a:srgbClr val="000000"/>
            </a:solidFill>
            <a:ln w="398"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389EC09B-63B4-4EDD-45B3-939E80DF448F}"/>
                </a:ext>
              </a:extLst>
            </p:cNvPr>
            <p:cNvSpPr/>
            <p:nvPr/>
          </p:nvSpPr>
          <p:spPr>
            <a:xfrm>
              <a:off x="11318705" y="6055172"/>
              <a:ext cx="39836" cy="39836"/>
            </a:xfrm>
            <a:custGeom>
              <a:avLst/>
              <a:gdLst>
                <a:gd name="connsiteX0" fmla="*/ 370 w 39836"/>
                <a:gd name="connsiteY0" fmla="*/ 730 h 39836"/>
                <a:gd name="connsiteX1" fmla="*/ 40206 w 39836"/>
                <a:gd name="connsiteY1" fmla="*/ 730 h 39836"/>
                <a:gd name="connsiteX2" fmla="*/ 40206 w 39836"/>
                <a:gd name="connsiteY2" fmla="*/ 40566 h 39836"/>
                <a:gd name="connsiteX3" fmla="*/ 3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30"/>
                  </a:moveTo>
                  <a:lnTo>
                    <a:pt x="40206" y="730"/>
                  </a:lnTo>
                  <a:lnTo>
                    <a:pt x="40206" y="40566"/>
                  </a:lnTo>
                  <a:lnTo>
                    <a:pt x="370" y="40566"/>
                  </a:lnTo>
                  <a:close/>
                </a:path>
              </a:pathLst>
            </a:custGeom>
            <a:solidFill>
              <a:srgbClr val="000000"/>
            </a:solidFill>
            <a:ln w="398"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F3D0438-DD39-D7E7-8424-4006297C6246}"/>
                </a:ext>
              </a:extLst>
            </p:cNvPr>
            <p:cNvSpPr/>
            <p:nvPr/>
          </p:nvSpPr>
          <p:spPr>
            <a:xfrm>
              <a:off x="11438214" y="6055172"/>
              <a:ext cx="39836" cy="39836"/>
            </a:xfrm>
            <a:custGeom>
              <a:avLst/>
              <a:gdLst>
                <a:gd name="connsiteX0" fmla="*/ 490 w 39836"/>
                <a:gd name="connsiteY0" fmla="*/ 730 h 39836"/>
                <a:gd name="connsiteX1" fmla="*/ 40326 w 39836"/>
                <a:gd name="connsiteY1" fmla="*/ 730 h 39836"/>
                <a:gd name="connsiteX2" fmla="*/ 40326 w 39836"/>
                <a:gd name="connsiteY2" fmla="*/ 40566 h 39836"/>
                <a:gd name="connsiteX3" fmla="*/ 4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730"/>
                  </a:moveTo>
                  <a:lnTo>
                    <a:pt x="40326" y="730"/>
                  </a:lnTo>
                  <a:lnTo>
                    <a:pt x="40326" y="40566"/>
                  </a:lnTo>
                  <a:lnTo>
                    <a:pt x="490" y="40566"/>
                  </a:lnTo>
                  <a:close/>
                </a:path>
              </a:pathLst>
            </a:custGeom>
            <a:solidFill>
              <a:srgbClr val="000000"/>
            </a:solidFill>
            <a:ln w="398"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A7DAD75-1CAC-E57F-EC47-849375B2BF83}"/>
                </a:ext>
              </a:extLst>
            </p:cNvPr>
            <p:cNvSpPr/>
            <p:nvPr/>
          </p:nvSpPr>
          <p:spPr>
            <a:xfrm>
              <a:off x="11637395" y="6055172"/>
              <a:ext cx="39836" cy="39836"/>
            </a:xfrm>
            <a:custGeom>
              <a:avLst/>
              <a:gdLst>
                <a:gd name="connsiteX0" fmla="*/ 690 w 39836"/>
                <a:gd name="connsiteY0" fmla="*/ 730 h 39836"/>
                <a:gd name="connsiteX1" fmla="*/ 40526 w 39836"/>
                <a:gd name="connsiteY1" fmla="*/ 730 h 39836"/>
                <a:gd name="connsiteX2" fmla="*/ 40526 w 39836"/>
                <a:gd name="connsiteY2" fmla="*/ 40566 h 39836"/>
                <a:gd name="connsiteX3" fmla="*/ 6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30"/>
                  </a:moveTo>
                  <a:lnTo>
                    <a:pt x="40526" y="730"/>
                  </a:lnTo>
                  <a:lnTo>
                    <a:pt x="40526" y="40566"/>
                  </a:lnTo>
                  <a:lnTo>
                    <a:pt x="690" y="40566"/>
                  </a:lnTo>
                  <a:close/>
                </a:path>
              </a:pathLst>
            </a:custGeom>
            <a:solidFill>
              <a:srgbClr val="000000"/>
            </a:solidFill>
            <a:ln w="398"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88F637A-F51E-6E8C-0728-8E092FCE6BD2}"/>
                </a:ext>
              </a:extLst>
            </p:cNvPr>
            <p:cNvSpPr/>
            <p:nvPr/>
          </p:nvSpPr>
          <p:spPr>
            <a:xfrm>
              <a:off x="11796741" y="6055172"/>
              <a:ext cx="39836" cy="39836"/>
            </a:xfrm>
            <a:custGeom>
              <a:avLst/>
              <a:gdLst>
                <a:gd name="connsiteX0" fmla="*/ 850 w 39836"/>
                <a:gd name="connsiteY0" fmla="*/ 730 h 39836"/>
                <a:gd name="connsiteX1" fmla="*/ 40686 w 39836"/>
                <a:gd name="connsiteY1" fmla="*/ 730 h 39836"/>
                <a:gd name="connsiteX2" fmla="*/ 40686 w 39836"/>
                <a:gd name="connsiteY2" fmla="*/ 40566 h 39836"/>
                <a:gd name="connsiteX3" fmla="*/ 85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30"/>
                  </a:moveTo>
                  <a:lnTo>
                    <a:pt x="40686" y="730"/>
                  </a:lnTo>
                  <a:lnTo>
                    <a:pt x="40686" y="40566"/>
                  </a:lnTo>
                  <a:lnTo>
                    <a:pt x="850" y="40566"/>
                  </a:lnTo>
                  <a:close/>
                </a:path>
              </a:pathLst>
            </a:custGeom>
            <a:solidFill>
              <a:srgbClr val="000000"/>
            </a:solidFill>
            <a:ln w="398"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06F219E-45C2-2BA3-EDC8-A3237427CD1C}"/>
                </a:ext>
              </a:extLst>
            </p:cNvPr>
            <p:cNvSpPr/>
            <p:nvPr/>
          </p:nvSpPr>
          <p:spPr>
            <a:xfrm>
              <a:off x="11876413" y="6055172"/>
              <a:ext cx="39836" cy="39836"/>
            </a:xfrm>
            <a:custGeom>
              <a:avLst/>
              <a:gdLst>
                <a:gd name="connsiteX0" fmla="*/ 930 w 39836"/>
                <a:gd name="connsiteY0" fmla="*/ 730 h 39836"/>
                <a:gd name="connsiteX1" fmla="*/ 40766 w 39836"/>
                <a:gd name="connsiteY1" fmla="*/ 730 h 39836"/>
                <a:gd name="connsiteX2" fmla="*/ 40766 w 39836"/>
                <a:gd name="connsiteY2" fmla="*/ 40566 h 39836"/>
                <a:gd name="connsiteX3" fmla="*/ 93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730"/>
                  </a:moveTo>
                  <a:lnTo>
                    <a:pt x="40766" y="730"/>
                  </a:lnTo>
                  <a:lnTo>
                    <a:pt x="40766" y="40566"/>
                  </a:lnTo>
                  <a:lnTo>
                    <a:pt x="930" y="40566"/>
                  </a:lnTo>
                  <a:close/>
                </a:path>
              </a:pathLst>
            </a:custGeom>
            <a:solidFill>
              <a:srgbClr val="000000"/>
            </a:solidFill>
            <a:ln w="398"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AA784894-50DD-DC2D-6567-83CE00D4B3E5}"/>
                </a:ext>
              </a:extLst>
            </p:cNvPr>
            <p:cNvSpPr/>
            <p:nvPr/>
          </p:nvSpPr>
          <p:spPr>
            <a:xfrm>
              <a:off x="11916249" y="6055172"/>
              <a:ext cx="39836" cy="39836"/>
            </a:xfrm>
            <a:custGeom>
              <a:avLst/>
              <a:gdLst>
                <a:gd name="connsiteX0" fmla="*/ 970 w 39836"/>
                <a:gd name="connsiteY0" fmla="*/ 730 h 39836"/>
                <a:gd name="connsiteX1" fmla="*/ 40806 w 39836"/>
                <a:gd name="connsiteY1" fmla="*/ 730 h 39836"/>
                <a:gd name="connsiteX2" fmla="*/ 40806 w 39836"/>
                <a:gd name="connsiteY2" fmla="*/ 40566 h 39836"/>
                <a:gd name="connsiteX3" fmla="*/ 9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730"/>
                  </a:moveTo>
                  <a:lnTo>
                    <a:pt x="40806" y="730"/>
                  </a:lnTo>
                  <a:lnTo>
                    <a:pt x="40806" y="40566"/>
                  </a:lnTo>
                  <a:lnTo>
                    <a:pt x="970" y="40566"/>
                  </a:lnTo>
                  <a:close/>
                </a:path>
              </a:pathLst>
            </a:custGeom>
            <a:solidFill>
              <a:srgbClr val="000000"/>
            </a:solidFill>
            <a:ln w="398"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485F22E-51C6-7B30-11D0-F1726E75B74C}"/>
                </a:ext>
              </a:extLst>
            </p:cNvPr>
            <p:cNvSpPr/>
            <p:nvPr/>
          </p:nvSpPr>
          <p:spPr>
            <a:xfrm>
              <a:off x="11318705" y="6095008"/>
              <a:ext cx="39836" cy="39836"/>
            </a:xfrm>
            <a:custGeom>
              <a:avLst/>
              <a:gdLst>
                <a:gd name="connsiteX0" fmla="*/ 370 w 39836"/>
                <a:gd name="connsiteY0" fmla="*/ 770 h 39836"/>
                <a:gd name="connsiteX1" fmla="*/ 40206 w 39836"/>
                <a:gd name="connsiteY1" fmla="*/ 770 h 39836"/>
                <a:gd name="connsiteX2" fmla="*/ 40206 w 39836"/>
                <a:gd name="connsiteY2" fmla="*/ 40606 h 39836"/>
                <a:gd name="connsiteX3" fmla="*/ 3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70"/>
                  </a:moveTo>
                  <a:lnTo>
                    <a:pt x="40206" y="770"/>
                  </a:lnTo>
                  <a:lnTo>
                    <a:pt x="40206" y="40606"/>
                  </a:lnTo>
                  <a:lnTo>
                    <a:pt x="370" y="40606"/>
                  </a:lnTo>
                  <a:close/>
                </a:path>
              </a:pathLst>
            </a:custGeom>
            <a:solidFill>
              <a:srgbClr val="000000"/>
            </a:solidFill>
            <a:ln w="398"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771F134-9CA3-8C10-5EA6-108C1E598775}"/>
                </a:ext>
              </a:extLst>
            </p:cNvPr>
            <p:cNvSpPr/>
            <p:nvPr/>
          </p:nvSpPr>
          <p:spPr>
            <a:xfrm>
              <a:off x="11358542" y="6095008"/>
              <a:ext cx="39836" cy="39836"/>
            </a:xfrm>
            <a:custGeom>
              <a:avLst/>
              <a:gdLst>
                <a:gd name="connsiteX0" fmla="*/ 410 w 39836"/>
                <a:gd name="connsiteY0" fmla="*/ 770 h 39836"/>
                <a:gd name="connsiteX1" fmla="*/ 40246 w 39836"/>
                <a:gd name="connsiteY1" fmla="*/ 770 h 39836"/>
                <a:gd name="connsiteX2" fmla="*/ 40246 w 39836"/>
                <a:gd name="connsiteY2" fmla="*/ 40606 h 39836"/>
                <a:gd name="connsiteX3" fmla="*/ 4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770"/>
                  </a:moveTo>
                  <a:lnTo>
                    <a:pt x="40246" y="770"/>
                  </a:lnTo>
                  <a:lnTo>
                    <a:pt x="40246" y="40606"/>
                  </a:lnTo>
                  <a:lnTo>
                    <a:pt x="410" y="40606"/>
                  </a:lnTo>
                  <a:close/>
                </a:path>
              </a:pathLst>
            </a:custGeom>
            <a:solidFill>
              <a:srgbClr val="000000"/>
            </a:solidFill>
            <a:ln w="398"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1AA934A-1AC9-E082-C44A-6A6EBE277007}"/>
                </a:ext>
              </a:extLst>
            </p:cNvPr>
            <p:cNvSpPr/>
            <p:nvPr/>
          </p:nvSpPr>
          <p:spPr>
            <a:xfrm>
              <a:off x="11478050" y="6095008"/>
              <a:ext cx="39836" cy="39836"/>
            </a:xfrm>
            <a:custGeom>
              <a:avLst/>
              <a:gdLst>
                <a:gd name="connsiteX0" fmla="*/ 530 w 39836"/>
                <a:gd name="connsiteY0" fmla="*/ 770 h 39836"/>
                <a:gd name="connsiteX1" fmla="*/ 40366 w 39836"/>
                <a:gd name="connsiteY1" fmla="*/ 770 h 39836"/>
                <a:gd name="connsiteX2" fmla="*/ 40366 w 39836"/>
                <a:gd name="connsiteY2" fmla="*/ 40606 h 39836"/>
                <a:gd name="connsiteX3" fmla="*/ 53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770"/>
                  </a:moveTo>
                  <a:lnTo>
                    <a:pt x="40366" y="770"/>
                  </a:lnTo>
                  <a:lnTo>
                    <a:pt x="40366" y="40606"/>
                  </a:lnTo>
                  <a:lnTo>
                    <a:pt x="530" y="40606"/>
                  </a:lnTo>
                  <a:close/>
                </a:path>
              </a:pathLst>
            </a:custGeom>
            <a:solidFill>
              <a:srgbClr val="000000"/>
            </a:solidFill>
            <a:ln w="398"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6B2342DC-AF55-F2D0-C2E7-33B829C1DB4B}"/>
                </a:ext>
              </a:extLst>
            </p:cNvPr>
            <p:cNvSpPr/>
            <p:nvPr/>
          </p:nvSpPr>
          <p:spPr>
            <a:xfrm>
              <a:off x="11517887" y="6095008"/>
              <a:ext cx="39836" cy="39836"/>
            </a:xfrm>
            <a:custGeom>
              <a:avLst/>
              <a:gdLst>
                <a:gd name="connsiteX0" fmla="*/ 570 w 39836"/>
                <a:gd name="connsiteY0" fmla="*/ 770 h 39836"/>
                <a:gd name="connsiteX1" fmla="*/ 40406 w 39836"/>
                <a:gd name="connsiteY1" fmla="*/ 770 h 39836"/>
                <a:gd name="connsiteX2" fmla="*/ 40406 w 39836"/>
                <a:gd name="connsiteY2" fmla="*/ 40606 h 39836"/>
                <a:gd name="connsiteX3" fmla="*/ 5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770"/>
                  </a:moveTo>
                  <a:lnTo>
                    <a:pt x="40406" y="770"/>
                  </a:lnTo>
                  <a:lnTo>
                    <a:pt x="40406" y="40606"/>
                  </a:lnTo>
                  <a:lnTo>
                    <a:pt x="570" y="40606"/>
                  </a:lnTo>
                  <a:close/>
                </a:path>
              </a:pathLst>
            </a:custGeom>
            <a:solidFill>
              <a:srgbClr val="000000"/>
            </a:solidFill>
            <a:ln w="39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E6BC3A2-D849-A145-B6D5-1A4C658BA234}"/>
                </a:ext>
              </a:extLst>
            </p:cNvPr>
            <p:cNvSpPr/>
            <p:nvPr/>
          </p:nvSpPr>
          <p:spPr>
            <a:xfrm>
              <a:off x="11557723" y="6095008"/>
              <a:ext cx="39836" cy="39836"/>
            </a:xfrm>
            <a:custGeom>
              <a:avLst/>
              <a:gdLst>
                <a:gd name="connsiteX0" fmla="*/ 610 w 39836"/>
                <a:gd name="connsiteY0" fmla="*/ 770 h 39836"/>
                <a:gd name="connsiteX1" fmla="*/ 40446 w 39836"/>
                <a:gd name="connsiteY1" fmla="*/ 770 h 39836"/>
                <a:gd name="connsiteX2" fmla="*/ 40446 w 39836"/>
                <a:gd name="connsiteY2" fmla="*/ 40606 h 39836"/>
                <a:gd name="connsiteX3" fmla="*/ 6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770"/>
                  </a:moveTo>
                  <a:lnTo>
                    <a:pt x="40446" y="770"/>
                  </a:lnTo>
                  <a:lnTo>
                    <a:pt x="40446" y="40606"/>
                  </a:lnTo>
                  <a:lnTo>
                    <a:pt x="610" y="40606"/>
                  </a:lnTo>
                  <a:close/>
                </a:path>
              </a:pathLst>
            </a:custGeom>
            <a:solidFill>
              <a:srgbClr val="000000"/>
            </a:solidFill>
            <a:ln w="39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2503364-42E4-D369-BEDB-1F4BCA9BE5DF}"/>
                </a:ext>
              </a:extLst>
            </p:cNvPr>
            <p:cNvSpPr/>
            <p:nvPr/>
          </p:nvSpPr>
          <p:spPr>
            <a:xfrm>
              <a:off x="11637395" y="6095008"/>
              <a:ext cx="39836" cy="39836"/>
            </a:xfrm>
            <a:custGeom>
              <a:avLst/>
              <a:gdLst>
                <a:gd name="connsiteX0" fmla="*/ 690 w 39836"/>
                <a:gd name="connsiteY0" fmla="*/ 770 h 39836"/>
                <a:gd name="connsiteX1" fmla="*/ 40526 w 39836"/>
                <a:gd name="connsiteY1" fmla="*/ 770 h 39836"/>
                <a:gd name="connsiteX2" fmla="*/ 40526 w 39836"/>
                <a:gd name="connsiteY2" fmla="*/ 40606 h 39836"/>
                <a:gd name="connsiteX3" fmla="*/ 69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70"/>
                  </a:moveTo>
                  <a:lnTo>
                    <a:pt x="40526" y="770"/>
                  </a:lnTo>
                  <a:lnTo>
                    <a:pt x="40526" y="40606"/>
                  </a:lnTo>
                  <a:lnTo>
                    <a:pt x="690" y="40606"/>
                  </a:lnTo>
                  <a:close/>
                </a:path>
              </a:pathLst>
            </a:custGeom>
            <a:solidFill>
              <a:srgbClr val="000000"/>
            </a:solidFill>
            <a:ln w="398"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433D52E-B4CC-03E3-210A-4972EE5BDF1F}"/>
                </a:ext>
              </a:extLst>
            </p:cNvPr>
            <p:cNvSpPr/>
            <p:nvPr/>
          </p:nvSpPr>
          <p:spPr>
            <a:xfrm>
              <a:off x="11717068" y="6095008"/>
              <a:ext cx="39836" cy="39836"/>
            </a:xfrm>
            <a:custGeom>
              <a:avLst/>
              <a:gdLst>
                <a:gd name="connsiteX0" fmla="*/ 770 w 39836"/>
                <a:gd name="connsiteY0" fmla="*/ 770 h 39836"/>
                <a:gd name="connsiteX1" fmla="*/ 40606 w 39836"/>
                <a:gd name="connsiteY1" fmla="*/ 770 h 39836"/>
                <a:gd name="connsiteX2" fmla="*/ 40606 w 39836"/>
                <a:gd name="connsiteY2" fmla="*/ 40606 h 39836"/>
                <a:gd name="connsiteX3" fmla="*/ 7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770"/>
                  </a:moveTo>
                  <a:lnTo>
                    <a:pt x="40606" y="770"/>
                  </a:lnTo>
                  <a:lnTo>
                    <a:pt x="40606" y="40606"/>
                  </a:lnTo>
                  <a:lnTo>
                    <a:pt x="770" y="40606"/>
                  </a:lnTo>
                  <a:close/>
                </a:path>
              </a:pathLst>
            </a:custGeom>
            <a:solidFill>
              <a:srgbClr val="000000"/>
            </a:solidFill>
            <a:ln w="398"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ED059D4-FFC3-994D-64D6-E9F9FB79144F}"/>
                </a:ext>
              </a:extLst>
            </p:cNvPr>
            <p:cNvSpPr/>
            <p:nvPr/>
          </p:nvSpPr>
          <p:spPr>
            <a:xfrm>
              <a:off x="11796741" y="6095008"/>
              <a:ext cx="39836" cy="39836"/>
            </a:xfrm>
            <a:custGeom>
              <a:avLst/>
              <a:gdLst>
                <a:gd name="connsiteX0" fmla="*/ 850 w 39836"/>
                <a:gd name="connsiteY0" fmla="*/ 770 h 39836"/>
                <a:gd name="connsiteX1" fmla="*/ 40686 w 39836"/>
                <a:gd name="connsiteY1" fmla="*/ 770 h 39836"/>
                <a:gd name="connsiteX2" fmla="*/ 40686 w 39836"/>
                <a:gd name="connsiteY2" fmla="*/ 40606 h 39836"/>
                <a:gd name="connsiteX3" fmla="*/ 85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70"/>
                  </a:moveTo>
                  <a:lnTo>
                    <a:pt x="40686" y="770"/>
                  </a:lnTo>
                  <a:lnTo>
                    <a:pt x="40686" y="40606"/>
                  </a:lnTo>
                  <a:lnTo>
                    <a:pt x="850" y="40606"/>
                  </a:lnTo>
                  <a:close/>
                </a:path>
              </a:pathLst>
            </a:custGeom>
            <a:solidFill>
              <a:srgbClr val="000000"/>
            </a:solidFill>
            <a:ln w="398"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2F5ECC-BCD3-3AC3-E5FE-485B5E28908C}"/>
                </a:ext>
              </a:extLst>
            </p:cNvPr>
            <p:cNvSpPr/>
            <p:nvPr/>
          </p:nvSpPr>
          <p:spPr>
            <a:xfrm>
              <a:off x="11956086" y="6095008"/>
              <a:ext cx="39836" cy="39836"/>
            </a:xfrm>
            <a:custGeom>
              <a:avLst/>
              <a:gdLst>
                <a:gd name="connsiteX0" fmla="*/ 1010 w 39836"/>
                <a:gd name="connsiteY0" fmla="*/ 770 h 39836"/>
                <a:gd name="connsiteX1" fmla="*/ 40846 w 39836"/>
                <a:gd name="connsiteY1" fmla="*/ 770 h 39836"/>
                <a:gd name="connsiteX2" fmla="*/ 40846 w 39836"/>
                <a:gd name="connsiteY2" fmla="*/ 40606 h 39836"/>
                <a:gd name="connsiteX3" fmla="*/ 10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770"/>
                  </a:moveTo>
                  <a:lnTo>
                    <a:pt x="40846" y="770"/>
                  </a:lnTo>
                  <a:lnTo>
                    <a:pt x="40846" y="40606"/>
                  </a:lnTo>
                  <a:lnTo>
                    <a:pt x="1010" y="40606"/>
                  </a:lnTo>
                  <a:close/>
                </a:path>
              </a:pathLst>
            </a:custGeom>
            <a:solidFill>
              <a:srgbClr val="000000"/>
            </a:solidFill>
            <a:ln w="398"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F5B5F58-D280-629C-1EE5-2372E8670FF8}"/>
                </a:ext>
              </a:extLst>
            </p:cNvPr>
            <p:cNvSpPr/>
            <p:nvPr/>
          </p:nvSpPr>
          <p:spPr>
            <a:xfrm>
              <a:off x="11318705" y="6134844"/>
              <a:ext cx="39836" cy="39836"/>
            </a:xfrm>
            <a:custGeom>
              <a:avLst/>
              <a:gdLst>
                <a:gd name="connsiteX0" fmla="*/ 370 w 39836"/>
                <a:gd name="connsiteY0" fmla="*/ 810 h 39836"/>
                <a:gd name="connsiteX1" fmla="*/ 40206 w 39836"/>
                <a:gd name="connsiteY1" fmla="*/ 810 h 39836"/>
                <a:gd name="connsiteX2" fmla="*/ 40206 w 39836"/>
                <a:gd name="connsiteY2" fmla="*/ 40646 h 39836"/>
                <a:gd name="connsiteX3" fmla="*/ 3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10"/>
                  </a:moveTo>
                  <a:lnTo>
                    <a:pt x="40206" y="810"/>
                  </a:lnTo>
                  <a:lnTo>
                    <a:pt x="40206" y="40646"/>
                  </a:lnTo>
                  <a:lnTo>
                    <a:pt x="370" y="40646"/>
                  </a:lnTo>
                  <a:close/>
                </a:path>
              </a:pathLst>
            </a:custGeom>
            <a:solidFill>
              <a:srgbClr val="000000"/>
            </a:solidFill>
            <a:ln w="39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A60737-D617-536B-A179-559BF7DC387E}"/>
                </a:ext>
              </a:extLst>
            </p:cNvPr>
            <p:cNvSpPr/>
            <p:nvPr/>
          </p:nvSpPr>
          <p:spPr>
            <a:xfrm>
              <a:off x="11438214" y="6134844"/>
              <a:ext cx="39836" cy="39836"/>
            </a:xfrm>
            <a:custGeom>
              <a:avLst/>
              <a:gdLst>
                <a:gd name="connsiteX0" fmla="*/ 490 w 39836"/>
                <a:gd name="connsiteY0" fmla="*/ 810 h 39836"/>
                <a:gd name="connsiteX1" fmla="*/ 40326 w 39836"/>
                <a:gd name="connsiteY1" fmla="*/ 810 h 39836"/>
                <a:gd name="connsiteX2" fmla="*/ 40326 w 39836"/>
                <a:gd name="connsiteY2" fmla="*/ 40646 h 39836"/>
                <a:gd name="connsiteX3" fmla="*/ 4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10"/>
                  </a:moveTo>
                  <a:lnTo>
                    <a:pt x="40326" y="810"/>
                  </a:lnTo>
                  <a:lnTo>
                    <a:pt x="40326" y="40646"/>
                  </a:lnTo>
                  <a:lnTo>
                    <a:pt x="490" y="40646"/>
                  </a:lnTo>
                  <a:close/>
                </a:path>
              </a:pathLst>
            </a:custGeom>
            <a:solidFill>
              <a:srgbClr val="000000"/>
            </a:solidFill>
            <a:ln w="398"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B897FDC-0A75-C1ED-59D8-1FF82103B39D}"/>
                </a:ext>
              </a:extLst>
            </p:cNvPr>
            <p:cNvSpPr/>
            <p:nvPr/>
          </p:nvSpPr>
          <p:spPr>
            <a:xfrm>
              <a:off x="11517887" y="6134844"/>
              <a:ext cx="39836" cy="39836"/>
            </a:xfrm>
            <a:custGeom>
              <a:avLst/>
              <a:gdLst>
                <a:gd name="connsiteX0" fmla="*/ 570 w 39836"/>
                <a:gd name="connsiteY0" fmla="*/ 810 h 39836"/>
                <a:gd name="connsiteX1" fmla="*/ 40406 w 39836"/>
                <a:gd name="connsiteY1" fmla="*/ 810 h 39836"/>
                <a:gd name="connsiteX2" fmla="*/ 40406 w 39836"/>
                <a:gd name="connsiteY2" fmla="*/ 40646 h 39836"/>
                <a:gd name="connsiteX3" fmla="*/ 5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10"/>
                  </a:moveTo>
                  <a:lnTo>
                    <a:pt x="40406" y="810"/>
                  </a:lnTo>
                  <a:lnTo>
                    <a:pt x="40406" y="40646"/>
                  </a:lnTo>
                  <a:lnTo>
                    <a:pt x="570" y="40646"/>
                  </a:lnTo>
                  <a:close/>
                </a:path>
              </a:pathLst>
            </a:custGeom>
            <a:solidFill>
              <a:srgbClr val="000000"/>
            </a:solidFill>
            <a:ln w="398"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263E395-A29F-762C-B828-82E987CD7B78}"/>
                </a:ext>
              </a:extLst>
            </p:cNvPr>
            <p:cNvSpPr/>
            <p:nvPr/>
          </p:nvSpPr>
          <p:spPr>
            <a:xfrm>
              <a:off x="11637395" y="6134844"/>
              <a:ext cx="39836" cy="39836"/>
            </a:xfrm>
            <a:custGeom>
              <a:avLst/>
              <a:gdLst>
                <a:gd name="connsiteX0" fmla="*/ 690 w 39836"/>
                <a:gd name="connsiteY0" fmla="*/ 810 h 39836"/>
                <a:gd name="connsiteX1" fmla="*/ 40526 w 39836"/>
                <a:gd name="connsiteY1" fmla="*/ 810 h 39836"/>
                <a:gd name="connsiteX2" fmla="*/ 40526 w 39836"/>
                <a:gd name="connsiteY2" fmla="*/ 40646 h 39836"/>
                <a:gd name="connsiteX3" fmla="*/ 6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10"/>
                  </a:moveTo>
                  <a:lnTo>
                    <a:pt x="40526" y="810"/>
                  </a:lnTo>
                  <a:lnTo>
                    <a:pt x="40526" y="40646"/>
                  </a:lnTo>
                  <a:lnTo>
                    <a:pt x="690" y="40646"/>
                  </a:lnTo>
                  <a:close/>
                </a:path>
              </a:pathLst>
            </a:custGeom>
            <a:solidFill>
              <a:srgbClr val="000000"/>
            </a:solidFill>
            <a:ln w="398"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D36B704F-4340-A2B1-06CB-D39453BF31F5}"/>
                </a:ext>
              </a:extLst>
            </p:cNvPr>
            <p:cNvSpPr/>
            <p:nvPr/>
          </p:nvSpPr>
          <p:spPr>
            <a:xfrm>
              <a:off x="11796741" y="6134844"/>
              <a:ext cx="39836" cy="39836"/>
            </a:xfrm>
            <a:custGeom>
              <a:avLst/>
              <a:gdLst>
                <a:gd name="connsiteX0" fmla="*/ 850 w 39836"/>
                <a:gd name="connsiteY0" fmla="*/ 810 h 39836"/>
                <a:gd name="connsiteX1" fmla="*/ 40686 w 39836"/>
                <a:gd name="connsiteY1" fmla="*/ 810 h 39836"/>
                <a:gd name="connsiteX2" fmla="*/ 40686 w 39836"/>
                <a:gd name="connsiteY2" fmla="*/ 40646 h 39836"/>
                <a:gd name="connsiteX3" fmla="*/ 85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10"/>
                  </a:moveTo>
                  <a:lnTo>
                    <a:pt x="40686" y="810"/>
                  </a:lnTo>
                  <a:lnTo>
                    <a:pt x="40686" y="40646"/>
                  </a:lnTo>
                  <a:lnTo>
                    <a:pt x="850" y="40646"/>
                  </a:lnTo>
                  <a:close/>
                </a:path>
              </a:pathLst>
            </a:custGeom>
            <a:solidFill>
              <a:srgbClr val="000000"/>
            </a:solidFill>
            <a:ln w="398"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2B089E-3B2C-ABCD-19D3-332544936D7A}"/>
                </a:ext>
              </a:extLst>
            </p:cNvPr>
            <p:cNvSpPr/>
            <p:nvPr/>
          </p:nvSpPr>
          <p:spPr>
            <a:xfrm>
              <a:off x="11956086" y="6134844"/>
              <a:ext cx="39836" cy="39836"/>
            </a:xfrm>
            <a:custGeom>
              <a:avLst/>
              <a:gdLst>
                <a:gd name="connsiteX0" fmla="*/ 1010 w 39836"/>
                <a:gd name="connsiteY0" fmla="*/ 810 h 39836"/>
                <a:gd name="connsiteX1" fmla="*/ 40846 w 39836"/>
                <a:gd name="connsiteY1" fmla="*/ 810 h 39836"/>
                <a:gd name="connsiteX2" fmla="*/ 40846 w 39836"/>
                <a:gd name="connsiteY2" fmla="*/ 40646 h 39836"/>
                <a:gd name="connsiteX3" fmla="*/ 101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10"/>
                  </a:moveTo>
                  <a:lnTo>
                    <a:pt x="40846" y="810"/>
                  </a:lnTo>
                  <a:lnTo>
                    <a:pt x="40846" y="40646"/>
                  </a:lnTo>
                  <a:lnTo>
                    <a:pt x="1010" y="40646"/>
                  </a:lnTo>
                  <a:close/>
                </a:path>
              </a:pathLst>
            </a:custGeom>
            <a:solidFill>
              <a:srgbClr val="000000"/>
            </a:solidFill>
            <a:ln w="398"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07DA22A-7DC3-37E2-E20E-16B2DAF075A0}"/>
                </a:ext>
              </a:extLst>
            </p:cNvPr>
            <p:cNvSpPr/>
            <p:nvPr/>
          </p:nvSpPr>
          <p:spPr>
            <a:xfrm>
              <a:off x="11318705" y="6174681"/>
              <a:ext cx="39836" cy="39836"/>
            </a:xfrm>
            <a:custGeom>
              <a:avLst/>
              <a:gdLst>
                <a:gd name="connsiteX0" fmla="*/ 370 w 39836"/>
                <a:gd name="connsiteY0" fmla="*/ 850 h 39836"/>
                <a:gd name="connsiteX1" fmla="*/ 40206 w 39836"/>
                <a:gd name="connsiteY1" fmla="*/ 850 h 39836"/>
                <a:gd name="connsiteX2" fmla="*/ 40206 w 39836"/>
                <a:gd name="connsiteY2" fmla="*/ 40686 h 39836"/>
                <a:gd name="connsiteX3" fmla="*/ 3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50"/>
                  </a:moveTo>
                  <a:lnTo>
                    <a:pt x="40206" y="850"/>
                  </a:lnTo>
                  <a:lnTo>
                    <a:pt x="40206" y="40686"/>
                  </a:lnTo>
                  <a:lnTo>
                    <a:pt x="370" y="40686"/>
                  </a:lnTo>
                  <a:close/>
                </a:path>
              </a:pathLst>
            </a:custGeom>
            <a:solidFill>
              <a:srgbClr val="000000"/>
            </a:solidFill>
            <a:ln w="398"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96DB1DC-5954-2269-7623-2B57E9139B6E}"/>
                </a:ext>
              </a:extLst>
            </p:cNvPr>
            <p:cNvSpPr/>
            <p:nvPr/>
          </p:nvSpPr>
          <p:spPr>
            <a:xfrm>
              <a:off x="11438214" y="6174681"/>
              <a:ext cx="39836" cy="39836"/>
            </a:xfrm>
            <a:custGeom>
              <a:avLst/>
              <a:gdLst>
                <a:gd name="connsiteX0" fmla="*/ 490 w 39836"/>
                <a:gd name="connsiteY0" fmla="*/ 850 h 39836"/>
                <a:gd name="connsiteX1" fmla="*/ 40326 w 39836"/>
                <a:gd name="connsiteY1" fmla="*/ 850 h 39836"/>
                <a:gd name="connsiteX2" fmla="*/ 40326 w 39836"/>
                <a:gd name="connsiteY2" fmla="*/ 40686 h 39836"/>
                <a:gd name="connsiteX3" fmla="*/ 4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50"/>
                  </a:moveTo>
                  <a:lnTo>
                    <a:pt x="40326" y="850"/>
                  </a:lnTo>
                  <a:lnTo>
                    <a:pt x="40326" y="40686"/>
                  </a:lnTo>
                  <a:lnTo>
                    <a:pt x="490" y="40686"/>
                  </a:lnTo>
                  <a:close/>
                </a:path>
              </a:pathLst>
            </a:custGeom>
            <a:solidFill>
              <a:srgbClr val="000000"/>
            </a:solidFill>
            <a:ln w="398"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5C5F552-F0E9-6E8C-C52E-C478D57CC440}"/>
                </a:ext>
              </a:extLst>
            </p:cNvPr>
            <p:cNvSpPr/>
            <p:nvPr/>
          </p:nvSpPr>
          <p:spPr>
            <a:xfrm>
              <a:off x="11517887" y="6174681"/>
              <a:ext cx="39836" cy="39836"/>
            </a:xfrm>
            <a:custGeom>
              <a:avLst/>
              <a:gdLst>
                <a:gd name="connsiteX0" fmla="*/ 570 w 39836"/>
                <a:gd name="connsiteY0" fmla="*/ 850 h 39836"/>
                <a:gd name="connsiteX1" fmla="*/ 40406 w 39836"/>
                <a:gd name="connsiteY1" fmla="*/ 850 h 39836"/>
                <a:gd name="connsiteX2" fmla="*/ 40406 w 39836"/>
                <a:gd name="connsiteY2" fmla="*/ 40686 h 39836"/>
                <a:gd name="connsiteX3" fmla="*/ 5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50"/>
                  </a:moveTo>
                  <a:lnTo>
                    <a:pt x="40406" y="850"/>
                  </a:lnTo>
                  <a:lnTo>
                    <a:pt x="40406" y="40686"/>
                  </a:lnTo>
                  <a:lnTo>
                    <a:pt x="570" y="40686"/>
                  </a:lnTo>
                  <a:close/>
                </a:path>
              </a:pathLst>
            </a:custGeom>
            <a:solidFill>
              <a:srgbClr val="000000"/>
            </a:solidFill>
            <a:ln w="398"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CE6766D-11AB-C775-311D-BEF47A20E7C0}"/>
                </a:ext>
              </a:extLst>
            </p:cNvPr>
            <p:cNvSpPr/>
            <p:nvPr/>
          </p:nvSpPr>
          <p:spPr>
            <a:xfrm>
              <a:off x="11597559" y="6174681"/>
              <a:ext cx="39836" cy="39836"/>
            </a:xfrm>
            <a:custGeom>
              <a:avLst/>
              <a:gdLst>
                <a:gd name="connsiteX0" fmla="*/ 650 w 39836"/>
                <a:gd name="connsiteY0" fmla="*/ 850 h 39836"/>
                <a:gd name="connsiteX1" fmla="*/ 40486 w 39836"/>
                <a:gd name="connsiteY1" fmla="*/ 850 h 39836"/>
                <a:gd name="connsiteX2" fmla="*/ 40486 w 39836"/>
                <a:gd name="connsiteY2" fmla="*/ 40686 h 39836"/>
                <a:gd name="connsiteX3" fmla="*/ 6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850"/>
                  </a:moveTo>
                  <a:lnTo>
                    <a:pt x="40486" y="850"/>
                  </a:lnTo>
                  <a:lnTo>
                    <a:pt x="40486" y="40686"/>
                  </a:lnTo>
                  <a:lnTo>
                    <a:pt x="650" y="40686"/>
                  </a:lnTo>
                  <a:close/>
                </a:path>
              </a:pathLst>
            </a:custGeom>
            <a:solidFill>
              <a:srgbClr val="000000"/>
            </a:solidFill>
            <a:ln w="398"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38F2406-8964-C195-BC18-9E14F8428512}"/>
                </a:ext>
              </a:extLst>
            </p:cNvPr>
            <p:cNvSpPr/>
            <p:nvPr/>
          </p:nvSpPr>
          <p:spPr>
            <a:xfrm>
              <a:off x="11637395" y="6174681"/>
              <a:ext cx="39836" cy="39836"/>
            </a:xfrm>
            <a:custGeom>
              <a:avLst/>
              <a:gdLst>
                <a:gd name="connsiteX0" fmla="*/ 690 w 39836"/>
                <a:gd name="connsiteY0" fmla="*/ 850 h 39836"/>
                <a:gd name="connsiteX1" fmla="*/ 40526 w 39836"/>
                <a:gd name="connsiteY1" fmla="*/ 850 h 39836"/>
                <a:gd name="connsiteX2" fmla="*/ 40526 w 39836"/>
                <a:gd name="connsiteY2" fmla="*/ 40686 h 39836"/>
                <a:gd name="connsiteX3" fmla="*/ 6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50"/>
                  </a:moveTo>
                  <a:lnTo>
                    <a:pt x="40526" y="850"/>
                  </a:lnTo>
                  <a:lnTo>
                    <a:pt x="40526" y="40686"/>
                  </a:lnTo>
                  <a:lnTo>
                    <a:pt x="690" y="40686"/>
                  </a:lnTo>
                  <a:close/>
                </a:path>
              </a:pathLst>
            </a:custGeom>
            <a:solidFill>
              <a:srgbClr val="000000"/>
            </a:solidFill>
            <a:ln w="398"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FEF3312-40AF-45BC-FE9D-B50E6CAA73C7}"/>
                </a:ext>
              </a:extLst>
            </p:cNvPr>
            <p:cNvSpPr/>
            <p:nvPr/>
          </p:nvSpPr>
          <p:spPr>
            <a:xfrm>
              <a:off x="11677232" y="6174681"/>
              <a:ext cx="39836" cy="39836"/>
            </a:xfrm>
            <a:custGeom>
              <a:avLst/>
              <a:gdLst>
                <a:gd name="connsiteX0" fmla="*/ 730 w 39836"/>
                <a:gd name="connsiteY0" fmla="*/ 850 h 39836"/>
                <a:gd name="connsiteX1" fmla="*/ 40566 w 39836"/>
                <a:gd name="connsiteY1" fmla="*/ 850 h 39836"/>
                <a:gd name="connsiteX2" fmla="*/ 40566 w 39836"/>
                <a:gd name="connsiteY2" fmla="*/ 40686 h 39836"/>
                <a:gd name="connsiteX3" fmla="*/ 73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50"/>
                  </a:moveTo>
                  <a:lnTo>
                    <a:pt x="40566" y="850"/>
                  </a:lnTo>
                  <a:lnTo>
                    <a:pt x="40566" y="40686"/>
                  </a:lnTo>
                  <a:lnTo>
                    <a:pt x="730" y="40686"/>
                  </a:lnTo>
                  <a:close/>
                </a:path>
              </a:pathLst>
            </a:custGeom>
            <a:solidFill>
              <a:srgbClr val="000000"/>
            </a:solidFill>
            <a:ln w="398"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3D24758-3B36-1185-A317-15A4D5A8D1C0}"/>
                </a:ext>
              </a:extLst>
            </p:cNvPr>
            <p:cNvSpPr/>
            <p:nvPr/>
          </p:nvSpPr>
          <p:spPr>
            <a:xfrm>
              <a:off x="11717068" y="6174681"/>
              <a:ext cx="39836" cy="39836"/>
            </a:xfrm>
            <a:custGeom>
              <a:avLst/>
              <a:gdLst>
                <a:gd name="connsiteX0" fmla="*/ 770 w 39836"/>
                <a:gd name="connsiteY0" fmla="*/ 850 h 39836"/>
                <a:gd name="connsiteX1" fmla="*/ 40606 w 39836"/>
                <a:gd name="connsiteY1" fmla="*/ 850 h 39836"/>
                <a:gd name="connsiteX2" fmla="*/ 40606 w 39836"/>
                <a:gd name="connsiteY2" fmla="*/ 40686 h 39836"/>
                <a:gd name="connsiteX3" fmla="*/ 7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50"/>
                  </a:moveTo>
                  <a:lnTo>
                    <a:pt x="40606" y="850"/>
                  </a:lnTo>
                  <a:lnTo>
                    <a:pt x="40606" y="40686"/>
                  </a:lnTo>
                  <a:lnTo>
                    <a:pt x="770" y="40686"/>
                  </a:lnTo>
                  <a:close/>
                </a:path>
              </a:pathLst>
            </a:custGeom>
            <a:solidFill>
              <a:srgbClr val="000000"/>
            </a:solidFill>
            <a:ln w="398"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DBE3471-A259-F5CC-78E4-4CDE7B379773}"/>
                </a:ext>
              </a:extLst>
            </p:cNvPr>
            <p:cNvSpPr/>
            <p:nvPr/>
          </p:nvSpPr>
          <p:spPr>
            <a:xfrm>
              <a:off x="11756904" y="6174681"/>
              <a:ext cx="39836" cy="39836"/>
            </a:xfrm>
            <a:custGeom>
              <a:avLst/>
              <a:gdLst>
                <a:gd name="connsiteX0" fmla="*/ 810 w 39836"/>
                <a:gd name="connsiteY0" fmla="*/ 850 h 39836"/>
                <a:gd name="connsiteX1" fmla="*/ 40646 w 39836"/>
                <a:gd name="connsiteY1" fmla="*/ 850 h 39836"/>
                <a:gd name="connsiteX2" fmla="*/ 40646 w 39836"/>
                <a:gd name="connsiteY2" fmla="*/ 40686 h 39836"/>
                <a:gd name="connsiteX3" fmla="*/ 8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850"/>
                  </a:moveTo>
                  <a:lnTo>
                    <a:pt x="40646" y="850"/>
                  </a:lnTo>
                  <a:lnTo>
                    <a:pt x="40646" y="40686"/>
                  </a:lnTo>
                  <a:lnTo>
                    <a:pt x="810" y="40686"/>
                  </a:lnTo>
                  <a:close/>
                </a:path>
              </a:pathLst>
            </a:custGeom>
            <a:solidFill>
              <a:srgbClr val="000000"/>
            </a:solidFill>
            <a:ln w="398"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E2B24B3-BA81-B952-9EA5-D74DB00AC64C}"/>
                </a:ext>
              </a:extLst>
            </p:cNvPr>
            <p:cNvSpPr/>
            <p:nvPr/>
          </p:nvSpPr>
          <p:spPr>
            <a:xfrm>
              <a:off x="11796741" y="6174681"/>
              <a:ext cx="39836" cy="39836"/>
            </a:xfrm>
            <a:custGeom>
              <a:avLst/>
              <a:gdLst>
                <a:gd name="connsiteX0" fmla="*/ 850 w 39836"/>
                <a:gd name="connsiteY0" fmla="*/ 850 h 39836"/>
                <a:gd name="connsiteX1" fmla="*/ 40686 w 39836"/>
                <a:gd name="connsiteY1" fmla="*/ 850 h 39836"/>
                <a:gd name="connsiteX2" fmla="*/ 40686 w 39836"/>
                <a:gd name="connsiteY2" fmla="*/ 40686 h 39836"/>
                <a:gd name="connsiteX3" fmla="*/ 8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50"/>
                  </a:moveTo>
                  <a:lnTo>
                    <a:pt x="40686" y="850"/>
                  </a:lnTo>
                  <a:lnTo>
                    <a:pt x="40686" y="40686"/>
                  </a:lnTo>
                  <a:lnTo>
                    <a:pt x="850" y="40686"/>
                  </a:lnTo>
                  <a:close/>
                </a:path>
              </a:pathLst>
            </a:custGeom>
            <a:solidFill>
              <a:srgbClr val="000000"/>
            </a:solidFill>
            <a:ln w="39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B704B-17B1-3D3A-0AE2-A35A8FD4E594}"/>
                </a:ext>
              </a:extLst>
            </p:cNvPr>
            <p:cNvSpPr/>
            <p:nvPr/>
          </p:nvSpPr>
          <p:spPr>
            <a:xfrm>
              <a:off x="11956086" y="6174681"/>
              <a:ext cx="39836" cy="39836"/>
            </a:xfrm>
            <a:custGeom>
              <a:avLst/>
              <a:gdLst>
                <a:gd name="connsiteX0" fmla="*/ 1010 w 39836"/>
                <a:gd name="connsiteY0" fmla="*/ 850 h 39836"/>
                <a:gd name="connsiteX1" fmla="*/ 40846 w 39836"/>
                <a:gd name="connsiteY1" fmla="*/ 850 h 39836"/>
                <a:gd name="connsiteX2" fmla="*/ 40846 w 39836"/>
                <a:gd name="connsiteY2" fmla="*/ 40686 h 39836"/>
                <a:gd name="connsiteX3" fmla="*/ 10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50"/>
                  </a:moveTo>
                  <a:lnTo>
                    <a:pt x="40846" y="850"/>
                  </a:lnTo>
                  <a:lnTo>
                    <a:pt x="40846" y="40686"/>
                  </a:lnTo>
                  <a:lnTo>
                    <a:pt x="1010" y="40686"/>
                  </a:lnTo>
                  <a:close/>
                </a:path>
              </a:pathLst>
            </a:custGeom>
            <a:solidFill>
              <a:srgbClr val="000000"/>
            </a:solidFill>
            <a:ln w="398"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8A8DBAEC-64E6-CC29-C96A-C81715ADE2D0}"/>
                </a:ext>
              </a:extLst>
            </p:cNvPr>
            <p:cNvSpPr/>
            <p:nvPr/>
          </p:nvSpPr>
          <p:spPr>
            <a:xfrm>
              <a:off x="11318705" y="6214517"/>
              <a:ext cx="39836" cy="39836"/>
            </a:xfrm>
            <a:custGeom>
              <a:avLst/>
              <a:gdLst>
                <a:gd name="connsiteX0" fmla="*/ 370 w 39836"/>
                <a:gd name="connsiteY0" fmla="*/ 890 h 39836"/>
                <a:gd name="connsiteX1" fmla="*/ 40206 w 39836"/>
                <a:gd name="connsiteY1" fmla="*/ 890 h 39836"/>
                <a:gd name="connsiteX2" fmla="*/ 40206 w 39836"/>
                <a:gd name="connsiteY2" fmla="*/ 40726 h 39836"/>
                <a:gd name="connsiteX3" fmla="*/ 3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90"/>
                  </a:moveTo>
                  <a:lnTo>
                    <a:pt x="40206" y="890"/>
                  </a:lnTo>
                  <a:lnTo>
                    <a:pt x="40206" y="40726"/>
                  </a:lnTo>
                  <a:lnTo>
                    <a:pt x="370" y="40726"/>
                  </a:lnTo>
                  <a:close/>
                </a:path>
              </a:pathLst>
            </a:custGeom>
            <a:solidFill>
              <a:srgbClr val="000000"/>
            </a:solidFill>
            <a:ln w="39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64D88F5-F157-FFB2-173C-F93D501D40C0}"/>
                </a:ext>
              </a:extLst>
            </p:cNvPr>
            <p:cNvSpPr/>
            <p:nvPr/>
          </p:nvSpPr>
          <p:spPr>
            <a:xfrm>
              <a:off x="11478050" y="6214517"/>
              <a:ext cx="39836" cy="39836"/>
            </a:xfrm>
            <a:custGeom>
              <a:avLst/>
              <a:gdLst>
                <a:gd name="connsiteX0" fmla="*/ 530 w 39836"/>
                <a:gd name="connsiteY0" fmla="*/ 890 h 39836"/>
                <a:gd name="connsiteX1" fmla="*/ 40366 w 39836"/>
                <a:gd name="connsiteY1" fmla="*/ 890 h 39836"/>
                <a:gd name="connsiteX2" fmla="*/ 40366 w 39836"/>
                <a:gd name="connsiteY2" fmla="*/ 40726 h 39836"/>
                <a:gd name="connsiteX3" fmla="*/ 5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890"/>
                  </a:moveTo>
                  <a:lnTo>
                    <a:pt x="40366" y="890"/>
                  </a:lnTo>
                  <a:lnTo>
                    <a:pt x="40366" y="40726"/>
                  </a:lnTo>
                  <a:lnTo>
                    <a:pt x="530" y="40726"/>
                  </a:lnTo>
                  <a:close/>
                </a:path>
              </a:pathLst>
            </a:custGeom>
            <a:solidFill>
              <a:srgbClr val="000000"/>
            </a:solidFill>
            <a:ln w="398"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3A610345-81CD-2E72-C1D4-393100D98CCA}"/>
                </a:ext>
              </a:extLst>
            </p:cNvPr>
            <p:cNvSpPr/>
            <p:nvPr/>
          </p:nvSpPr>
          <p:spPr>
            <a:xfrm>
              <a:off x="11517887" y="6214517"/>
              <a:ext cx="39836" cy="39836"/>
            </a:xfrm>
            <a:custGeom>
              <a:avLst/>
              <a:gdLst>
                <a:gd name="connsiteX0" fmla="*/ 570 w 39836"/>
                <a:gd name="connsiteY0" fmla="*/ 890 h 39836"/>
                <a:gd name="connsiteX1" fmla="*/ 40406 w 39836"/>
                <a:gd name="connsiteY1" fmla="*/ 890 h 39836"/>
                <a:gd name="connsiteX2" fmla="*/ 40406 w 39836"/>
                <a:gd name="connsiteY2" fmla="*/ 40726 h 39836"/>
                <a:gd name="connsiteX3" fmla="*/ 5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90"/>
                  </a:moveTo>
                  <a:lnTo>
                    <a:pt x="40406" y="890"/>
                  </a:lnTo>
                  <a:lnTo>
                    <a:pt x="40406" y="40726"/>
                  </a:lnTo>
                  <a:lnTo>
                    <a:pt x="570" y="40726"/>
                  </a:lnTo>
                  <a:close/>
                </a:path>
              </a:pathLst>
            </a:custGeom>
            <a:solidFill>
              <a:srgbClr val="000000"/>
            </a:solidFill>
            <a:ln w="398"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D343706-5379-0280-B0B2-ACCE46C9270A}"/>
                </a:ext>
              </a:extLst>
            </p:cNvPr>
            <p:cNvSpPr/>
            <p:nvPr/>
          </p:nvSpPr>
          <p:spPr>
            <a:xfrm>
              <a:off x="11677232" y="6214517"/>
              <a:ext cx="39836" cy="39836"/>
            </a:xfrm>
            <a:custGeom>
              <a:avLst/>
              <a:gdLst>
                <a:gd name="connsiteX0" fmla="*/ 730 w 39836"/>
                <a:gd name="connsiteY0" fmla="*/ 890 h 39836"/>
                <a:gd name="connsiteX1" fmla="*/ 40566 w 39836"/>
                <a:gd name="connsiteY1" fmla="*/ 890 h 39836"/>
                <a:gd name="connsiteX2" fmla="*/ 40566 w 39836"/>
                <a:gd name="connsiteY2" fmla="*/ 40726 h 39836"/>
                <a:gd name="connsiteX3" fmla="*/ 7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90"/>
                  </a:moveTo>
                  <a:lnTo>
                    <a:pt x="40566" y="890"/>
                  </a:lnTo>
                  <a:lnTo>
                    <a:pt x="40566" y="40726"/>
                  </a:lnTo>
                  <a:lnTo>
                    <a:pt x="730" y="40726"/>
                  </a:lnTo>
                  <a:close/>
                </a:path>
              </a:pathLst>
            </a:custGeom>
            <a:solidFill>
              <a:srgbClr val="000000"/>
            </a:solidFill>
            <a:ln w="398"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C477C28-631A-D0AD-3DE0-ADC449F22EFB}"/>
                </a:ext>
              </a:extLst>
            </p:cNvPr>
            <p:cNvSpPr/>
            <p:nvPr/>
          </p:nvSpPr>
          <p:spPr>
            <a:xfrm>
              <a:off x="11717068" y="6214517"/>
              <a:ext cx="39836" cy="39836"/>
            </a:xfrm>
            <a:custGeom>
              <a:avLst/>
              <a:gdLst>
                <a:gd name="connsiteX0" fmla="*/ 770 w 39836"/>
                <a:gd name="connsiteY0" fmla="*/ 890 h 39836"/>
                <a:gd name="connsiteX1" fmla="*/ 40606 w 39836"/>
                <a:gd name="connsiteY1" fmla="*/ 890 h 39836"/>
                <a:gd name="connsiteX2" fmla="*/ 40606 w 39836"/>
                <a:gd name="connsiteY2" fmla="*/ 40726 h 39836"/>
                <a:gd name="connsiteX3" fmla="*/ 7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90"/>
                  </a:moveTo>
                  <a:lnTo>
                    <a:pt x="40606" y="890"/>
                  </a:lnTo>
                  <a:lnTo>
                    <a:pt x="40606" y="40726"/>
                  </a:lnTo>
                  <a:lnTo>
                    <a:pt x="770" y="40726"/>
                  </a:lnTo>
                  <a:close/>
                </a:path>
              </a:pathLst>
            </a:custGeom>
            <a:solidFill>
              <a:srgbClr val="000000"/>
            </a:solidFill>
            <a:ln w="398"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9A76B79-7F96-1F7C-057E-77448AA32864}"/>
                </a:ext>
              </a:extLst>
            </p:cNvPr>
            <p:cNvSpPr/>
            <p:nvPr/>
          </p:nvSpPr>
          <p:spPr>
            <a:xfrm>
              <a:off x="11916249" y="6214517"/>
              <a:ext cx="39836" cy="39836"/>
            </a:xfrm>
            <a:custGeom>
              <a:avLst/>
              <a:gdLst>
                <a:gd name="connsiteX0" fmla="*/ 970 w 39836"/>
                <a:gd name="connsiteY0" fmla="*/ 890 h 39836"/>
                <a:gd name="connsiteX1" fmla="*/ 40806 w 39836"/>
                <a:gd name="connsiteY1" fmla="*/ 890 h 39836"/>
                <a:gd name="connsiteX2" fmla="*/ 40806 w 39836"/>
                <a:gd name="connsiteY2" fmla="*/ 40726 h 39836"/>
                <a:gd name="connsiteX3" fmla="*/ 9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890"/>
                  </a:moveTo>
                  <a:lnTo>
                    <a:pt x="40806" y="890"/>
                  </a:lnTo>
                  <a:lnTo>
                    <a:pt x="40806" y="40726"/>
                  </a:lnTo>
                  <a:lnTo>
                    <a:pt x="970" y="40726"/>
                  </a:lnTo>
                  <a:close/>
                </a:path>
              </a:pathLst>
            </a:custGeom>
            <a:solidFill>
              <a:srgbClr val="000000"/>
            </a:solidFill>
            <a:ln w="398"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0983980-AC12-618C-6174-9D67A060F964}"/>
                </a:ext>
              </a:extLst>
            </p:cNvPr>
            <p:cNvSpPr/>
            <p:nvPr/>
          </p:nvSpPr>
          <p:spPr>
            <a:xfrm>
              <a:off x="11956086" y="6214517"/>
              <a:ext cx="39836" cy="39836"/>
            </a:xfrm>
            <a:custGeom>
              <a:avLst/>
              <a:gdLst>
                <a:gd name="connsiteX0" fmla="*/ 1010 w 39836"/>
                <a:gd name="connsiteY0" fmla="*/ 890 h 39836"/>
                <a:gd name="connsiteX1" fmla="*/ 40846 w 39836"/>
                <a:gd name="connsiteY1" fmla="*/ 890 h 39836"/>
                <a:gd name="connsiteX2" fmla="*/ 40846 w 39836"/>
                <a:gd name="connsiteY2" fmla="*/ 40726 h 39836"/>
                <a:gd name="connsiteX3" fmla="*/ 101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90"/>
                  </a:moveTo>
                  <a:lnTo>
                    <a:pt x="40846" y="890"/>
                  </a:lnTo>
                  <a:lnTo>
                    <a:pt x="40846" y="40726"/>
                  </a:lnTo>
                  <a:lnTo>
                    <a:pt x="1010" y="40726"/>
                  </a:lnTo>
                  <a:close/>
                </a:path>
              </a:pathLst>
            </a:custGeom>
            <a:solidFill>
              <a:srgbClr val="000000"/>
            </a:solidFill>
            <a:ln w="39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E403468-6D32-CD7C-135A-25F87D82F3F3}"/>
                </a:ext>
              </a:extLst>
            </p:cNvPr>
            <p:cNvSpPr/>
            <p:nvPr/>
          </p:nvSpPr>
          <p:spPr>
            <a:xfrm>
              <a:off x="11398378" y="6254353"/>
              <a:ext cx="39836" cy="39836"/>
            </a:xfrm>
            <a:custGeom>
              <a:avLst/>
              <a:gdLst>
                <a:gd name="connsiteX0" fmla="*/ 450 w 39836"/>
                <a:gd name="connsiteY0" fmla="*/ 930 h 39836"/>
                <a:gd name="connsiteX1" fmla="*/ 40286 w 39836"/>
                <a:gd name="connsiteY1" fmla="*/ 930 h 39836"/>
                <a:gd name="connsiteX2" fmla="*/ 40286 w 39836"/>
                <a:gd name="connsiteY2" fmla="*/ 40766 h 39836"/>
                <a:gd name="connsiteX3" fmla="*/ 4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30"/>
                  </a:moveTo>
                  <a:lnTo>
                    <a:pt x="40286" y="930"/>
                  </a:lnTo>
                  <a:lnTo>
                    <a:pt x="40286" y="40766"/>
                  </a:lnTo>
                  <a:lnTo>
                    <a:pt x="450" y="40766"/>
                  </a:lnTo>
                  <a:close/>
                </a:path>
              </a:pathLst>
            </a:custGeom>
            <a:solidFill>
              <a:srgbClr val="000000"/>
            </a:solidFill>
            <a:ln w="398"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7B3A0C1-554A-6A5C-456B-87EEC4EA7167}"/>
                </a:ext>
              </a:extLst>
            </p:cNvPr>
            <p:cNvSpPr/>
            <p:nvPr/>
          </p:nvSpPr>
          <p:spPr>
            <a:xfrm>
              <a:off x="11438214" y="6254353"/>
              <a:ext cx="39836" cy="39836"/>
            </a:xfrm>
            <a:custGeom>
              <a:avLst/>
              <a:gdLst>
                <a:gd name="connsiteX0" fmla="*/ 490 w 39836"/>
                <a:gd name="connsiteY0" fmla="*/ 930 h 39836"/>
                <a:gd name="connsiteX1" fmla="*/ 40326 w 39836"/>
                <a:gd name="connsiteY1" fmla="*/ 930 h 39836"/>
                <a:gd name="connsiteX2" fmla="*/ 40326 w 39836"/>
                <a:gd name="connsiteY2" fmla="*/ 40766 h 39836"/>
                <a:gd name="connsiteX3" fmla="*/ 4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30"/>
                  </a:moveTo>
                  <a:lnTo>
                    <a:pt x="40326" y="930"/>
                  </a:lnTo>
                  <a:lnTo>
                    <a:pt x="40326" y="40766"/>
                  </a:lnTo>
                  <a:lnTo>
                    <a:pt x="490" y="40766"/>
                  </a:lnTo>
                  <a:close/>
                </a:path>
              </a:pathLst>
            </a:custGeom>
            <a:solidFill>
              <a:srgbClr val="000000"/>
            </a:solidFill>
            <a:ln w="39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A921486-5FD4-E35C-1AB3-C2F1D04BA580}"/>
                </a:ext>
              </a:extLst>
            </p:cNvPr>
            <p:cNvSpPr/>
            <p:nvPr/>
          </p:nvSpPr>
          <p:spPr>
            <a:xfrm>
              <a:off x="11517887" y="6254353"/>
              <a:ext cx="39836" cy="39836"/>
            </a:xfrm>
            <a:custGeom>
              <a:avLst/>
              <a:gdLst>
                <a:gd name="connsiteX0" fmla="*/ 570 w 39836"/>
                <a:gd name="connsiteY0" fmla="*/ 930 h 39836"/>
                <a:gd name="connsiteX1" fmla="*/ 40406 w 39836"/>
                <a:gd name="connsiteY1" fmla="*/ 930 h 39836"/>
                <a:gd name="connsiteX2" fmla="*/ 40406 w 39836"/>
                <a:gd name="connsiteY2" fmla="*/ 40766 h 39836"/>
                <a:gd name="connsiteX3" fmla="*/ 5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30"/>
                  </a:moveTo>
                  <a:lnTo>
                    <a:pt x="40406" y="930"/>
                  </a:lnTo>
                  <a:lnTo>
                    <a:pt x="40406" y="40766"/>
                  </a:lnTo>
                  <a:lnTo>
                    <a:pt x="570" y="40766"/>
                  </a:lnTo>
                  <a:close/>
                </a:path>
              </a:pathLst>
            </a:custGeom>
            <a:solidFill>
              <a:srgbClr val="000000"/>
            </a:solidFill>
            <a:ln w="398"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E0F7A2D-9852-4E05-75C7-6589B2348577}"/>
                </a:ext>
              </a:extLst>
            </p:cNvPr>
            <p:cNvSpPr/>
            <p:nvPr/>
          </p:nvSpPr>
          <p:spPr>
            <a:xfrm>
              <a:off x="11597559" y="6254353"/>
              <a:ext cx="39836" cy="39836"/>
            </a:xfrm>
            <a:custGeom>
              <a:avLst/>
              <a:gdLst>
                <a:gd name="connsiteX0" fmla="*/ 650 w 39836"/>
                <a:gd name="connsiteY0" fmla="*/ 930 h 39836"/>
                <a:gd name="connsiteX1" fmla="*/ 40486 w 39836"/>
                <a:gd name="connsiteY1" fmla="*/ 930 h 39836"/>
                <a:gd name="connsiteX2" fmla="*/ 40486 w 39836"/>
                <a:gd name="connsiteY2" fmla="*/ 40766 h 39836"/>
                <a:gd name="connsiteX3" fmla="*/ 6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30"/>
                  </a:moveTo>
                  <a:lnTo>
                    <a:pt x="40486" y="930"/>
                  </a:lnTo>
                  <a:lnTo>
                    <a:pt x="40486" y="40766"/>
                  </a:lnTo>
                  <a:lnTo>
                    <a:pt x="650" y="40766"/>
                  </a:lnTo>
                  <a:close/>
                </a:path>
              </a:pathLst>
            </a:custGeom>
            <a:solidFill>
              <a:srgbClr val="000000"/>
            </a:solidFill>
            <a:ln w="398"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6D8EA5-ACF0-21E7-87C4-A8E9AF5BE009}"/>
                </a:ext>
              </a:extLst>
            </p:cNvPr>
            <p:cNvSpPr/>
            <p:nvPr/>
          </p:nvSpPr>
          <p:spPr>
            <a:xfrm>
              <a:off x="11677232" y="6254353"/>
              <a:ext cx="39836" cy="39836"/>
            </a:xfrm>
            <a:custGeom>
              <a:avLst/>
              <a:gdLst>
                <a:gd name="connsiteX0" fmla="*/ 730 w 39836"/>
                <a:gd name="connsiteY0" fmla="*/ 930 h 39836"/>
                <a:gd name="connsiteX1" fmla="*/ 40566 w 39836"/>
                <a:gd name="connsiteY1" fmla="*/ 930 h 39836"/>
                <a:gd name="connsiteX2" fmla="*/ 40566 w 39836"/>
                <a:gd name="connsiteY2" fmla="*/ 40766 h 39836"/>
                <a:gd name="connsiteX3" fmla="*/ 7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930"/>
                  </a:moveTo>
                  <a:lnTo>
                    <a:pt x="40566" y="930"/>
                  </a:lnTo>
                  <a:lnTo>
                    <a:pt x="40566" y="40766"/>
                  </a:lnTo>
                  <a:lnTo>
                    <a:pt x="730" y="40766"/>
                  </a:lnTo>
                  <a:close/>
                </a:path>
              </a:pathLst>
            </a:custGeom>
            <a:solidFill>
              <a:srgbClr val="000000"/>
            </a:solidFill>
            <a:ln w="39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E52B8C8-F452-C6CE-F023-FE6877BCEB63}"/>
                </a:ext>
              </a:extLst>
            </p:cNvPr>
            <p:cNvSpPr/>
            <p:nvPr/>
          </p:nvSpPr>
          <p:spPr>
            <a:xfrm>
              <a:off x="11796741" y="6254353"/>
              <a:ext cx="39836" cy="39836"/>
            </a:xfrm>
            <a:custGeom>
              <a:avLst/>
              <a:gdLst>
                <a:gd name="connsiteX0" fmla="*/ 850 w 39836"/>
                <a:gd name="connsiteY0" fmla="*/ 930 h 39836"/>
                <a:gd name="connsiteX1" fmla="*/ 40686 w 39836"/>
                <a:gd name="connsiteY1" fmla="*/ 930 h 39836"/>
                <a:gd name="connsiteX2" fmla="*/ 40686 w 39836"/>
                <a:gd name="connsiteY2" fmla="*/ 40766 h 39836"/>
                <a:gd name="connsiteX3" fmla="*/ 8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30"/>
                  </a:moveTo>
                  <a:lnTo>
                    <a:pt x="40686" y="930"/>
                  </a:lnTo>
                  <a:lnTo>
                    <a:pt x="40686" y="40766"/>
                  </a:lnTo>
                  <a:lnTo>
                    <a:pt x="850" y="40766"/>
                  </a:lnTo>
                  <a:close/>
                </a:path>
              </a:pathLst>
            </a:custGeom>
            <a:solidFill>
              <a:srgbClr val="000000"/>
            </a:solidFill>
            <a:ln w="39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5EA5E90-A021-AB7C-D3EA-4DC27A328ED3}"/>
                </a:ext>
              </a:extLst>
            </p:cNvPr>
            <p:cNvSpPr/>
            <p:nvPr/>
          </p:nvSpPr>
          <p:spPr>
            <a:xfrm>
              <a:off x="11836577" y="6254353"/>
              <a:ext cx="39836" cy="39836"/>
            </a:xfrm>
            <a:custGeom>
              <a:avLst/>
              <a:gdLst>
                <a:gd name="connsiteX0" fmla="*/ 890 w 39836"/>
                <a:gd name="connsiteY0" fmla="*/ 930 h 39836"/>
                <a:gd name="connsiteX1" fmla="*/ 40726 w 39836"/>
                <a:gd name="connsiteY1" fmla="*/ 930 h 39836"/>
                <a:gd name="connsiteX2" fmla="*/ 40726 w 39836"/>
                <a:gd name="connsiteY2" fmla="*/ 40766 h 39836"/>
                <a:gd name="connsiteX3" fmla="*/ 8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930"/>
                  </a:moveTo>
                  <a:lnTo>
                    <a:pt x="40726" y="930"/>
                  </a:lnTo>
                  <a:lnTo>
                    <a:pt x="40726" y="40766"/>
                  </a:lnTo>
                  <a:lnTo>
                    <a:pt x="890" y="40766"/>
                  </a:lnTo>
                  <a:close/>
                </a:path>
              </a:pathLst>
            </a:custGeom>
            <a:solidFill>
              <a:srgbClr val="000000"/>
            </a:solidFill>
            <a:ln w="39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474D8E3-CD0F-C002-990F-CC3A5FF17E2B}"/>
                </a:ext>
              </a:extLst>
            </p:cNvPr>
            <p:cNvSpPr/>
            <p:nvPr/>
          </p:nvSpPr>
          <p:spPr>
            <a:xfrm>
              <a:off x="11876413" y="6254353"/>
              <a:ext cx="39836" cy="39836"/>
            </a:xfrm>
            <a:custGeom>
              <a:avLst/>
              <a:gdLst>
                <a:gd name="connsiteX0" fmla="*/ 930 w 39836"/>
                <a:gd name="connsiteY0" fmla="*/ 930 h 39836"/>
                <a:gd name="connsiteX1" fmla="*/ 40766 w 39836"/>
                <a:gd name="connsiteY1" fmla="*/ 930 h 39836"/>
                <a:gd name="connsiteX2" fmla="*/ 40766 w 39836"/>
                <a:gd name="connsiteY2" fmla="*/ 40766 h 39836"/>
                <a:gd name="connsiteX3" fmla="*/ 9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30"/>
                  </a:moveTo>
                  <a:lnTo>
                    <a:pt x="40766" y="930"/>
                  </a:lnTo>
                  <a:lnTo>
                    <a:pt x="40766" y="40766"/>
                  </a:lnTo>
                  <a:lnTo>
                    <a:pt x="930" y="40766"/>
                  </a:lnTo>
                  <a:close/>
                </a:path>
              </a:pathLst>
            </a:custGeom>
            <a:solidFill>
              <a:srgbClr val="000000"/>
            </a:solidFill>
            <a:ln w="39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C905F1E-8D1F-4413-E67D-E6A8F6118852}"/>
                </a:ext>
              </a:extLst>
            </p:cNvPr>
            <p:cNvSpPr/>
            <p:nvPr/>
          </p:nvSpPr>
          <p:spPr>
            <a:xfrm>
              <a:off x="11916249" y="6254353"/>
              <a:ext cx="39836" cy="39836"/>
            </a:xfrm>
            <a:custGeom>
              <a:avLst/>
              <a:gdLst>
                <a:gd name="connsiteX0" fmla="*/ 970 w 39836"/>
                <a:gd name="connsiteY0" fmla="*/ 930 h 39836"/>
                <a:gd name="connsiteX1" fmla="*/ 40806 w 39836"/>
                <a:gd name="connsiteY1" fmla="*/ 930 h 39836"/>
                <a:gd name="connsiteX2" fmla="*/ 40806 w 39836"/>
                <a:gd name="connsiteY2" fmla="*/ 40766 h 39836"/>
                <a:gd name="connsiteX3" fmla="*/ 9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30"/>
                  </a:moveTo>
                  <a:lnTo>
                    <a:pt x="40806" y="930"/>
                  </a:lnTo>
                  <a:lnTo>
                    <a:pt x="40806" y="40766"/>
                  </a:lnTo>
                  <a:lnTo>
                    <a:pt x="970" y="40766"/>
                  </a:lnTo>
                  <a:close/>
                </a:path>
              </a:pathLst>
            </a:custGeom>
            <a:solidFill>
              <a:srgbClr val="000000"/>
            </a:solidFill>
            <a:ln w="39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E928192-79B5-6AAD-2FB7-54B1230CD9A1}"/>
                </a:ext>
              </a:extLst>
            </p:cNvPr>
            <p:cNvSpPr/>
            <p:nvPr/>
          </p:nvSpPr>
          <p:spPr>
            <a:xfrm>
              <a:off x="11956086" y="6254353"/>
              <a:ext cx="39836" cy="39836"/>
            </a:xfrm>
            <a:custGeom>
              <a:avLst/>
              <a:gdLst>
                <a:gd name="connsiteX0" fmla="*/ 1010 w 39836"/>
                <a:gd name="connsiteY0" fmla="*/ 930 h 39836"/>
                <a:gd name="connsiteX1" fmla="*/ 40846 w 39836"/>
                <a:gd name="connsiteY1" fmla="*/ 930 h 39836"/>
                <a:gd name="connsiteX2" fmla="*/ 40846 w 39836"/>
                <a:gd name="connsiteY2" fmla="*/ 40766 h 39836"/>
                <a:gd name="connsiteX3" fmla="*/ 101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30"/>
                  </a:moveTo>
                  <a:lnTo>
                    <a:pt x="40846" y="930"/>
                  </a:lnTo>
                  <a:lnTo>
                    <a:pt x="40846" y="40766"/>
                  </a:lnTo>
                  <a:lnTo>
                    <a:pt x="1010" y="40766"/>
                  </a:lnTo>
                  <a:close/>
                </a:path>
              </a:pathLst>
            </a:custGeom>
            <a:solidFill>
              <a:srgbClr val="000000"/>
            </a:solidFill>
            <a:ln w="39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4A67A3D-C633-C0F0-43A4-B26BFFD2D0D9}"/>
                </a:ext>
              </a:extLst>
            </p:cNvPr>
            <p:cNvSpPr/>
            <p:nvPr/>
          </p:nvSpPr>
          <p:spPr>
            <a:xfrm>
              <a:off x="11358542" y="6294189"/>
              <a:ext cx="39836" cy="39836"/>
            </a:xfrm>
            <a:custGeom>
              <a:avLst/>
              <a:gdLst>
                <a:gd name="connsiteX0" fmla="*/ 410 w 39836"/>
                <a:gd name="connsiteY0" fmla="*/ 970 h 39836"/>
                <a:gd name="connsiteX1" fmla="*/ 40246 w 39836"/>
                <a:gd name="connsiteY1" fmla="*/ 970 h 39836"/>
                <a:gd name="connsiteX2" fmla="*/ 40246 w 39836"/>
                <a:gd name="connsiteY2" fmla="*/ 40806 h 39836"/>
                <a:gd name="connsiteX3" fmla="*/ 4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970"/>
                  </a:moveTo>
                  <a:lnTo>
                    <a:pt x="40246" y="970"/>
                  </a:lnTo>
                  <a:lnTo>
                    <a:pt x="40246" y="40806"/>
                  </a:lnTo>
                  <a:lnTo>
                    <a:pt x="410" y="40806"/>
                  </a:lnTo>
                  <a:close/>
                </a:path>
              </a:pathLst>
            </a:custGeom>
            <a:solidFill>
              <a:srgbClr val="000000"/>
            </a:solidFill>
            <a:ln w="39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BB2C31B-9520-F01C-F571-4C3B9FCECD8E}"/>
                </a:ext>
              </a:extLst>
            </p:cNvPr>
            <p:cNvSpPr/>
            <p:nvPr/>
          </p:nvSpPr>
          <p:spPr>
            <a:xfrm>
              <a:off x="11398378" y="6294189"/>
              <a:ext cx="39836" cy="39836"/>
            </a:xfrm>
            <a:custGeom>
              <a:avLst/>
              <a:gdLst>
                <a:gd name="connsiteX0" fmla="*/ 450 w 39836"/>
                <a:gd name="connsiteY0" fmla="*/ 970 h 39836"/>
                <a:gd name="connsiteX1" fmla="*/ 40286 w 39836"/>
                <a:gd name="connsiteY1" fmla="*/ 970 h 39836"/>
                <a:gd name="connsiteX2" fmla="*/ 40286 w 39836"/>
                <a:gd name="connsiteY2" fmla="*/ 40806 h 39836"/>
                <a:gd name="connsiteX3" fmla="*/ 4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70"/>
                  </a:moveTo>
                  <a:lnTo>
                    <a:pt x="40286" y="970"/>
                  </a:lnTo>
                  <a:lnTo>
                    <a:pt x="40286" y="40806"/>
                  </a:lnTo>
                  <a:lnTo>
                    <a:pt x="450" y="40806"/>
                  </a:lnTo>
                  <a:close/>
                </a:path>
              </a:pathLst>
            </a:custGeom>
            <a:solidFill>
              <a:srgbClr val="000000"/>
            </a:solidFill>
            <a:ln w="39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CB6BAF6-F4FF-4FB8-E732-E8A046F47D38}"/>
                </a:ext>
              </a:extLst>
            </p:cNvPr>
            <p:cNvSpPr/>
            <p:nvPr/>
          </p:nvSpPr>
          <p:spPr>
            <a:xfrm>
              <a:off x="11438214" y="6294189"/>
              <a:ext cx="39836" cy="39836"/>
            </a:xfrm>
            <a:custGeom>
              <a:avLst/>
              <a:gdLst>
                <a:gd name="connsiteX0" fmla="*/ 490 w 39836"/>
                <a:gd name="connsiteY0" fmla="*/ 970 h 39836"/>
                <a:gd name="connsiteX1" fmla="*/ 40326 w 39836"/>
                <a:gd name="connsiteY1" fmla="*/ 970 h 39836"/>
                <a:gd name="connsiteX2" fmla="*/ 40326 w 39836"/>
                <a:gd name="connsiteY2" fmla="*/ 40806 h 39836"/>
                <a:gd name="connsiteX3" fmla="*/ 49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70"/>
                  </a:moveTo>
                  <a:lnTo>
                    <a:pt x="40326" y="970"/>
                  </a:lnTo>
                  <a:lnTo>
                    <a:pt x="40326" y="40806"/>
                  </a:lnTo>
                  <a:lnTo>
                    <a:pt x="490" y="40806"/>
                  </a:lnTo>
                  <a:close/>
                </a:path>
              </a:pathLst>
            </a:custGeom>
            <a:solidFill>
              <a:srgbClr val="000000"/>
            </a:solidFill>
            <a:ln w="39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134B0F9-7F5A-9888-D58C-9147EDE9EF67}"/>
                </a:ext>
              </a:extLst>
            </p:cNvPr>
            <p:cNvSpPr/>
            <p:nvPr/>
          </p:nvSpPr>
          <p:spPr>
            <a:xfrm>
              <a:off x="11478050" y="6294189"/>
              <a:ext cx="39836" cy="39836"/>
            </a:xfrm>
            <a:custGeom>
              <a:avLst/>
              <a:gdLst>
                <a:gd name="connsiteX0" fmla="*/ 530 w 39836"/>
                <a:gd name="connsiteY0" fmla="*/ 970 h 39836"/>
                <a:gd name="connsiteX1" fmla="*/ 40366 w 39836"/>
                <a:gd name="connsiteY1" fmla="*/ 970 h 39836"/>
                <a:gd name="connsiteX2" fmla="*/ 40366 w 39836"/>
                <a:gd name="connsiteY2" fmla="*/ 40806 h 39836"/>
                <a:gd name="connsiteX3" fmla="*/ 5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970"/>
                  </a:moveTo>
                  <a:lnTo>
                    <a:pt x="40366" y="970"/>
                  </a:lnTo>
                  <a:lnTo>
                    <a:pt x="40366" y="40806"/>
                  </a:lnTo>
                  <a:lnTo>
                    <a:pt x="530" y="40806"/>
                  </a:lnTo>
                  <a:close/>
                </a:path>
              </a:pathLst>
            </a:custGeom>
            <a:solidFill>
              <a:srgbClr val="000000"/>
            </a:solidFill>
            <a:ln w="39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5DE19CC-3F04-163D-0E54-AD9D948EDF52}"/>
                </a:ext>
              </a:extLst>
            </p:cNvPr>
            <p:cNvSpPr/>
            <p:nvPr/>
          </p:nvSpPr>
          <p:spPr>
            <a:xfrm>
              <a:off x="11517887" y="6294189"/>
              <a:ext cx="39836" cy="39836"/>
            </a:xfrm>
            <a:custGeom>
              <a:avLst/>
              <a:gdLst>
                <a:gd name="connsiteX0" fmla="*/ 570 w 39836"/>
                <a:gd name="connsiteY0" fmla="*/ 970 h 39836"/>
                <a:gd name="connsiteX1" fmla="*/ 40406 w 39836"/>
                <a:gd name="connsiteY1" fmla="*/ 970 h 39836"/>
                <a:gd name="connsiteX2" fmla="*/ 40406 w 39836"/>
                <a:gd name="connsiteY2" fmla="*/ 40806 h 39836"/>
                <a:gd name="connsiteX3" fmla="*/ 5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70"/>
                  </a:moveTo>
                  <a:lnTo>
                    <a:pt x="40406" y="970"/>
                  </a:lnTo>
                  <a:lnTo>
                    <a:pt x="40406" y="40806"/>
                  </a:lnTo>
                  <a:lnTo>
                    <a:pt x="570" y="40806"/>
                  </a:lnTo>
                  <a:close/>
                </a:path>
              </a:pathLst>
            </a:custGeom>
            <a:solidFill>
              <a:srgbClr val="000000"/>
            </a:solidFill>
            <a:ln w="39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562B73A-319A-4E87-38C7-FB93E64FEE00}"/>
                </a:ext>
              </a:extLst>
            </p:cNvPr>
            <p:cNvSpPr/>
            <p:nvPr/>
          </p:nvSpPr>
          <p:spPr>
            <a:xfrm>
              <a:off x="11597559" y="6294189"/>
              <a:ext cx="39836" cy="39836"/>
            </a:xfrm>
            <a:custGeom>
              <a:avLst/>
              <a:gdLst>
                <a:gd name="connsiteX0" fmla="*/ 650 w 39836"/>
                <a:gd name="connsiteY0" fmla="*/ 970 h 39836"/>
                <a:gd name="connsiteX1" fmla="*/ 40486 w 39836"/>
                <a:gd name="connsiteY1" fmla="*/ 970 h 39836"/>
                <a:gd name="connsiteX2" fmla="*/ 40486 w 39836"/>
                <a:gd name="connsiteY2" fmla="*/ 40806 h 39836"/>
                <a:gd name="connsiteX3" fmla="*/ 6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70"/>
                  </a:moveTo>
                  <a:lnTo>
                    <a:pt x="40486" y="970"/>
                  </a:lnTo>
                  <a:lnTo>
                    <a:pt x="40486" y="40806"/>
                  </a:lnTo>
                  <a:lnTo>
                    <a:pt x="650" y="40806"/>
                  </a:lnTo>
                  <a:close/>
                </a:path>
              </a:pathLst>
            </a:custGeom>
            <a:solidFill>
              <a:srgbClr val="000000"/>
            </a:solidFill>
            <a:ln w="39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A0D3B75-570D-C9E2-4D1A-A8658B3DF6D8}"/>
                </a:ext>
              </a:extLst>
            </p:cNvPr>
            <p:cNvSpPr/>
            <p:nvPr/>
          </p:nvSpPr>
          <p:spPr>
            <a:xfrm>
              <a:off x="11717068" y="6294189"/>
              <a:ext cx="39836" cy="39836"/>
            </a:xfrm>
            <a:custGeom>
              <a:avLst/>
              <a:gdLst>
                <a:gd name="connsiteX0" fmla="*/ 770 w 39836"/>
                <a:gd name="connsiteY0" fmla="*/ 970 h 39836"/>
                <a:gd name="connsiteX1" fmla="*/ 40606 w 39836"/>
                <a:gd name="connsiteY1" fmla="*/ 970 h 39836"/>
                <a:gd name="connsiteX2" fmla="*/ 40606 w 39836"/>
                <a:gd name="connsiteY2" fmla="*/ 40806 h 39836"/>
                <a:gd name="connsiteX3" fmla="*/ 7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970"/>
                  </a:moveTo>
                  <a:lnTo>
                    <a:pt x="40606" y="970"/>
                  </a:lnTo>
                  <a:lnTo>
                    <a:pt x="40606" y="40806"/>
                  </a:lnTo>
                  <a:lnTo>
                    <a:pt x="770" y="40806"/>
                  </a:lnTo>
                  <a:close/>
                </a:path>
              </a:pathLst>
            </a:custGeom>
            <a:solidFill>
              <a:srgbClr val="000000"/>
            </a:solidFill>
            <a:ln w="39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252354A-5AC2-CCF5-E0DE-0D13A26C8B4A}"/>
                </a:ext>
              </a:extLst>
            </p:cNvPr>
            <p:cNvSpPr/>
            <p:nvPr/>
          </p:nvSpPr>
          <p:spPr>
            <a:xfrm>
              <a:off x="11756904" y="6294189"/>
              <a:ext cx="39836" cy="39836"/>
            </a:xfrm>
            <a:custGeom>
              <a:avLst/>
              <a:gdLst>
                <a:gd name="connsiteX0" fmla="*/ 810 w 39836"/>
                <a:gd name="connsiteY0" fmla="*/ 970 h 39836"/>
                <a:gd name="connsiteX1" fmla="*/ 40646 w 39836"/>
                <a:gd name="connsiteY1" fmla="*/ 970 h 39836"/>
                <a:gd name="connsiteX2" fmla="*/ 40646 w 39836"/>
                <a:gd name="connsiteY2" fmla="*/ 40806 h 39836"/>
                <a:gd name="connsiteX3" fmla="*/ 8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970"/>
                  </a:moveTo>
                  <a:lnTo>
                    <a:pt x="40646" y="970"/>
                  </a:lnTo>
                  <a:lnTo>
                    <a:pt x="40646" y="40806"/>
                  </a:lnTo>
                  <a:lnTo>
                    <a:pt x="810" y="40806"/>
                  </a:lnTo>
                  <a:close/>
                </a:path>
              </a:pathLst>
            </a:custGeom>
            <a:solidFill>
              <a:srgbClr val="000000"/>
            </a:solidFill>
            <a:ln w="39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D115EE7-9F2A-574E-ECD7-3443B48868EA}"/>
                </a:ext>
              </a:extLst>
            </p:cNvPr>
            <p:cNvSpPr/>
            <p:nvPr/>
          </p:nvSpPr>
          <p:spPr>
            <a:xfrm>
              <a:off x="11796741" y="6294189"/>
              <a:ext cx="39836" cy="39836"/>
            </a:xfrm>
            <a:custGeom>
              <a:avLst/>
              <a:gdLst>
                <a:gd name="connsiteX0" fmla="*/ 850 w 39836"/>
                <a:gd name="connsiteY0" fmla="*/ 970 h 39836"/>
                <a:gd name="connsiteX1" fmla="*/ 40686 w 39836"/>
                <a:gd name="connsiteY1" fmla="*/ 970 h 39836"/>
                <a:gd name="connsiteX2" fmla="*/ 40686 w 39836"/>
                <a:gd name="connsiteY2" fmla="*/ 40806 h 39836"/>
                <a:gd name="connsiteX3" fmla="*/ 8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70"/>
                  </a:moveTo>
                  <a:lnTo>
                    <a:pt x="40686" y="970"/>
                  </a:lnTo>
                  <a:lnTo>
                    <a:pt x="40686" y="40806"/>
                  </a:lnTo>
                  <a:lnTo>
                    <a:pt x="850" y="40806"/>
                  </a:lnTo>
                  <a:close/>
                </a:path>
              </a:pathLst>
            </a:custGeom>
            <a:solidFill>
              <a:srgbClr val="000000"/>
            </a:solidFill>
            <a:ln w="39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916C920-1CDB-766A-B75C-8DDFA47A395F}"/>
                </a:ext>
              </a:extLst>
            </p:cNvPr>
            <p:cNvSpPr/>
            <p:nvPr/>
          </p:nvSpPr>
          <p:spPr>
            <a:xfrm>
              <a:off x="11876413" y="6294189"/>
              <a:ext cx="39836" cy="39836"/>
            </a:xfrm>
            <a:custGeom>
              <a:avLst/>
              <a:gdLst>
                <a:gd name="connsiteX0" fmla="*/ 930 w 39836"/>
                <a:gd name="connsiteY0" fmla="*/ 970 h 39836"/>
                <a:gd name="connsiteX1" fmla="*/ 40766 w 39836"/>
                <a:gd name="connsiteY1" fmla="*/ 970 h 39836"/>
                <a:gd name="connsiteX2" fmla="*/ 40766 w 39836"/>
                <a:gd name="connsiteY2" fmla="*/ 40806 h 39836"/>
                <a:gd name="connsiteX3" fmla="*/ 9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70"/>
                  </a:moveTo>
                  <a:lnTo>
                    <a:pt x="40766" y="970"/>
                  </a:lnTo>
                  <a:lnTo>
                    <a:pt x="40766" y="40806"/>
                  </a:lnTo>
                  <a:lnTo>
                    <a:pt x="930" y="40806"/>
                  </a:lnTo>
                  <a:close/>
                </a:path>
              </a:pathLst>
            </a:custGeom>
            <a:solidFill>
              <a:srgbClr val="000000"/>
            </a:solidFill>
            <a:ln w="39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192BAF9-C348-EC5F-2129-CA376F8F0965}"/>
                </a:ext>
              </a:extLst>
            </p:cNvPr>
            <p:cNvSpPr/>
            <p:nvPr/>
          </p:nvSpPr>
          <p:spPr>
            <a:xfrm>
              <a:off x="11916249" y="6294189"/>
              <a:ext cx="39836" cy="39836"/>
            </a:xfrm>
            <a:custGeom>
              <a:avLst/>
              <a:gdLst>
                <a:gd name="connsiteX0" fmla="*/ 970 w 39836"/>
                <a:gd name="connsiteY0" fmla="*/ 970 h 39836"/>
                <a:gd name="connsiteX1" fmla="*/ 40806 w 39836"/>
                <a:gd name="connsiteY1" fmla="*/ 970 h 39836"/>
                <a:gd name="connsiteX2" fmla="*/ 40806 w 39836"/>
                <a:gd name="connsiteY2" fmla="*/ 40806 h 39836"/>
                <a:gd name="connsiteX3" fmla="*/ 9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70"/>
                  </a:moveTo>
                  <a:lnTo>
                    <a:pt x="40806" y="970"/>
                  </a:lnTo>
                  <a:lnTo>
                    <a:pt x="40806" y="40806"/>
                  </a:lnTo>
                  <a:lnTo>
                    <a:pt x="970" y="40806"/>
                  </a:lnTo>
                  <a:close/>
                </a:path>
              </a:pathLst>
            </a:custGeom>
            <a:solidFill>
              <a:srgbClr val="000000"/>
            </a:solidFill>
            <a:ln w="39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A76A1B8-27DC-615A-AFEE-C1F998CAF30C}"/>
                </a:ext>
              </a:extLst>
            </p:cNvPr>
            <p:cNvSpPr/>
            <p:nvPr/>
          </p:nvSpPr>
          <p:spPr>
            <a:xfrm>
              <a:off x="11956086" y="6294189"/>
              <a:ext cx="39836" cy="39836"/>
            </a:xfrm>
            <a:custGeom>
              <a:avLst/>
              <a:gdLst>
                <a:gd name="connsiteX0" fmla="*/ 1010 w 39836"/>
                <a:gd name="connsiteY0" fmla="*/ 970 h 39836"/>
                <a:gd name="connsiteX1" fmla="*/ 40846 w 39836"/>
                <a:gd name="connsiteY1" fmla="*/ 970 h 39836"/>
                <a:gd name="connsiteX2" fmla="*/ 40846 w 39836"/>
                <a:gd name="connsiteY2" fmla="*/ 40806 h 39836"/>
                <a:gd name="connsiteX3" fmla="*/ 10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70"/>
                  </a:moveTo>
                  <a:lnTo>
                    <a:pt x="40846" y="970"/>
                  </a:lnTo>
                  <a:lnTo>
                    <a:pt x="40846" y="40806"/>
                  </a:lnTo>
                  <a:lnTo>
                    <a:pt x="1010" y="40806"/>
                  </a:lnTo>
                  <a:close/>
                </a:path>
              </a:pathLst>
            </a:custGeom>
            <a:solidFill>
              <a:srgbClr val="000000"/>
            </a:solidFill>
            <a:ln w="39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98575B0-291F-ECC9-E808-18F581E6204E}"/>
                </a:ext>
              </a:extLst>
            </p:cNvPr>
            <p:cNvSpPr/>
            <p:nvPr/>
          </p:nvSpPr>
          <p:spPr>
            <a:xfrm>
              <a:off x="11318705" y="6334026"/>
              <a:ext cx="39836" cy="39836"/>
            </a:xfrm>
            <a:custGeom>
              <a:avLst/>
              <a:gdLst>
                <a:gd name="connsiteX0" fmla="*/ 370 w 39836"/>
                <a:gd name="connsiteY0" fmla="*/ 1010 h 39836"/>
                <a:gd name="connsiteX1" fmla="*/ 40206 w 39836"/>
                <a:gd name="connsiteY1" fmla="*/ 1010 h 39836"/>
                <a:gd name="connsiteX2" fmla="*/ 40206 w 39836"/>
                <a:gd name="connsiteY2" fmla="*/ 40846 h 39836"/>
                <a:gd name="connsiteX3" fmla="*/ 3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010"/>
                  </a:moveTo>
                  <a:lnTo>
                    <a:pt x="40206" y="1010"/>
                  </a:lnTo>
                  <a:lnTo>
                    <a:pt x="40206" y="40846"/>
                  </a:lnTo>
                  <a:lnTo>
                    <a:pt x="370" y="40846"/>
                  </a:lnTo>
                  <a:close/>
                </a:path>
              </a:pathLst>
            </a:custGeom>
            <a:solidFill>
              <a:srgbClr val="000000"/>
            </a:solidFill>
            <a:ln w="39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E0B4E80-E540-BACC-F5C1-7C2450A45BAA}"/>
                </a:ext>
              </a:extLst>
            </p:cNvPr>
            <p:cNvSpPr/>
            <p:nvPr/>
          </p:nvSpPr>
          <p:spPr>
            <a:xfrm>
              <a:off x="11358542" y="6334026"/>
              <a:ext cx="39836" cy="39836"/>
            </a:xfrm>
            <a:custGeom>
              <a:avLst/>
              <a:gdLst>
                <a:gd name="connsiteX0" fmla="*/ 410 w 39836"/>
                <a:gd name="connsiteY0" fmla="*/ 1010 h 39836"/>
                <a:gd name="connsiteX1" fmla="*/ 40246 w 39836"/>
                <a:gd name="connsiteY1" fmla="*/ 1010 h 39836"/>
                <a:gd name="connsiteX2" fmla="*/ 40246 w 39836"/>
                <a:gd name="connsiteY2" fmla="*/ 40846 h 39836"/>
                <a:gd name="connsiteX3" fmla="*/ 4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010"/>
                  </a:moveTo>
                  <a:lnTo>
                    <a:pt x="40246" y="1010"/>
                  </a:lnTo>
                  <a:lnTo>
                    <a:pt x="40246" y="40846"/>
                  </a:lnTo>
                  <a:lnTo>
                    <a:pt x="410" y="40846"/>
                  </a:lnTo>
                  <a:close/>
                </a:path>
              </a:pathLst>
            </a:custGeom>
            <a:solidFill>
              <a:srgbClr val="000000"/>
            </a:solidFill>
            <a:ln w="39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4926CA-3013-A879-A983-FD11B036DFB6}"/>
                </a:ext>
              </a:extLst>
            </p:cNvPr>
            <p:cNvSpPr/>
            <p:nvPr/>
          </p:nvSpPr>
          <p:spPr>
            <a:xfrm>
              <a:off x="11438214" y="6334026"/>
              <a:ext cx="39836" cy="39836"/>
            </a:xfrm>
            <a:custGeom>
              <a:avLst/>
              <a:gdLst>
                <a:gd name="connsiteX0" fmla="*/ 490 w 39836"/>
                <a:gd name="connsiteY0" fmla="*/ 1010 h 39836"/>
                <a:gd name="connsiteX1" fmla="*/ 40326 w 39836"/>
                <a:gd name="connsiteY1" fmla="*/ 1010 h 39836"/>
                <a:gd name="connsiteX2" fmla="*/ 40326 w 39836"/>
                <a:gd name="connsiteY2" fmla="*/ 40846 h 39836"/>
                <a:gd name="connsiteX3" fmla="*/ 4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010"/>
                  </a:moveTo>
                  <a:lnTo>
                    <a:pt x="40326" y="1010"/>
                  </a:lnTo>
                  <a:lnTo>
                    <a:pt x="40326" y="40846"/>
                  </a:lnTo>
                  <a:lnTo>
                    <a:pt x="490" y="40846"/>
                  </a:lnTo>
                  <a:close/>
                </a:path>
              </a:pathLst>
            </a:custGeom>
            <a:solidFill>
              <a:srgbClr val="000000"/>
            </a:solidFill>
            <a:ln w="39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BA5DA90-9B1C-4C4F-E72D-C531ADD95B7E}"/>
                </a:ext>
              </a:extLst>
            </p:cNvPr>
            <p:cNvSpPr/>
            <p:nvPr/>
          </p:nvSpPr>
          <p:spPr>
            <a:xfrm>
              <a:off x="11478050" y="6334026"/>
              <a:ext cx="39836" cy="39836"/>
            </a:xfrm>
            <a:custGeom>
              <a:avLst/>
              <a:gdLst>
                <a:gd name="connsiteX0" fmla="*/ 530 w 39836"/>
                <a:gd name="connsiteY0" fmla="*/ 1010 h 39836"/>
                <a:gd name="connsiteX1" fmla="*/ 40366 w 39836"/>
                <a:gd name="connsiteY1" fmla="*/ 1010 h 39836"/>
                <a:gd name="connsiteX2" fmla="*/ 40366 w 39836"/>
                <a:gd name="connsiteY2" fmla="*/ 40846 h 39836"/>
                <a:gd name="connsiteX3" fmla="*/ 53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1010"/>
                  </a:moveTo>
                  <a:lnTo>
                    <a:pt x="40366" y="1010"/>
                  </a:lnTo>
                  <a:lnTo>
                    <a:pt x="40366" y="40846"/>
                  </a:lnTo>
                  <a:lnTo>
                    <a:pt x="530" y="40846"/>
                  </a:lnTo>
                  <a:close/>
                </a:path>
              </a:pathLst>
            </a:custGeom>
            <a:solidFill>
              <a:srgbClr val="000000"/>
            </a:solidFill>
            <a:ln w="39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9C14A53-BA15-65A2-6E5B-9180C972D43C}"/>
                </a:ext>
              </a:extLst>
            </p:cNvPr>
            <p:cNvSpPr/>
            <p:nvPr/>
          </p:nvSpPr>
          <p:spPr>
            <a:xfrm>
              <a:off x="11517887" y="6334026"/>
              <a:ext cx="39836" cy="39836"/>
            </a:xfrm>
            <a:custGeom>
              <a:avLst/>
              <a:gdLst>
                <a:gd name="connsiteX0" fmla="*/ 570 w 39836"/>
                <a:gd name="connsiteY0" fmla="*/ 1010 h 39836"/>
                <a:gd name="connsiteX1" fmla="*/ 40406 w 39836"/>
                <a:gd name="connsiteY1" fmla="*/ 1010 h 39836"/>
                <a:gd name="connsiteX2" fmla="*/ 40406 w 39836"/>
                <a:gd name="connsiteY2" fmla="*/ 40846 h 39836"/>
                <a:gd name="connsiteX3" fmla="*/ 5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010"/>
                  </a:moveTo>
                  <a:lnTo>
                    <a:pt x="40406" y="1010"/>
                  </a:lnTo>
                  <a:lnTo>
                    <a:pt x="40406" y="40846"/>
                  </a:lnTo>
                  <a:lnTo>
                    <a:pt x="570" y="40846"/>
                  </a:lnTo>
                  <a:close/>
                </a:path>
              </a:pathLst>
            </a:custGeom>
            <a:solidFill>
              <a:srgbClr val="000000"/>
            </a:solidFill>
            <a:ln w="39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F9CDB47-A578-26F9-8877-9E5BD20FD11A}"/>
                </a:ext>
              </a:extLst>
            </p:cNvPr>
            <p:cNvSpPr/>
            <p:nvPr/>
          </p:nvSpPr>
          <p:spPr>
            <a:xfrm>
              <a:off x="11637395" y="6334026"/>
              <a:ext cx="39836" cy="39836"/>
            </a:xfrm>
            <a:custGeom>
              <a:avLst/>
              <a:gdLst>
                <a:gd name="connsiteX0" fmla="*/ 690 w 39836"/>
                <a:gd name="connsiteY0" fmla="*/ 1010 h 39836"/>
                <a:gd name="connsiteX1" fmla="*/ 40526 w 39836"/>
                <a:gd name="connsiteY1" fmla="*/ 1010 h 39836"/>
                <a:gd name="connsiteX2" fmla="*/ 40526 w 39836"/>
                <a:gd name="connsiteY2" fmla="*/ 40846 h 39836"/>
                <a:gd name="connsiteX3" fmla="*/ 6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010"/>
                  </a:moveTo>
                  <a:lnTo>
                    <a:pt x="40526" y="1010"/>
                  </a:lnTo>
                  <a:lnTo>
                    <a:pt x="40526" y="40846"/>
                  </a:lnTo>
                  <a:lnTo>
                    <a:pt x="690" y="40846"/>
                  </a:lnTo>
                  <a:close/>
                </a:path>
              </a:pathLst>
            </a:custGeom>
            <a:solidFill>
              <a:srgbClr val="000000"/>
            </a:solidFill>
            <a:ln w="39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C214A80-B5B3-9881-2221-22EB53A2B96B}"/>
                </a:ext>
              </a:extLst>
            </p:cNvPr>
            <p:cNvSpPr/>
            <p:nvPr/>
          </p:nvSpPr>
          <p:spPr>
            <a:xfrm>
              <a:off x="11836577" y="6334026"/>
              <a:ext cx="39836" cy="39836"/>
            </a:xfrm>
            <a:custGeom>
              <a:avLst/>
              <a:gdLst>
                <a:gd name="connsiteX0" fmla="*/ 890 w 39836"/>
                <a:gd name="connsiteY0" fmla="*/ 1010 h 39836"/>
                <a:gd name="connsiteX1" fmla="*/ 40726 w 39836"/>
                <a:gd name="connsiteY1" fmla="*/ 1010 h 39836"/>
                <a:gd name="connsiteX2" fmla="*/ 40726 w 39836"/>
                <a:gd name="connsiteY2" fmla="*/ 40846 h 39836"/>
                <a:gd name="connsiteX3" fmla="*/ 8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1010"/>
                  </a:moveTo>
                  <a:lnTo>
                    <a:pt x="40726" y="1010"/>
                  </a:lnTo>
                  <a:lnTo>
                    <a:pt x="40726" y="40846"/>
                  </a:lnTo>
                  <a:lnTo>
                    <a:pt x="890" y="40846"/>
                  </a:lnTo>
                  <a:close/>
                </a:path>
              </a:pathLst>
            </a:custGeom>
            <a:solidFill>
              <a:srgbClr val="000000"/>
            </a:solidFill>
            <a:ln w="39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769614-09A0-AA7D-4D1D-19B9B27EB12F}"/>
                </a:ext>
              </a:extLst>
            </p:cNvPr>
            <p:cNvSpPr/>
            <p:nvPr/>
          </p:nvSpPr>
          <p:spPr>
            <a:xfrm>
              <a:off x="11956086" y="6334026"/>
              <a:ext cx="39836" cy="39836"/>
            </a:xfrm>
            <a:custGeom>
              <a:avLst/>
              <a:gdLst>
                <a:gd name="connsiteX0" fmla="*/ 1010 w 39836"/>
                <a:gd name="connsiteY0" fmla="*/ 1010 h 39836"/>
                <a:gd name="connsiteX1" fmla="*/ 40846 w 39836"/>
                <a:gd name="connsiteY1" fmla="*/ 1010 h 39836"/>
                <a:gd name="connsiteX2" fmla="*/ 40846 w 39836"/>
                <a:gd name="connsiteY2" fmla="*/ 40846 h 39836"/>
                <a:gd name="connsiteX3" fmla="*/ 10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1010"/>
                  </a:moveTo>
                  <a:lnTo>
                    <a:pt x="40846" y="1010"/>
                  </a:lnTo>
                  <a:lnTo>
                    <a:pt x="40846" y="40846"/>
                  </a:lnTo>
                  <a:lnTo>
                    <a:pt x="1010" y="40846"/>
                  </a:lnTo>
                  <a:close/>
                </a:path>
              </a:pathLst>
            </a:custGeom>
            <a:solidFill>
              <a:srgbClr val="000000"/>
            </a:solidFill>
            <a:ln w="398" cap="flat">
              <a:noFill/>
              <a:prstDash val="solid"/>
              <a:miter/>
            </a:ln>
          </p:spPr>
          <p:txBody>
            <a:bodyPr rtlCol="0" anchor="ctr"/>
            <a:lstStyle/>
            <a:p>
              <a:endParaRPr lang="en-US"/>
            </a:p>
          </p:txBody>
        </p:sp>
        <p:grpSp>
          <p:nvGrpSpPr>
            <p:cNvPr id="255" name="Graphic 9">
              <a:extLst>
                <a:ext uri="{FF2B5EF4-FFF2-40B4-BE49-F238E27FC236}">
                  <a16:creationId xmlns:a16="http://schemas.microsoft.com/office/drawing/2014/main" id="{9D9D7279-21BA-CAC6-1B65-E73A04F0DC7E}"/>
                </a:ext>
              </a:extLst>
            </p:cNvPr>
            <p:cNvGrpSpPr/>
            <p:nvPr/>
          </p:nvGrpSpPr>
          <p:grpSpPr>
            <a:xfrm>
              <a:off x="11000015" y="5377955"/>
              <a:ext cx="278853" cy="278853"/>
              <a:chOff x="11000015" y="5377955"/>
              <a:chExt cx="278853" cy="278853"/>
            </a:xfrm>
          </p:grpSpPr>
          <p:sp>
            <p:nvSpPr>
              <p:cNvPr id="256" name="Freeform: Shape 255">
                <a:extLst>
                  <a:ext uri="{FF2B5EF4-FFF2-40B4-BE49-F238E27FC236}">
                    <a16:creationId xmlns:a16="http://schemas.microsoft.com/office/drawing/2014/main" id="{3AEC430A-C9F8-18C3-FD23-290284B6AAC6}"/>
                  </a:ext>
                </a:extLst>
              </p:cNvPr>
              <p:cNvSpPr/>
              <p:nvPr/>
            </p:nvSpPr>
            <p:spPr>
              <a:xfrm>
                <a:off x="11041843" y="5419783"/>
                <a:ext cx="195197" cy="195197"/>
              </a:xfrm>
              <a:custGeom>
                <a:avLst/>
                <a:gdLst>
                  <a:gd name="connsiteX0" fmla="*/ 170 w 195197"/>
                  <a:gd name="connsiteY0" fmla="*/ 170 h 195197"/>
                  <a:gd name="connsiteX1" fmla="*/ 195368 w 195197"/>
                  <a:gd name="connsiteY1" fmla="*/ 170 h 195197"/>
                  <a:gd name="connsiteX2" fmla="*/ 195368 w 195197"/>
                  <a:gd name="connsiteY2" fmla="*/ 195368 h 195197"/>
                  <a:gd name="connsiteX3" fmla="*/ 17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170"/>
                    </a:moveTo>
                    <a:lnTo>
                      <a:pt x="195368" y="170"/>
                    </a:lnTo>
                    <a:lnTo>
                      <a:pt x="195368" y="195368"/>
                    </a:lnTo>
                    <a:lnTo>
                      <a:pt x="170" y="195368"/>
                    </a:lnTo>
                    <a:close/>
                  </a:path>
                </a:pathLst>
              </a:custGeom>
              <a:noFill/>
              <a:ln w="27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0223F6C-1C0C-D4A5-282A-3C61F7BB7CAA}"/>
                  </a:ext>
                </a:extLst>
              </p:cNvPr>
              <p:cNvSpPr/>
              <p:nvPr/>
            </p:nvSpPr>
            <p:spPr>
              <a:xfrm>
                <a:off x="11000015" y="5377955"/>
                <a:ext cx="278853" cy="278853"/>
              </a:xfrm>
              <a:custGeom>
                <a:avLst/>
                <a:gdLst>
                  <a:gd name="connsiteX0" fmla="*/ 237196 w 278853"/>
                  <a:gd name="connsiteY0" fmla="*/ 170 h 278853"/>
                  <a:gd name="connsiteX1" fmla="*/ 41998 w 278853"/>
                  <a:gd name="connsiteY1" fmla="*/ 170 h 278853"/>
                  <a:gd name="connsiteX2" fmla="*/ 170 w 278853"/>
                  <a:gd name="connsiteY2" fmla="*/ 170 h 278853"/>
                  <a:gd name="connsiteX3" fmla="*/ 170 w 278853"/>
                  <a:gd name="connsiteY3" fmla="*/ 41998 h 278853"/>
                  <a:gd name="connsiteX4" fmla="*/ 170 w 278853"/>
                  <a:gd name="connsiteY4" fmla="*/ 237196 h 278853"/>
                  <a:gd name="connsiteX5" fmla="*/ 170 w 278853"/>
                  <a:gd name="connsiteY5" fmla="*/ 279024 h 278853"/>
                  <a:gd name="connsiteX6" fmla="*/ 41998 w 278853"/>
                  <a:gd name="connsiteY6" fmla="*/ 279024 h 278853"/>
                  <a:gd name="connsiteX7" fmla="*/ 237196 w 278853"/>
                  <a:gd name="connsiteY7" fmla="*/ 279024 h 278853"/>
                  <a:gd name="connsiteX8" fmla="*/ 279024 w 278853"/>
                  <a:gd name="connsiteY8" fmla="*/ 279024 h 278853"/>
                  <a:gd name="connsiteX9" fmla="*/ 279024 w 278853"/>
                  <a:gd name="connsiteY9" fmla="*/ 237196 h 278853"/>
                  <a:gd name="connsiteX10" fmla="*/ 279024 w 278853"/>
                  <a:gd name="connsiteY10" fmla="*/ 41998 h 278853"/>
                  <a:gd name="connsiteX11" fmla="*/ 279024 w 278853"/>
                  <a:gd name="connsiteY11" fmla="*/ 170 h 278853"/>
                  <a:gd name="connsiteX12" fmla="*/ 237196 w 278853"/>
                  <a:gd name="connsiteY12" fmla="*/ 170 h 278853"/>
                  <a:gd name="connsiteX13" fmla="*/ 237196 w 278853"/>
                  <a:gd name="connsiteY13" fmla="*/ 237196 h 278853"/>
                  <a:gd name="connsiteX14" fmla="*/ 41998 w 278853"/>
                  <a:gd name="connsiteY14" fmla="*/ 237196 h 278853"/>
                  <a:gd name="connsiteX15" fmla="*/ 41998 w 278853"/>
                  <a:gd name="connsiteY15" fmla="*/ 41998 h 278853"/>
                  <a:gd name="connsiteX16" fmla="*/ 237196 w 278853"/>
                  <a:gd name="connsiteY16" fmla="*/ 41998 h 278853"/>
                  <a:gd name="connsiteX17" fmla="*/ 23719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170"/>
                    </a:moveTo>
                    <a:lnTo>
                      <a:pt x="41998" y="170"/>
                    </a:lnTo>
                    <a:lnTo>
                      <a:pt x="170" y="170"/>
                    </a:lnTo>
                    <a:lnTo>
                      <a:pt x="170" y="41998"/>
                    </a:lnTo>
                    <a:lnTo>
                      <a:pt x="170" y="237196"/>
                    </a:lnTo>
                    <a:lnTo>
                      <a:pt x="170" y="279024"/>
                    </a:lnTo>
                    <a:lnTo>
                      <a:pt x="41998" y="279024"/>
                    </a:lnTo>
                    <a:lnTo>
                      <a:pt x="237196" y="279024"/>
                    </a:lnTo>
                    <a:lnTo>
                      <a:pt x="279024" y="279024"/>
                    </a:lnTo>
                    <a:lnTo>
                      <a:pt x="279024" y="237196"/>
                    </a:lnTo>
                    <a:lnTo>
                      <a:pt x="279024" y="41998"/>
                    </a:lnTo>
                    <a:lnTo>
                      <a:pt x="279024" y="170"/>
                    </a:lnTo>
                    <a:lnTo>
                      <a:pt x="237196" y="170"/>
                    </a:lnTo>
                    <a:close/>
                    <a:moveTo>
                      <a:pt x="237196" y="237196"/>
                    </a:moveTo>
                    <a:lnTo>
                      <a:pt x="41998" y="237196"/>
                    </a:lnTo>
                    <a:lnTo>
                      <a:pt x="41998" y="41998"/>
                    </a:lnTo>
                    <a:lnTo>
                      <a:pt x="237196" y="41998"/>
                    </a:lnTo>
                    <a:lnTo>
                      <a:pt x="237196" y="237196"/>
                    </a:lnTo>
                    <a:close/>
                  </a:path>
                </a:pathLst>
              </a:custGeom>
              <a:solidFill>
                <a:srgbClr val="000000"/>
              </a:solidFill>
              <a:ln w="2783" cap="flat">
                <a:noFill/>
                <a:prstDash val="solid"/>
                <a:miter/>
              </a:ln>
            </p:spPr>
            <p:txBody>
              <a:bodyPr rtlCol="0" anchor="ctr"/>
              <a:lstStyle/>
              <a:p>
                <a:endParaRPr lang="en-US"/>
              </a:p>
            </p:txBody>
          </p:sp>
        </p:grpSp>
        <p:grpSp>
          <p:nvGrpSpPr>
            <p:cNvPr id="258" name="Graphic 9">
              <a:extLst>
                <a:ext uri="{FF2B5EF4-FFF2-40B4-BE49-F238E27FC236}">
                  <a16:creationId xmlns:a16="http://schemas.microsoft.com/office/drawing/2014/main" id="{88DAE2A1-7F46-A63E-2F75-D26048B523D7}"/>
                </a:ext>
              </a:extLst>
            </p:cNvPr>
            <p:cNvGrpSpPr/>
            <p:nvPr/>
          </p:nvGrpSpPr>
          <p:grpSpPr>
            <a:xfrm>
              <a:off x="11717068" y="5377955"/>
              <a:ext cx="278853" cy="278853"/>
              <a:chOff x="11717068" y="5377955"/>
              <a:chExt cx="278853" cy="278853"/>
            </a:xfrm>
          </p:grpSpPr>
          <p:sp>
            <p:nvSpPr>
              <p:cNvPr id="259" name="Freeform: Shape 258">
                <a:extLst>
                  <a:ext uri="{FF2B5EF4-FFF2-40B4-BE49-F238E27FC236}">
                    <a16:creationId xmlns:a16="http://schemas.microsoft.com/office/drawing/2014/main" id="{0A98D70C-B29C-291D-F16D-142855091B1B}"/>
                  </a:ext>
                </a:extLst>
              </p:cNvPr>
              <p:cNvSpPr/>
              <p:nvPr/>
            </p:nvSpPr>
            <p:spPr>
              <a:xfrm>
                <a:off x="11758896" y="5419783"/>
                <a:ext cx="195197" cy="195197"/>
              </a:xfrm>
              <a:custGeom>
                <a:avLst/>
                <a:gdLst>
                  <a:gd name="connsiteX0" fmla="*/ 890 w 195197"/>
                  <a:gd name="connsiteY0" fmla="*/ 170 h 195197"/>
                  <a:gd name="connsiteX1" fmla="*/ 196088 w 195197"/>
                  <a:gd name="connsiteY1" fmla="*/ 170 h 195197"/>
                  <a:gd name="connsiteX2" fmla="*/ 196088 w 195197"/>
                  <a:gd name="connsiteY2" fmla="*/ 195368 h 195197"/>
                  <a:gd name="connsiteX3" fmla="*/ 89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890" y="170"/>
                    </a:moveTo>
                    <a:lnTo>
                      <a:pt x="196088" y="170"/>
                    </a:lnTo>
                    <a:lnTo>
                      <a:pt x="196088" y="195368"/>
                    </a:lnTo>
                    <a:lnTo>
                      <a:pt x="890" y="195368"/>
                    </a:lnTo>
                    <a:close/>
                  </a:path>
                </a:pathLst>
              </a:custGeom>
              <a:noFill/>
              <a:ln w="27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CA28E84-5109-94B5-FDFA-556AB7395FDA}"/>
                  </a:ext>
                </a:extLst>
              </p:cNvPr>
              <p:cNvSpPr/>
              <p:nvPr/>
            </p:nvSpPr>
            <p:spPr>
              <a:xfrm>
                <a:off x="11717068" y="5377955"/>
                <a:ext cx="278853" cy="278853"/>
              </a:xfrm>
              <a:custGeom>
                <a:avLst/>
                <a:gdLst>
                  <a:gd name="connsiteX0" fmla="*/ 237916 w 278853"/>
                  <a:gd name="connsiteY0" fmla="*/ 170 h 278853"/>
                  <a:gd name="connsiteX1" fmla="*/ 42718 w 278853"/>
                  <a:gd name="connsiteY1" fmla="*/ 170 h 278853"/>
                  <a:gd name="connsiteX2" fmla="*/ 890 w 278853"/>
                  <a:gd name="connsiteY2" fmla="*/ 170 h 278853"/>
                  <a:gd name="connsiteX3" fmla="*/ 890 w 278853"/>
                  <a:gd name="connsiteY3" fmla="*/ 41998 h 278853"/>
                  <a:gd name="connsiteX4" fmla="*/ 890 w 278853"/>
                  <a:gd name="connsiteY4" fmla="*/ 237196 h 278853"/>
                  <a:gd name="connsiteX5" fmla="*/ 890 w 278853"/>
                  <a:gd name="connsiteY5" fmla="*/ 279024 h 278853"/>
                  <a:gd name="connsiteX6" fmla="*/ 42718 w 278853"/>
                  <a:gd name="connsiteY6" fmla="*/ 279024 h 278853"/>
                  <a:gd name="connsiteX7" fmla="*/ 237916 w 278853"/>
                  <a:gd name="connsiteY7" fmla="*/ 279024 h 278853"/>
                  <a:gd name="connsiteX8" fmla="*/ 279744 w 278853"/>
                  <a:gd name="connsiteY8" fmla="*/ 279024 h 278853"/>
                  <a:gd name="connsiteX9" fmla="*/ 279744 w 278853"/>
                  <a:gd name="connsiteY9" fmla="*/ 237196 h 278853"/>
                  <a:gd name="connsiteX10" fmla="*/ 279744 w 278853"/>
                  <a:gd name="connsiteY10" fmla="*/ 41998 h 278853"/>
                  <a:gd name="connsiteX11" fmla="*/ 279744 w 278853"/>
                  <a:gd name="connsiteY11" fmla="*/ 170 h 278853"/>
                  <a:gd name="connsiteX12" fmla="*/ 237916 w 278853"/>
                  <a:gd name="connsiteY12" fmla="*/ 170 h 278853"/>
                  <a:gd name="connsiteX13" fmla="*/ 237916 w 278853"/>
                  <a:gd name="connsiteY13" fmla="*/ 237196 h 278853"/>
                  <a:gd name="connsiteX14" fmla="*/ 42718 w 278853"/>
                  <a:gd name="connsiteY14" fmla="*/ 237196 h 278853"/>
                  <a:gd name="connsiteX15" fmla="*/ 42718 w 278853"/>
                  <a:gd name="connsiteY15" fmla="*/ 41998 h 278853"/>
                  <a:gd name="connsiteX16" fmla="*/ 237916 w 278853"/>
                  <a:gd name="connsiteY16" fmla="*/ 41998 h 278853"/>
                  <a:gd name="connsiteX17" fmla="*/ 23791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916" y="170"/>
                    </a:moveTo>
                    <a:lnTo>
                      <a:pt x="42718" y="170"/>
                    </a:lnTo>
                    <a:lnTo>
                      <a:pt x="890" y="170"/>
                    </a:lnTo>
                    <a:lnTo>
                      <a:pt x="890" y="41998"/>
                    </a:lnTo>
                    <a:lnTo>
                      <a:pt x="890" y="237196"/>
                    </a:lnTo>
                    <a:lnTo>
                      <a:pt x="890" y="279024"/>
                    </a:lnTo>
                    <a:lnTo>
                      <a:pt x="42718" y="279024"/>
                    </a:lnTo>
                    <a:lnTo>
                      <a:pt x="237916" y="279024"/>
                    </a:lnTo>
                    <a:lnTo>
                      <a:pt x="279744" y="279024"/>
                    </a:lnTo>
                    <a:lnTo>
                      <a:pt x="279744" y="237196"/>
                    </a:lnTo>
                    <a:lnTo>
                      <a:pt x="279744" y="41998"/>
                    </a:lnTo>
                    <a:lnTo>
                      <a:pt x="279744" y="170"/>
                    </a:lnTo>
                    <a:lnTo>
                      <a:pt x="237916" y="170"/>
                    </a:lnTo>
                    <a:close/>
                    <a:moveTo>
                      <a:pt x="237916" y="237196"/>
                    </a:moveTo>
                    <a:lnTo>
                      <a:pt x="42718" y="237196"/>
                    </a:lnTo>
                    <a:lnTo>
                      <a:pt x="42718" y="41998"/>
                    </a:lnTo>
                    <a:lnTo>
                      <a:pt x="237916" y="41998"/>
                    </a:lnTo>
                    <a:lnTo>
                      <a:pt x="237916" y="237196"/>
                    </a:lnTo>
                    <a:close/>
                  </a:path>
                </a:pathLst>
              </a:custGeom>
              <a:solidFill>
                <a:srgbClr val="000000"/>
              </a:solidFill>
              <a:ln w="2783" cap="flat">
                <a:noFill/>
                <a:prstDash val="solid"/>
                <a:miter/>
              </a:ln>
            </p:spPr>
            <p:txBody>
              <a:bodyPr rtlCol="0" anchor="ctr"/>
              <a:lstStyle/>
              <a:p>
                <a:endParaRPr lang="en-US"/>
              </a:p>
            </p:txBody>
          </p:sp>
        </p:grpSp>
        <p:grpSp>
          <p:nvGrpSpPr>
            <p:cNvPr id="261" name="Graphic 9">
              <a:extLst>
                <a:ext uri="{FF2B5EF4-FFF2-40B4-BE49-F238E27FC236}">
                  <a16:creationId xmlns:a16="http://schemas.microsoft.com/office/drawing/2014/main" id="{E29B7EE3-309D-F047-00FB-0CB1E1DA0ABF}"/>
                </a:ext>
              </a:extLst>
            </p:cNvPr>
            <p:cNvGrpSpPr/>
            <p:nvPr/>
          </p:nvGrpSpPr>
          <p:grpSpPr>
            <a:xfrm>
              <a:off x="11000015" y="6095008"/>
              <a:ext cx="278853" cy="278853"/>
              <a:chOff x="11000015" y="6095008"/>
              <a:chExt cx="278853" cy="278853"/>
            </a:xfrm>
          </p:grpSpPr>
          <p:sp>
            <p:nvSpPr>
              <p:cNvPr id="262" name="Freeform: Shape 261">
                <a:extLst>
                  <a:ext uri="{FF2B5EF4-FFF2-40B4-BE49-F238E27FC236}">
                    <a16:creationId xmlns:a16="http://schemas.microsoft.com/office/drawing/2014/main" id="{E57927E6-B0B0-3A5A-E749-98B2964F744A}"/>
                  </a:ext>
                </a:extLst>
              </p:cNvPr>
              <p:cNvSpPr/>
              <p:nvPr/>
            </p:nvSpPr>
            <p:spPr>
              <a:xfrm>
                <a:off x="11041843" y="6136836"/>
                <a:ext cx="195197" cy="195197"/>
              </a:xfrm>
              <a:custGeom>
                <a:avLst/>
                <a:gdLst>
                  <a:gd name="connsiteX0" fmla="*/ 170 w 195197"/>
                  <a:gd name="connsiteY0" fmla="*/ 890 h 195197"/>
                  <a:gd name="connsiteX1" fmla="*/ 195368 w 195197"/>
                  <a:gd name="connsiteY1" fmla="*/ 890 h 195197"/>
                  <a:gd name="connsiteX2" fmla="*/ 195368 w 195197"/>
                  <a:gd name="connsiteY2" fmla="*/ 196088 h 195197"/>
                  <a:gd name="connsiteX3" fmla="*/ 170 w 195197"/>
                  <a:gd name="connsiteY3" fmla="*/ 19608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890"/>
                    </a:moveTo>
                    <a:lnTo>
                      <a:pt x="195368" y="890"/>
                    </a:lnTo>
                    <a:lnTo>
                      <a:pt x="195368" y="196088"/>
                    </a:lnTo>
                    <a:lnTo>
                      <a:pt x="170" y="196088"/>
                    </a:lnTo>
                    <a:close/>
                  </a:path>
                </a:pathLst>
              </a:custGeom>
              <a:noFill/>
              <a:ln w="27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318D2FB-DF8D-A8C4-CF50-16A3CB662D42}"/>
                  </a:ext>
                </a:extLst>
              </p:cNvPr>
              <p:cNvSpPr/>
              <p:nvPr/>
            </p:nvSpPr>
            <p:spPr>
              <a:xfrm>
                <a:off x="11000015" y="6095008"/>
                <a:ext cx="278853" cy="278853"/>
              </a:xfrm>
              <a:custGeom>
                <a:avLst/>
                <a:gdLst>
                  <a:gd name="connsiteX0" fmla="*/ 237196 w 278853"/>
                  <a:gd name="connsiteY0" fmla="*/ 890 h 278853"/>
                  <a:gd name="connsiteX1" fmla="*/ 41998 w 278853"/>
                  <a:gd name="connsiteY1" fmla="*/ 890 h 278853"/>
                  <a:gd name="connsiteX2" fmla="*/ 170 w 278853"/>
                  <a:gd name="connsiteY2" fmla="*/ 890 h 278853"/>
                  <a:gd name="connsiteX3" fmla="*/ 170 w 278853"/>
                  <a:gd name="connsiteY3" fmla="*/ 42718 h 278853"/>
                  <a:gd name="connsiteX4" fmla="*/ 170 w 278853"/>
                  <a:gd name="connsiteY4" fmla="*/ 237916 h 278853"/>
                  <a:gd name="connsiteX5" fmla="*/ 170 w 278853"/>
                  <a:gd name="connsiteY5" fmla="*/ 279744 h 278853"/>
                  <a:gd name="connsiteX6" fmla="*/ 41998 w 278853"/>
                  <a:gd name="connsiteY6" fmla="*/ 279744 h 278853"/>
                  <a:gd name="connsiteX7" fmla="*/ 237196 w 278853"/>
                  <a:gd name="connsiteY7" fmla="*/ 279744 h 278853"/>
                  <a:gd name="connsiteX8" fmla="*/ 279024 w 278853"/>
                  <a:gd name="connsiteY8" fmla="*/ 279744 h 278853"/>
                  <a:gd name="connsiteX9" fmla="*/ 279024 w 278853"/>
                  <a:gd name="connsiteY9" fmla="*/ 237916 h 278853"/>
                  <a:gd name="connsiteX10" fmla="*/ 279024 w 278853"/>
                  <a:gd name="connsiteY10" fmla="*/ 42718 h 278853"/>
                  <a:gd name="connsiteX11" fmla="*/ 279024 w 278853"/>
                  <a:gd name="connsiteY11" fmla="*/ 890 h 278853"/>
                  <a:gd name="connsiteX12" fmla="*/ 237196 w 278853"/>
                  <a:gd name="connsiteY12" fmla="*/ 890 h 278853"/>
                  <a:gd name="connsiteX13" fmla="*/ 237196 w 278853"/>
                  <a:gd name="connsiteY13" fmla="*/ 237916 h 278853"/>
                  <a:gd name="connsiteX14" fmla="*/ 41998 w 278853"/>
                  <a:gd name="connsiteY14" fmla="*/ 237916 h 278853"/>
                  <a:gd name="connsiteX15" fmla="*/ 41998 w 278853"/>
                  <a:gd name="connsiteY15" fmla="*/ 42718 h 278853"/>
                  <a:gd name="connsiteX16" fmla="*/ 237196 w 278853"/>
                  <a:gd name="connsiteY16" fmla="*/ 42718 h 278853"/>
                  <a:gd name="connsiteX17" fmla="*/ 237196 w 278853"/>
                  <a:gd name="connsiteY17" fmla="*/ 23791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890"/>
                    </a:moveTo>
                    <a:lnTo>
                      <a:pt x="41998" y="890"/>
                    </a:lnTo>
                    <a:lnTo>
                      <a:pt x="170" y="890"/>
                    </a:lnTo>
                    <a:lnTo>
                      <a:pt x="170" y="42718"/>
                    </a:lnTo>
                    <a:lnTo>
                      <a:pt x="170" y="237916"/>
                    </a:lnTo>
                    <a:lnTo>
                      <a:pt x="170" y="279744"/>
                    </a:lnTo>
                    <a:lnTo>
                      <a:pt x="41998" y="279744"/>
                    </a:lnTo>
                    <a:lnTo>
                      <a:pt x="237196" y="279744"/>
                    </a:lnTo>
                    <a:lnTo>
                      <a:pt x="279024" y="279744"/>
                    </a:lnTo>
                    <a:lnTo>
                      <a:pt x="279024" y="237916"/>
                    </a:lnTo>
                    <a:lnTo>
                      <a:pt x="279024" y="42718"/>
                    </a:lnTo>
                    <a:lnTo>
                      <a:pt x="279024" y="890"/>
                    </a:lnTo>
                    <a:lnTo>
                      <a:pt x="237196" y="890"/>
                    </a:lnTo>
                    <a:close/>
                    <a:moveTo>
                      <a:pt x="237196" y="237916"/>
                    </a:moveTo>
                    <a:lnTo>
                      <a:pt x="41998" y="237916"/>
                    </a:lnTo>
                    <a:lnTo>
                      <a:pt x="41998" y="42718"/>
                    </a:lnTo>
                    <a:lnTo>
                      <a:pt x="237196" y="42718"/>
                    </a:lnTo>
                    <a:lnTo>
                      <a:pt x="237196" y="237916"/>
                    </a:lnTo>
                    <a:close/>
                  </a:path>
                </a:pathLst>
              </a:custGeom>
              <a:solidFill>
                <a:srgbClr val="000000"/>
              </a:solidFill>
              <a:ln w="2783" cap="flat">
                <a:noFill/>
                <a:prstDash val="solid"/>
                <a:miter/>
              </a:ln>
            </p:spPr>
            <p:txBody>
              <a:bodyPr rtlCol="0" anchor="ctr"/>
              <a:lstStyle/>
              <a:p>
                <a:endParaRPr lang="en-US"/>
              </a:p>
            </p:txBody>
          </p:sp>
        </p:grpSp>
        <p:sp>
          <p:nvSpPr>
            <p:cNvPr id="264" name="Freeform: Shape 263">
              <a:extLst>
                <a:ext uri="{FF2B5EF4-FFF2-40B4-BE49-F238E27FC236}">
                  <a16:creationId xmlns:a16="http://schemas.microsoft.com/office/drawing/2014/main" id="{FFEFE3E9-C210-E6EF-7DDF-C55C5B2415E9}"/>
                </a:ext>
              </a:extLst>
            </p:cNvPr>
            <p:cNvSpPr/>
            <p:nvPr/>
          </p:nvSpPr>
          <p:spPr>
            <a:xfrm>
              <a:off x="11079688" y="5457628"/>
              <a:ext cx="119508" cy="119508"/>
            </a:xfrm>
            <a:custGeom>
              <a:avLst/>
              <a:gdLst>
                <a:gd name="connsiteX0" fmla="*/ 170 w 119508"/>
                <a:gd name="connsiteY0" fmla="*/ 170 h 119508"/>
                <a:gd name="connsiteX1" fmla="*/ 119679 w 119508"/>
                <a:gd name="connsiteY1" fmla="*/ 170 h 119508"/>
                <a:gd name="connsiteX2" fmla="*/ 119679 w 119508"/>
                <a:gd name="connsiteY2" fmla="*/ 119679 h 119508"/>
                <a:gd name="connsiteX3" fmla="*/ 17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170"/>
                  </a:moveTo>
                  <a:lnTo>
                    <a:pt x="119679" y="170"/>
                  </a:lnTo>
                  <a:lnTo>
                    <a:pt x="119679" y="119679"/>
                  </a:lnTo>
                  <a:lnTo>
                    <a:pt x="170" y="119679"/>
                  </a:lnTo>
                  <a:close/>
                </a:path>
              </a:pathLst>
            </a:custGeom>
            <a:solidFill>
              <a:srgbClr val="000000"/>
            </a:solidFill>
            <a:ln w="119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27B0E9E-83DD-7A86-E3F4-88362993E5BD}"/>
                </a:ext>
              </a:extLst>
            </p:cNvPr>
            <p:cNvSpPr/>
            <p:nvPr/>
          </p:nvSpPr>
          <p:spPr>
            <a:xfrm>
              <a:off x="11796741" y="5457628"/>
              <a:ext cx="119508" cy="119508"/>
            </a:xfrm>
            <a:custGeom>
              <a:avLst/>
              <a:gdLst>
                <a:gd name="connsiteX0" fmla="*/ 890 w 119508"/>
                <a:gd name="connsiteY0" fmla="*/ 170 h 119508"/>
                <a:gd name="connsiteX1" fmla="*/ 120399 w 119508"/>
                <a:gd name="connsiteY1" fmla="*/ 170 h 119508"/>
                <a:gd name="connsiteX2" fmla="*/ 120399 w 119508"/>
                <a:gd name="connsiteY2" fmla="*/ 119679 h 119508"/>
                <a:gd name="connsiteX3" fmla="*/ 89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890" y="170"/>
                  </a:moveTo>
                  <a:lnTo>
                    <a:pt x="120399" y="170"/>
                  </a:lnTo>
                  <a:lnTo>
                    <a:pt x="120399" y="119679"/>
                  </a:lnTo>
                  <a:lnTo>
                    <a:pt x="890" y="119679"/>
                  </a:lnTo>
                  <a:close/>
                </a:path>
              </a:pathLst>
            </a:custGeom>
            <a:solidFill>
              <a:srgbClr val="000000"/>
            </a:solidFill>
            <a:ln w="119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4D610CB-689E-D754-867C-1B740F1C971B}"/>
                </a:ext>
              </a:extLst>
            </p:cNvPr>
            <p:cNvSpPr/>
            <p:nvPr/>
          </p:nvSpPr>
          <p:spPr>
            <a:xfrm>
              <a:off x="11079688" y="6174681"/>
              <a:ext cx="119508" cy="119508"/>
            </a:xfrm>
            <a:custGeom>
              <a:avLst/>
              <a:gdLst>
                <a:gd name="connsiteX0" fmla="*/ 170 w 119508"/>
                <a:gd name="connsiteY0" fmla="*/ 890 h 119508"/>
                <a:gd name="connsiteX1" fmla="*/ 119679 w 119508"/>
                <a:gd name="connsiteY1" fmla="*/ 890 h 119508"/>
                <a:gd name="connsiteX2" fmla="*/ 119679 w 119508"/>
                <a:gd name="connsiteY2" fmla="*/ 120399 h 119508"/>
                <a:gd name="connsiteX3" fmla="*/ 170 w 119508"/>
                <a:gd name="connsiteY3" fmla="*/ 12039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890"/>
                  </a:moveTo>
                  <a:lnTo>
                    <a:pt x="119679" y="890"/>
                  </a:lnTo>
                  <a:lnTo>
                    <a:pt x="119679" y="120399"/>
                  </a:lnTo>
                  <a:lnTo>
                    <a:pt x="170" y="120399"/>
                  </a:lnTo>
                  <a:close/>
                </a:path>
              </a:pathLst>
            </a:custGeom>
            <a:solidFill>
              <a:srgbClr val="000000"/>
            </a:solidFill>
            <a:ln w="1193" cap="flat">
              <a:noFill/>
              <a:prstDash val="solid"/>
              <a:miter/>
            </a:ln>
          </p:spPr>
          <p:txBody>
            <a:bodyPr rtlCol="0" anchor="ctr"/>
            <a:lstStyle/>
            <a:p>
              <a:endParaRPr lang="en-US"/>
            </a:p>
          </p:txBody>
        </p:sp>
      </p:grpSp>
    </p:spTree>
    <p:extLst>
      <p:ext uri="{BB962C8B-B14F-4D97-AF65-F5344CB8AC3E}">
        <p14:creationId xmlns:p14="http://schemas.microsoft.com/office/powerpoint/2010/main" val="1540629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hu-HU" sz="2800" b="1" dirty="0" err="1">
                <a:solidFill>
                  <a:srgbClr val="AB7C18"/>
                </a:solidFill>
                <a:latin typeface="+mn-lt"/>
                <a:ea typeface="+mn-ea"/>
              </a:rPr>
              <a:t>Machine</a:t>
            </a:r>
            <a:r>
              <a:rPr lang="hu-HU" sz="2800" b="1" dirty="0">
                <a:solidFill>
                  <a:srgbClr val="AB7C18"/>
                </a:solidFill>
                <a:latin typeface="+mn-lt"/>
                <a:ea typeface="+mn-ea"/>
              </a:rPr>
              <a:t> </a:t>
            </a:r>
            <a:r>
              <a:rPr lang="hu-HU" sz="2800" b="1" dirty="0" err="1">
                <a:solidFill>
                  <a:srgbClr val="AB7C18"/>
                </a:solidFill>
                <a:latin typeface="+mn-lt"/>
                <a:ea typeface="+mn-ea"/>
              </a:rPr>
              <a:t>learning</a:t>
            </a:r>
            <a:r>
              <a:rPr lang="hu-HU" sz="2800" b="1" dirty="0">
                <a:solidFill>
                  <a:srgbClr val="AB7C18"/>
                </a:solidFill>
                <a:latin typeface="+mn-lt"/>
                <a:ea typeface="+mn-ea"/>
              </a:rPr>
              <a:t> </a:t>
            </a:r>
            <a:r>
              <a:rPr lang="hu-HU" sz="2800" b="1" dirty="0" err="1">
                <a:solidFill>
                  <a:srgbClr val="AB7C18"/>
                </a:solidFill>
                <a:latin typeface="+mn-lt"/>
                <a:ea typeface="+mn-ea"/>
              </a:rPr>
              <a:t>aided</a:t>
            </a:r>
            <a:r>
              <a:rPr lang="hu-HU" sz="2800" b="1" dirty="0">
                <a:solidFill>
                  <a:srgbClr val="AB7C18"/>
                </a:solidFill>
                <a:latin typeface="+mn-lt"/>
                <a:ea typeface="+mn-ea"/>
              </a:rPr>
              <a:t> </a:t>
            </a:r>
            <a:r>
              <a:rPr lang="hu-HU" sz="2800" b="1" dirty="0" err="1">
                <a:solidFill>
                  <a:srgbClr val="AB7C18"/>
                </a:solidFill>
                <a:latin typeface="+mn-lt"/>
                <a:ea typeface="+mn-ea"/>
              </a:rPr>
              <a:t>geospatial</a:t>
            </a:r>
            <a:r>
              <a:rPr lang="hu-HU" sz="2800" b="1" dirty="0">
                <a:solidFill>
                  <a:srgbClr val="AB7C18"/>
                </a:solidFill>
                <a:latin typeface="+mn-lt"/>
                <a:ea typeface="+mn-ea"/>
              </a:rPr>
              <a:t> </a:t>
            </a:r>
            <a:r>
              <a:rPr lang="hu-HU" sz="2800" b="1" dirty="0" err="1">
                <a:solidFill>
                  <a:srgbClr val="AB7C18"/>
                </a:solidFill>
                <a:latin typeface="+mn-lt"/>
                <a:ea typeface="+mn-ea"/>
              </a:rPr>
              <a:t>data</a:t>
            </a:r>
            <a:r>
              <a:rPr lang="hu-HU" sz="2800" b="1" dirty="0">
                <a:solidFill>
                  <a:srgbClr val="AB7C18"/>
                </a:solidFill>
                <a:latin typeface="+mn-lt"/>
                <a:ea typeface="+mn-ea"/>
              </a:rPr>
              <a:t> </a:t>
            </a:r>
            <a:r>
              <a:rPr lang="hu-HU" sz="2800" b="1" dirty="0" err="1">
                <a:solidFill>
                  <a:srgbClr val="AB7C18"/>
                </a:solidFill>
                <a:latin typeface="+mn-lt"/>
                <a:ea typeface="+mn-ea"/>
              </a:rPr>
              <a:t>acquisition</a:t>
            </a:r>
            <a:endParaRPr lang="en-US" sz="2800" b="1"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300" dirty="0" err="1">
                <a:solidFill>
                  <a:schemeClr val="accent5"/>
                </a:solidFill>
              </a:rPr>
              <a:t>InterMap</a:t>
            </a:r>
            <a:r>
              <a:rPr lang="en-GB" sz="1300" dirty="0">
                <a:solidFill>
                  <a:schemeClr val="accent5"/>
                </a:solidFill>
              </a:rPr>
              <a:t> has 24 years of experience developing hardware and software solutions for collecting, managing and sharing geospatial data, employing most recent advances in the mapping and IT fields, assisting the job of surveyors, municipalities and infrastructure planners.</a:t>
            </a:r>
          </a:p>
          <a:p>
            <a:pPr algn="just"/>
            <a:r>
              <a:rPr lang="en-GB" sz="1800" dirty="0">
                <a:solidFill>
                  <a:srgbClr val="B8860B"/>
                </a:solidFill>
                <a:latin typeface="+mj-lt"/>
              </a:rPr>
              <a:t>Challenges &amp; Solution</a:t>
            </a:r>
          </a:p>
          <a:p>
            <a:pPr algn="just"/>
            <a:r>
              <a:rPr lang="en-GB" sz="1300" dirty="0">
                <a:solidFill>
                  <a:schemeClr val="accent5"/>
                </a:solidFill>
              </a:rPr>
              <a:t>To acquire accurate and useful data with the least possible manual labour, efficient machine learning models must be trained. These training sessions require vast amount of computer resources.</a:t>
            </a:r>
          </a:p>
          <a:p>
            <a:pPr algn="just"/>
            <a:r>
              <a:rPr lang="en-GB" sz="1300" dirty="0">
                <a:solidFill>
                  <a:schemeClr val="accent5"/>
                </a:solidFill>
              </a:rPr>
              <a:t>By employing HPC resources, the training time can be significantly reduced, thus more experimental solutions can be examined. Furthermore, with more processing capability, more complex models can be trained, which opens up new data acquisition methods.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a:solidFill>
                  <a:srgbClr val="B8860B"/>
                </a:solidFill>
                <a:latin typeface="+mj-lt"/>
              </a:rPr>
              <a:t>Benefits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Faster training of experimental models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Scalable resource allocation to match model complexity</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Parallel processing results in more generic models</a:t>
            </a:r>
            <a:endParaRPr lang="en-GB" sz="18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dirty="0">
                <a:solidFill>
                  <a:schemeClr val="accent5"/>
                </a:solidFill>
              </a:rPr>
              <a:t>“We were able to deploy our training pipeline to the Komondor HPC, provided by the KIFÜ and the results are the expected: more complex image processing models can be trained in much less time, which would not be possible on consumer-grade hardware.”  </a:t>
            </a:r>
            <a:br>
              <a:rPr lang="en-GB" sz="1600" i="1" u="none" strike="noStrike" dirty="0">
                <a:solidFill>
                  <a:schemeClr val="accent5"/>
                </a:solidFill>
                <a:effectLst/>
              </a:rPr>
            </a:br>
            <a:r>
              <a:rPr lang="en-GB" sz="1600" b="1" dirty="0" err="1">
                <a:solidFill>
                  <a:srgbClr val="B8860B"/>
                </a:solidFill>
              </a:rPr>
              <a:t>Gergő</a:t>
            </a:r>
            <a:r>
              <a:rPr lang="en-GB" sz="1600" b="1" dirty="0">
                <a:solidFill>
                  <a:srgbClr val="B8860B"/>
                </a:solidFill>
              </a:rPr>
              <a:t> </a:t>
            </a:r>
            <a:r>
              <a:rPr lang="en-GB" sz="1600" b="1" dirty="0" err="1">
                <a:solidFill>
                  <a:srgbClr val="B8860B"/>
                </a:solidFill>
              </a:rPr>
              <a:t>Tóth</a:t>
            </a:r>
            <a:r>
              <a:rPr lang="en-GB" sz="1600" b="1" dirty="0">
                <a:solidFill>
                  <a:srgbClr val="B8860B"/>
                </a:solidFill>
              </a:rPr>
              <a:t>, Technology developer @InterMap</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800" b="1" dirty="0" err="1">
                <a:solidFill>
                  <a:schemeClr val="accent5"/>
                </a:solidFill>
              </a:rPr>
              <a:t>Smart</a:t>
            </a:r>
            <a:r>
              <a:rPr lang="hu-HU" sz="2800" b="1" dirty="0">
                <a:solidFill>
                  <a:schemeClr val="accent5"/>
                </a:solidFill>
              </a:rPr>
              <a:t> City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9587010" cy="523220"/>
          </a:xfrm>
          <a:prstGeom prst="rect">
            <a:avLst/>
          </a:prstGeom>
          <a:noFill/>
        </p:spPr>
        <p:txBody>
          <a:bodyPr wrap="square" rtlCol="0">
            <a:spAutoFit/>
          </a:bodyPr>
          <a:lstStyle/>
          <a:p>
            <a:r>
              <a:rPr lang="hu-HU" sz="1200" i="1" dirty="0"/>
              <a:t>Katalin Kelemen </a:t>
            </a:r>
            <a:r>
              <a:rPr lang="en-US" sz="1200" i="1" dirty="0"/>
              <a:t>Governmental Agency for IT Development-KIFÜ</a:t>
            </a:r>
            <a:r>
              <a:rPr lang="hu-HU" sz="1200" i="1" dirty="0"/>
              <a:t> kelemen.katalin@kifu.gov.hu</a:t>
            </a:r>
            <a:endParaRPr lang="en-US" sz="1200" i="1" dirty="0"/>
          </a:p>
          <a:p>
            <a:endParaRPr lang="en-GB" sz="1600" i="1" dirty="0"/>
          </a:p>
        </p:txBody>
      </p:sp>
      <p:pic>
        <p:nvPicPr>
          <p:cNvPr id="12" name="Picture 11">
            <a:extLst>
              <a:ext uri="{FF2B5EF4-FFF2-40B4-BE49-F238E27FC236}">
                <a16:creationId xmlns:a16="http://schemas.microsoft.com/office/drawing/2014/main" id="{ABE778A8-BAA6-4A03-2683-EEF2DB5EE949}"/>
              </a:ext>
            </a:extLst>
          </p:cNvPr>
          <p:cNvPicPr>
            <a:picLocks noChangeAspect="1"/>
          </p:cNvPicPr>
          <p:nvPr/>
        </p:nvPicPr>
        <p:blipFill>
          <a:blip r:embed="rId3"/>
          <a:stretch>
            <a:fillRect/>
          </a:stretch>
        </p:blipFill>
        <p:spPr>
          <a:xfrm>
            <a:off x="3740848" y="9742"/>
            <a:ext cx="4744390" cy="1171263"/>
          </a:xfrm>
          <a:prstGeom prst="rect">
            <a:avLst/>
          </a:prstGeom>
        </p:spPr>
      </p:pic>
      <p:pic>
        <p:nvPicPr>
          <p:cNvPr id="16" name="Picture 15" descr="A qr code on a white background&#10;&#10;Description automatically generated">
            <a:hlinkClick r:id="rId4"/>
            <a:extLst>
              <a:ext uri="{FF2B5EF4-FFF2-40B4-BE49-F238E27FC236}">
                <a16:creationId xmlns:a16="http://schemas.microsoft.com/office/drawing/2014/main" id="{5C1BBC72-D9FD-512E-8DD2-C34E6E7BA65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0420" y="5339074"/>
            <a:ext cx="1114461" cy="1114461"/>
          </a:xfrm>
          <a:prstGeom prst="rect">
            <a:avLst/>
          </a:prstGeom>
        </p:spPr>
      </p:pic>
      <p:pic>
        <p:nvPicPr>
          <p:cNvPr id="17" name="Kép 4">
            <a:extLst>
              <a:ext uri="{FF2B5EF4-FFF2-40B4-BE49-F238E27FC236}">
                <a16:creationId xmlns:a16="http://schemas.microsoft.com/office/drawing/2014/main" id="{58497110-E40B-62E7-E408-A524A60DDFFD}"/>
              </a:ext>
            </a:extLst>
          </p:cNvPr>
          <p:cNvPicPr>
            <a:picLocks noChangeAspect="1"/>
          </p:cNvPicPr>
          <p:nvPr/>
        </p:nvPicPr>
        <p:blipFill>
          <a:blip r:embed="rId6"/>
          <a:stretch>
            <a:fillRect/>
          </a:stretch>
        </p:blipFill>
        <p:spPr>
          <a:xfrm>
            <a:off x="4770636" y="2668968"/>
            <a:ext cx="2525485" cy="1846115"/>
          </a:xfrm>
          <a:prstGeom prst="rect">
            <a:avLst/>
          </a:prstGeom>
        </p:spPr>
      </p:pic>
      <p:pic>
        <p:nvPicPr>
          <p:cNvPr id="19" name="Picture 18">
            <a:extLst>
              <a:ext uri="{FF2B5EF4-FFF2-40B4-BE49-F238E27FC236}">
                <a16:creationId xmlns:a16="http://schemas.microsoft.com/office/drawing/2014/main" id="{5BEFBC20-553C-3A70-7862-1A0965FA5F47}"/>
              </a:ext>
            </a:extLst>
          </p:cNvPr>
          <p:cNvPicPr>
            <a:picLocks noChangeAspect="1"/>
          </p:cNvPicPr>
          <p:nvPr/>
        </p:nvPicPr>
        <p:blipFill>
          <a:blip r:embed="rId7"/>
          <a:stretch>
            <a:fillRect/>
          </a:stretch>
        </p:blipFill>
        <p:spPr>
          <a:xfrm>
            <a:off x="6096000" y="1828896"/>
            <a:ext cx="2271854" cy="1793239"/>
          </a:xfrm>
          <a:prstGeom prst="rect">
            <a:avLst/>
          </a:prstGeom>
        </p:spPr>
      </p:pic>
      <p:sp>
        <p:nvSpPr>
          <p:cNvPr id="20" name="TextBox 19">
            <a:extLst>
              <a:ext uri="{FF2B5EF4-FFF2-40B4-BE49-F238E27FC236}">
                <a16:creationId xmlns:a16="http://schemas.microsoft.com/office/drawing/2014/main" id="{FB183A2E-AF9F-E15E-2DD6-BA322B23053E}"/>
              </a:ext>
            </a:extLst>
          </p:cNvPr>
          <p:cNvSpPr txBox="1"/>
          <p:nvPr/>
        </p:nvSpPr>
        <p:spPr>
          <a:xfrm>
            <a:off x="4809538" y="4591283"/>
            <a:ext cx="3558316" cy="461665"/>
          </a:xfrm>
          <a:prstGeom prst="rect">
            <a:avLst/>
          </a:prstGeom>
          <a:noFill/>
        </p:spPr>
        <p:txBody>
          <a:bodyPr wrap="square" rtlCol="0">
            <a:spAutoFit/>
          </a:bodyPr>
          <a:lstStyle/>
          <a:p>
            <a:pPr algn="ctr"/>
            <a:r>
              <a:rPr lang="en-GB" sz="1200" i="1">
                <a:solidFill>
                  <a:schemeClr val="accent5"/>
                </a:solidFill>
              </a:rPr>
              <a:t>Image processing results on ground survey images, from which spatial data can be generated.</a:t>
            </a:r>
          </a:p>
        </p:txBody>
      </p:sp>
      <p:pic>
        <p:nvPicPr>
          <p:cNvPr id="10" name="Kép 9" descr="A képen Betűtípus, szöveg, Grafika, embléma látható&#10;&#10;Automatikusan generált leírás">
            <a:extLst>
              <a:ext uri="{FF2B5EF4-FFF2-40B4-BE49-F238E27FC236}">
                <a16:creationId xmlns:a16="http://schemas.microsoft.com/office/drawing/2014/main" id="{732D003C-096B-7717-1F43-63F1AA0BB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834" y="5398053"/>
            <a:ext cx="941145" cy="943911"/>
          </a:xfrm>
          <a:prstGeom prst="rect">
            <a:avLst/>
          </a:prstGeom>
        </p:spPr>
      </p:pic>
    </p:spTree>
    <p:extLst>
      <p:ext uri="{BB962C8B-B14F-4D97-AF65-F5344CB8AC3E}">
        <p14:creationId xmlns:p14="http://schemas.microsoft.com/office/powerpoint/2010/main" val="1046638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A3C821-A231-7429-C218-B095B2396066}"/>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Latvia</a:t>
            </a:r>
            <a:endParaRPr lang="en-GB" sz="3600" dirty="0"/>
          </a:p>
        </p:txBody>
      </p:sp>
    </p:spTree>
    <p:extLst>
      <p:ext uri="{BB962C8B-B14F-4D97-AF65-F5344CB8AC3E}">
        <p14:creationId xmlns:p14="http://schemas.microsoft.com/office/powerpoint/2010/main" val="657120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Topological optimization using HPC for medical devices</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dirty="0">
                <a:solidFill>
                  <a:srgbClr val="B8860B"/>
                </a:solidFill>
                <a:latin typeface="+mj-lt"/>
              </a:rPr>
              <a:t>Company</a:t>
            </a:r>
          </a:p>
          <a:p>
            <a:pPr algn="just"/>
            <a:r>
              <a:rPr lang="en-US" sz="1400" dirty="0" err="1">
                <a:solidFill>
                  <a:schemeClr val="accent5"/>
                </a:solidFill>
              </a:rPr>
              <a:t>CastPrint</a:t>
            </a:r>
            <a:r>
              <a:rPr lang="en-US" sz="1400" dirty="0">
                <a:solidFill>
                  <a:schemeClr val="accent5"/>
                </a:solidFill>
              </a:rPr>
              <a:t> is a Latvian SME that provides clinics with custom-made</a:t>
            </a:r>
            <a:r>
              <a:rPr lang="lv-LV" sz="1400" dirty="0">
                <a:solidFill>
                  <a:schemeClr val="accent5"/>
                </a:solidFill>
              </a:rPr>
              <a:t> </a:t>
            </a:r>
            <a:r>
              <a:rPr lang="en-US" sz="1400" dirty="0">
                <a:solidFill>
                  <a:schemeClr val="accent5"/>
                </a:solidFill>
              </a:rPr>
              <a:t>3D printed casts</a:t>
            </a:r>
            <a:r>
              <a:rPr lang="lv-LV" sz="1400" dirty="0">
                <a:solidFill>
                  <a:schemeClr val="accent5"/>
                </a:solidFill>
              </a:rPr>
              <a:t> for wrist, finger, leg fractures</a:t>
            </a:r>
            <a:r>
              <a:rPr lang="en-US" sz="1400" dirty="0">
                <a:solidFill>
                  <a:schemeClr val="accent5"/>
                </a:solidFill>
              </a:rPr>
              <a:t>.</a:t>
            </a:r>
            <a:r>
              <a:rPr lang="lv-LV" sz="1400" dirty="0">
                <a:solidFill>
                  <a:schemeClr val="accent5"/>
                </a:solidFill>
              </a:rPr>
              <a:t> </a:t>
            </a:r>
            <a:r>
              <a:rPr lang="en-US" sz="1400" dirty="0">
                <a:solidFill>
                  <a:schemeClr val="accent5"/>
                </a:solidFill>
              </a:rPr>
              <a:t>The </a:t>
            </a:r>
            <a:r>
              <a:rPr lang="lv-LV" sz="1400" dirty="0">
                <a:solidFill>
                  <a:schemeClr val="accent5"/>
                </a:solidFill>
              </a:rPr>
              <a:t>casts are </a:t>
            </a:r>
            <a:r>
              <a:rPr lang="en-US" sz="1400" dirty="0">
                <a:solidFill>
                  <a:schemeClr val="accent5"/>
                </a:solidFill>
              </a:rPr>
              <a:t>lighter and more breathable than </a:t>
            </a:r>
            <a:r>
              <a:rPr lang="lv-LV" sz="1400" dirty="0">
                <a:solidFill>
                  <a:schemeClr val="accent5"/>
                </a:solidFill>
              </a:rPr>
              <a:t>the traditional </a:t>
            </a:r>
            <a:r>
              <a:rPr lang="en-US" sz="1400" dirty="0">
                <a:solidFill>
                  <a:schemeClr val="accent5"/>
                </a:solidFill>
              </a:rPr>
              <a:t>gypsum</a:t>
            </a:r>
            <a:r>
              <a:rPr lang="lv-LV" sz="1400" dirty="0">
                <a:solidFill>
                  <a:schemeClr val="accent5"/>
                </a:solidFill>
              </a:rPr>
              <a:t> fixtures.</a:t>
            </a:r>
          </a:p>
          <a:p>
            <a:pPr algn="just"/>
            <a:r>
              <a:rPr lang="en-US" sz="1800" dirty="0">
                <a:solidFill>
                  <a:srgbClr val="B8860B"/>
                </a:solidFill>
                <a:latin typeface="+mj-lt"/>
              </a:rPr>
              <a:t>Challenges &amp; Solution</a:t>
            </a:r>
          </a:p>
          <a:p>
            <a:pPr algn="just"/>
            <a:r>
              <a:rPr lang="lv-LV" sz="1400" dirty="0">
                <a:solidFill>
                  <a:schemeClr val="accent5"/>
                </a:solidFill>
              </a:rPr>
              <a:t>The Challenge</a:t>
            </a:r>
          </a:p>
          <a:p>
            <a:pPr algn="just"/>
            <a:r>
              <a:rPr lang="lv-LV" sz="1400" dirty="0">
                <a:solidFill>
                  <a:schemeClr val="accent5"/>
                </a:solidFill>
              </a:rPr>
              <a:t>Creation of a 3D printed cast </a:t>
            </a:r>
            <a:r>
              <a:rPr lang="en-US" sz="1400" dirty="0">
                <a:solidFill>
                  <a:schemeClr val="accent5"/>
                </a:solidFill>
              </a:rPr>
              <a:t>is a time-consuming and resource</a:t>
            </a:r>
            <a:r>
              <a:rPr lang="lv-LV" sz="1400" dirty="0">
                <a:solidFill>
                  <a:schemeClr val="accent5"/>
                </a:solidFill>
              </a:rPr>
              <a:t> </a:t>
            </a:r>
            <a:r>
              <a:rPr lang="en-US" sz="1400" dirty="0">
                <a:solidFill>
                  <a:schemeClr val="accent5"/>
                </a:solidFill>
              </a:rPr>
              <a:t>intensive process. Since the 3D scans used for production contain huge numbers of</a:t>
            </a:r>
            <a:r>
              <a:rPr lang="lv-LV" sz="1400" dirty="0">
                <a:solidFill>
                  <a:schemeClr val="accent5"/>
                </a:solidFill>
              </a:rPr>
              <a:t> </a:t>
            </a:r>
            <a:r>
              <a:rPr lang="en-US" sz="1400" dirty="0">
                <a:solidFill>
                  <a:schemeClr val="accent5"/>
                </a:solidFill>
              </a:rPr>
              <a:t>surface elements, processing the data on typical office computers is both slow and often</a:t>
            </a:r>
            <a:r>
              <a:rPr lang="lv-LV" sz="1400" dirty="0">
                <a:solidFill>
                  <a:schemeClr val="accent5"/>
                </a:solidFill>
              </a:rPr>
              <a:t> </a:t>
            </a:r>
            <a:r>
              <a:rPr lang="en-US" sz="1400" dirty="0">
                <a:solidFill>
                  <a:schemeClr val="accent5"/>
                </a:solidFill>
              </a:rPr>
              <a:t>unreliable, with software crashes resulting in data loss and delayed delivery to patients.</a:t>
            </a:r>
            <a:endParaRPr lang="lv-LV" sz="1400" dirty="0">
              <a:solidFill>
                <a:schemeClr val="accent5"/>
              </a:solidFill>
            </a:endParaRPr>
          </a:p>
          <a:p>
            <a:pPr algn="just"/>
            <a:r>
              <a:rPr lang="lv-LV" sz="1400" dirty="0">
                <a:solidFill>
                  <a:schemeClr val="accent5"/>
                </a:solidFill>
              </a:rPr>
              <a:t>The Solution</a:t>
            </a:r>
          </a:p>
          <a:p>
            <a:pPr algn="just"/>
            <a:r>
              <a:rPr lang="lv-LV" sz="1400" dirty="0">
                <a:solidFill>
                  <a:schemeClr val="accent5"/>
                </a:solidFill>
              </a:rPr>
              <a:t>Integrating </a:t>
            </a:r>
            <a:r>
              <a:rPr lang="en-US" sz="1400" dirty="0">
                <a:solidFill>
                  <a:schemeClr val="accent5"/>
                </a:solidFill>
              </a:rPr>
              <a:t>parametric model optimization into the</a:t>
            </a:r>
            <a:r>
              <a:rPr lang="lv-LV" sz="1400" dirty="0">
                <a:solidFill>
                  <a:schemeClr val="accent5"/>
                </a:solidFill>
              </a:rPr>
              <a:t> </a:t>
            </a:r>
            <a:r>
              <a:rPr lang="en-US" sz="1400" dirty="0">
                <a:solidFill>
                  <a:schemeClr val="accent5"/>
                </a:solidFill>
              </a:rPr>
              <a:t>design process of the medical device. This involves using simulations to determine the</a:t>
            </a:r>
            <a:r>
              <a:rPr lang="lv-LV" sz="1400" dirty="0">
                <a:solidFill>
                  <a:schemeClr val="accent5"/>
                </a:solidFill>
              </a:rPr>
              <a:t> </a:t>
            </a:r>
            <a:r>
              <a:rPr lang="en-US" sz="1400" dirty="0">
                <a:solidFill>
                  <a:schemeClr val="accent5"/>
                </a:solidFill>
              </a:rPr>
              <a:t>most efficient shape for the cast, which in turn reduces the amount of material required</a:t>
            </a:r>
            <a:r>
              <a:rPr lang="lv-LV" sz="1400" dirty="0">
                <a:solidFill>
                  <a:schemeClr val="accent5"/>
                </a:solidFill>
              </a:rPr>
              <a:t> </a:t>
            </a:r>
            <a:r>
              <a:rPr lang="en-US" sz="1400" dirty="0">
                <a:solidFill>
                  <a:schemeClr val="accent5"/>
                </a:solidFill>
              </a:rPr>
              <a:t>and shortens printing times. </a:t>
            </a:r>
            <a:endParaRPr lang="lv-LV" sz="1400" dirty="0">
              <a:solidFill>
                <a:schemeClr val="accent5"/>
              </a:solidFill>
            </a:endParaRPr>
          </a:p>
          <a:p>
            <a:pPr algn="just"/>
            <a:r>
              <a:rPr lang="en-US" sz="1400" dirty="0">
                <a:solidFill>
                  <a:schemeClr val="accent5"/>
                </a:solidFill>
              </a:rPr>
              <a:t>The use of HPC enables faster and more effective simulations, automating certain aspects</a:t>
            </a:r>
            <a:r>
              <a:rPr lang="lv-LV" sz="1400" dirty="0">
                <a:solidFill>
                  <a:schemeClr val="accent5"/>
                </a:solidFill>
              </a:rPr>
              <a:t> </a:t>
            </a:r>
            <a:r>
              <a:rPr lang="en-US" sz="1400" dirty="0">
                <a:solidFill>
                  <a:schemeClr val="accent5"/>
                </a:solidFill>
              </a:rPr>
              <a:t>of the design process and ultimately reducing the time spent on it</a:t>
            </a:r>
            <a:r>
              <a:rPr lang="lv-LV" sz="1400" dirty="0">
                <a:solidFill>
                  <a:schemeClr val="accent5"/>
                </a:solidFill>
              </a:rPr>
              <a:t>.</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396669" y="1588789"/>
            <a:ext cx="3687885" cy="3434220"/>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spcBef>
                <a:spcPts val="600"/>
              </a:spcBef>
              <a:buNone/>
            </a:pPr>
            <a:r>
              <a:rPr lang="en-GB" sz="1600" dirty="0">
                <a:solidFill>
                  <a:srgbClr val="B8860B"/>
                </a:solidFill>
                <a:latin typeface="+mj-lt"/>
              </a:rPr>
              <a:t>Benefits</a:t>
            </a:r>
            <a:endParaRPr lang="en-GB" sz="1400" dirty="0">
              <a:solidFill>
                <a:srgbClr val="B8860B"/>
              </a:solidFill>
              <a:latin typeface="+mj-lt"/>
            </a:endParaRPr>
          </a:p>
          <a:p>
            <a:pPr algn="l"/>
            <a:r>
              <a:rPr lang="en-US" sz="1400" dirty="0">
                <a:solidFill>
                  <a:schemeClr val="accent5"/>
                </a:solidFill>
                <a:sym typeface="Wingdings 2" panose="05020102010507070707" pitchFamily="18" charset="2"/>
              </a:rPr>
              <a:t>• 20% reduction in labor</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hours for cast design,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which also reduces</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the risk of human error.</a:t>
            </a:r>
            <a:endParaRPr lang="lv-LV" sz="1400" dirty="0">
              <a:solidFill>
                <a:schemeClr val="accent5"/>
              </a:solidFill>
              <a:sym typeface="Wingdings 2" panose="05020102010507070707" pitchFamily="18" charset="2"/>
            </a:endParaRPr>
          </a:p>
          <a:p>
            <a:pPr algn="l"/>
            <a:r>
              <a:rPr lang="en-US" sz="1400" dirty="0">
                <a:solidFill>
                  <a:schemeClr val="accent5"/>
                </a:solidFill>
                <a:sym typeface="Wingdings 2" panose="05020102010507070707" pitchFamily="18" charset="2"/>
              </a:rPr>
              <a:t>• Approximately</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25% reduction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 use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 topological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a:t>
            </a:r>
          </a:p>
          <a:p>
            <a:pPr algn="l"/>
            <a:r>
              <a:rPr lang="en-US" sz="1400" dirty="0">
                <a:solidFill>
                  <a:schemeClr val="accent5"/>
                </a:solidFill>
                <a:sym typeface="Wingdings 2" panose="05020102010507070707" pitchFamily="18" charset="2"/>
              </a:rPr>
              <a:t>• 25%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time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 and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shorter printing</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durations.</a:t>
            </a:r>
            <a:r>
              <a:rPr lang="lv-LV" sz="1400" dirty="0">
                <a:solidFill>
                  <a:schemeClr val="accent5"/>
                </a:solidFill>
                <a:sym typeface="Wingdings 2" panose="05020102010507070707" pitchFamily="18" charset="2"/>
              </a:rPr>
              <a:t> </a:t>
            </a:r>
          </a:p>
          <a:p>
            <a:r>
              <a:rPr lang="en-US" sz="1400" dirty="0">
                <a:solidFill>
                  <a:schemeClr val="accent5"/>
                </a:solidFill>
                <a:sym typeface="Wingdings 2" panose="05020102010507070707" pitchFamily="18" charset="2"/>
              </a:rPr>
              <a:t>• Up to 15%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costs.</a:t>
            </a:r>
          </a:p>
          <a:p>
            <a:pPr algn="l"/>
            <a:r>
              <a:rPr lang="en-US" sz="1400" dirty="0">
                <a:solidFill>
                  <a:schemeClr val="accent5"/>
                </a:solidFill>
                <a:sym typeface="Wingdings 2" panose="05020102010507070707" pitchFamily="18" charset="2"/>
              </a:rPr>
              <a:t>• Up to 25% enhanced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capacity at</a:t>
            </a:r>
            <a:r>
              <a:rPr lang="lv-LV" sz="1400" dirty="0">
                <a:solidFill>
                  <a:schemeClr val="accent5"/>
                </a:solidFill>
                <a:sym typeface="Wingdings 2" panose="05020102010507070707" pitchFamily="18" charset="2"/>
              </a:rPr>
              <a:t> </a:t>
            </a:r>
            <a:r>
              <a:rPr lang="en-US" sz="1400" dirty="0" err="1">
                <a:solidFill>
                  <a:schemeClr val="accent5"/>
                </a:solidFill>
                <a:sym typeface="Wingdings 2" panose="05020102010507070707" pitchFamily="18" charset="2"/>
              </a:rPr>
              <a:t>CastPrint</a:t>
            </a:r>
            <a:r>
              <a:rPr lang="en-US" sz="1400" dirty="0">
                <a:solidFill>
                  <a:schemeClr val="accent5"/>
                </a:solidFill>
                <a:sym typeface="Wingdings 2" panose="05020102010507070707" pitchFamily="18" charset="2"/>
              </a:rPr>
              <a:t>.</a:t>
            </a:r>
            <a:endParaRPr lang="en-GB" sz="14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There are many challenges in the production of fixators. The most important ones – how to shorten production time? how to reduce manual steps? how to save 3D printing times?</a:t>
            </a:r>
            <a:r>
              <a:rPr lang="lv-LV" sz="1600" i="1" u="none" strike="noStrike" dirty="0">
                <a:solidFill>
                  <a:schemeClr val="accent5"/>
                </a:solidFill>
                <a:effectLst/>
              </a:rPr>
              <a:t> T</a:t>
            </a:r>
            <a:r>
              <a:rPr lang="en-US" sz="1600" i="1" u="none" strike="noStrike" dirty="0" err="1">
                <a:solidFill>
                  <a:schemeClr val="accent5"/>
                </a:solidFill>
                <a:effectLst/>
              </a:rPr>
              <a:t>hese</a:t>
            </a:r>
            <a:r>
              <a:rPr lang="en-US" sz="1600" i="1" u="none" strike="noStrike" dirty="0">
                <a:solidFill>
                  <a:schemeClr val="accent5"/>
                </a:solidFill>
                <a:effectLst/>
              </a:rPr>
              <a:t> challenges also had a solution: parametric model optimization and HPC technology.</a:t>
            </a:r>
            <a:r>
              <a:rPr lang="en-GB" sz="1600" i="1" u="none" strike="noStrike" dirty="0">
                <a:solidFill>
                  <a:schemeClr val="accent5"/>
                </a:solidFill>
                <a:effectLst/>
              </a:rPr>
              <a:t>”  </a:t>
            </a:r>
            <a:br>
              <a:rPr lang="en-GB" sz="1600" i="1" u="none" strike="noStrike" dirty="0">
                <a:solidFill>
                  <a:schemeClr val="accent5"/>
                </a:solidFill>
                <a:effectLst/>
              </a:rPr>
            </a:br>
            <a:r>
              <a:rPr lang="lv-LV" sz="1600" b="1" i="1" u="none" strike="noStrike" dirty="0">
                <a:solidFill>
                  <a:srgbClr val="B8860B"/>
                </a:solidFill>
                <a:effectLst/>
              </a:rPr>
              <a:t>Janis </a:t>
            </a:r>
            <a:r>
              <a:rPr lang="lv-LV" sz="1600" b="1" i="1" dirty="0">
                <a:solidFill>
                  <a:srgbClr val="B8860B"/>
                </a:solidFill>
              </a:rPr>
              <a:t>Olins</a:t>
            </a:r>
            <a:r>
              <a:rPr lang="en-GB" sz="1600" b="1" dirty="0">
                <a:solidFill>
                  <a:srgbClr val="B8860B"/>
                </a:solidFill>
              </a:rPr>
              <a:t>, </a:t>
            </a:r>
            <a:r>
              <a:rPr lang="lv-LV" sz="1600" b="1" dirty="0">
                <a:solidFill>
                  <a:srgbClr val="B8860B"/>
                </a:solidFill>
              </a:rPr>
              <a:t>CEO </a:t>
            </a:r>
            <a:r>
              <a:rPr lang="en-GB" sz="1600" b="1" dirty="0">
                <a:solidFill>
                  <a:srgbClr val="B8860B"/>
                </a:solidFill>
              </a:rPr>
              <a:t>@C</a:t>
            </a:r>
            <a:r>
              <a:rPr lang="lv-LV" sz="1600" b="1" dirty="0">
                <a:solidFill>
                  <a:srgbClr val="B8860B"/>
                </a:solidFill>
              </a:rPr>
              <a:t>astPrint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1" name="Picture 10">
            <a:extLst>
              <a:ext uri="{FF2B5EF4-FFF2-40B4-BE49-F238E27FC236}">
                <a16:creationId xmlns:a16="http://schemas.microsoft.com/office/drawing/2014/main" id="{E18C7E5B-3376-70F6-02E0-E3543804F7A5}"/>
              </a:ext>
            </a:extLst>
          </p:cNvPr>
          <p:cNvPicPr>
            <a:picLocks noChangeAspect="1"/>
          </p:cNvPicPr>
          <p:nvPr/>
        </p:nvPicPr>
        <p:blipFill>
          <a:blip r:embed="rId3"/>
          <a:stretch>
            <a:fillRect/>
          </a:stretch>
        </p:blipFill>
        <p:spPr>
          <a:xfrm>
            <a:off x="5042012" y="0"/>
            <a:ext cx="3276924" cy="1313516"/>
          </a:xfrm>
          <a:prstGeom prst="rect">
            <a:avLst/>
          </a:prstGeom>
        </p:spPr>
      </p:pic>
      <p:pic>
        <p:nvPicPr>
          <p:cNvPr id="15" name="Picture 14">
            <a:extLst>
              <a:ext uri="{FF2B5EF4-FFF2-40B4-BE49-F238E27FC236}">
                <a16:creationId xmlns:a16="http://schemas.microsoft.com/office/drawing/2014/main" id="{349F92A2-7986-B8FC-F6A3-37F13450A4D9}"/>
              </a:ext>
            </a:extLst>
          </p:cNvPr>
          <p:cNvPicPr>
            <a:picLocks noChangeAspect="1"/>
          </p:cNvPicPr>
          <p:nvPr/>
        </p:nvPicPr>
        <p:blipFill>
          <a:blip r:embed="rId4"/>
          <a:stretch>
            <a:fillRect/>
          </a:stretch>
        </p:blipFill>
        <p:spPr>
          <a:xfrm>
            <a:off x="4880982" y="1893303"/>
            <a:ext cx="3115153" cy="2027279"/>
          </a:xfrm>
          <a:prstGeom prst="rect">
            <a:avLst/>
          </a:prstGeom>
        </p:spPr>
      </p:pic>
      <p:pic>
        <p:nvPicPr>
          <p:cNvPr id="16" name="Picture 15">
            <a:extLst>
              <a:ext uri="{FF2B5EF4-FFF2-40B4-BE49-F238E27FC236}">
                <a16:creationId xmlns:a16="http://schemas.microsoft.com/office/drawing/2014/main" id="{504E5FCC-B3C2-B7C2-D155-141A8E027AEE}"/>
              </a:ext>
            </a:extLst>
          </p:cNvPr>
          <p:cNvPicPr>
            <a:picLocks noChangeAspect="1"/>
          </p:cNvPicPr>
          <p:nvPr/>
        </p:nvPicPr>
        <p:blipFill>
          <a:blip r:embed="rId5"/>
          <a:stretch>
            <a:fillRect/>
          </a:stretch>
        </p:blipFill>
        <p:spPr>
          <a:xfrm>
            <a:off x="4880983" y="4092253"/>
            <a:ext cx="3115153" cy="1188374"/>
          </a:xfrm>
          <a:prstGeom prst="rect">
            <a:avLst/>
          </a:prstGeom>
        </p:spPr>
      </p:pic>
      <p:pic>
        <p:nvPicPr>
          <p:cNvPr id="19" name="Picture 18">
            <a:hlinkClick r:id="rId6"/>
            <a:extLst>
              <a:ext uri="{FF2B5EF4-FFF2-40B4-BE49-F238E27FC236}">
                <a16:creationId xmlns:a16="http://schemas.microsoft.com/office/drawing/2014/main" id="{1D7C285E-2FE5-9BE4-1870-20850C67BD7B}"/>
              </a:ext>
            </a:extLst>
          </p:cNvPr>
          <p:cNvPicPr>
            <a:picLocks noChangeAspect="1"/>
          </p:cNvPicPr>
          <p:nvPr/>
        </p:nvPicPr>
        <p:blipFill>
          <a:blip r:embed="rId7"/>
          <a:stretch>
            <a:fillRect/>
          </a:stretch>
        </p:blipFill>
        <p:spPr>
          <a:xfrm>
            <a:off x="10630635" y="5292683"/>
            <a:ext cx="1505424" cy="1149650"/>
          </a:xfrm>
          <a:prstGeom prst="rect">
            <a:avLst/>
          </a:prstGeom>
        </p:spPr>
      </p:pic>
      <p:pic>
        <p:nvPicPr>
          <p:cNvPr id="17" name="Picture 16">
            <a:extLst>
              <a:ext uri="{FF2B5EF4-FFF2-40B4-BE49-F238E27FC236}">
                <a16:creationId xmlns:a16="http://schemas.microsoft.com/office/drawing/2014/main" id="{B243E7C5-0BAB-F993-703D-3423B14F11CF}"/>
              </a:ext>
            </a:extLst>
          </p:cNvPr>
          <p:cNvPicPr>
            <a:picLocks noChangeAspect="1"/>
          </p:cNvPicPr>
          <p:nvPr/>
        </p:nvPicPr>
        <p:blipFill>
          <a:blip r:embed="rId8"/>
          <a:stretch>
            <a:fillRect/>
          </a:stretch>
        </p:blipFill>
        <p:spPr>
          <a:xfrm>
            <a:off x="9933871" y="5298284"/>
            <a:ext cx="844376" cy="1149650"/>
          </a:xfrm>
          <a:prstGeom prst="rect">
            <a:avLst/>
          </a:prstGeom>
        </p:spPr>
      </p:pic>
      <p:pic>
        <p:nvPicPr>
          <p:cNvPr id="5" name="Image 4">
            <a:extLst>
              <a:ext uri="{FF2B5EF4-FFF2-40B4-BE49-F238E27FC236}">
                <a16:creationId xmlns:a16="http://schemas.microsoft.com/office/drawing/2014/main" id="{09638C87-3540-CAF6-AF1F-95825EBCB18E}"/>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4649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AI algorithm for molecule recognition</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lv-LV" sz="1400" dirty="0">
                <a:solidFill>
                  <a:schemeClr val="accent5"/>
                </a:solidFill>
              </a:rPr>
              <a:t>Semantic Intelligence has developed an</a:t>
            </a:r>
            <a:r>
              <a:rPr lang="en-US" sz="1400" dirty="0">
                <a:solidFill>
                  <a:schemeClr val="accent5"/>
                </a:solidFill>
              </a:rPr>
              <a:t> AI-driven IP Intelligence Engine enables scientists &amp; IP experts to search, analyze and extract complex knowledge on chemical-biological interactions</a:t>
            </a:r>
            <a:endParaRPr lang="lv-LV" sz="1400" dirty="0">
              <a:solidFill>
                <a:schemeClr val="accent5"/>
              </a:solidFill>
            </a:endParaRPr>
          </a:p>
          <a:p>
            <a:pPr algn="just"/>
            <a:r>
              <a:rPr lang="en-US" sz="1800" dirty="0">
                <a:solidFill>
                  <a:srgbClr val="B8860B"/>
                </a:solidFill>
                <a:latin typeface="+mj-lt"/>
              </a:rPr>
              <a:t>Challenges &amp; Solution</a:t>
            </a:r>
          </a:p>
          <a:p>
            <a:pPr algn="just"/>
            <a:r>
              <a:rPr lang="lv-LV" sz="1400" dirty="0">
                <a:solidFill>
                  <a:schemeClr val="accent5"/>
                </a:solidFill>
              </a:rPr>
              <a:t>Challenge</a:t>
            </a:r>
          </a:p>
          <a:p>
            <a:pPr algn="just"/>
            <a:r>
              <a:rPr lang="en-US" sz="1400" dirty="0">
                <a:solidFill>
                  <a:schemeClr val="accent5"/>
                </a:solidFill>
              </a:rPr>
              <a:t>How to index molecular images quickly &amp; efficiently to provide users with the fastest possible access to current, published patents?</a:t>
            </a:r>
            <a:r>
              <a:rPr lang="lv-LV" sz="1400" dirty="0">
                <a:solidFill>
                  <a:schemeClr val="accent5"/>
                </a:solidFill>
              </a:rPr>
              <a:t> The data base is o</a:t>
            </a:r>
            <a:r>
              <a:rPr lang="en-US" sz="1400" dirty="0">
                <a:solidFill>
                  <a:schemeClr val="accent5"/>
                </a:solidFill>
              </a:rPr>
              <a:t>ne of the largest patent databases: USPTO (United States Patent and Trademark Office)</a:t>
            </a:r>
            <a:r>
              <a:rPr lang="lv-LV" sz="1400" dirty="0">
                <a:solidFill>
                  <a:schemeClr val="accent5"/>
                </a:solidFill>
              </a:rPr>
              <a:t> with </a:t>
            </a:r>
            <a:r>
              <a:rPr lang="en-US" sz="1400" dirty="0">
                <a:solidFill>
                  <a:schemeClr val="accent5"/>
                </a:solidFill>
              </a:rPr>
              <a:t>5 million patent documents, more than 50 million molecules</a:t>
            </a:r>
            <a:r>
              <a:rPr lang="lv-LV" sz="1400" dirty="0">
                <a:solidFill>
                  <a:schemeClr val="accent5"/>
                </a:solidFill>
              </a:rPr>
              <a:t>.</a:t>
            </a:r>
            <a:endParaRPr lang="en-US" sz="1400" dirty="0">
              <a:solidFill>
                <a:schemeClr val="accent5"/>
              </a:solidFill>
            </a:endParaRPr>
          </a:p>
          <a:p>
            <a:pPr algn="just"/>
            <a:r>
              <a:rPr lang="lv-LV" sz="1400" dirty="0">
                <a:solidFill>
                  <a:schemeClr val="accent5"/>
                </a:solidFill>
              </a:rPr>
              <a:t>Solution</a:t>
            </a:r>
          </a:p>
          <a:p>
            <a:pPr algn="just"/>
            <a:r>
              <a:rPr lang="en-US" sz="1400" dirty="0">
                <a:solidFill>
                  <a:schemeClr val="accent5"/>
                </a:solidFill>
              </a:rPr>
              <a:t>AI algorithm training in molecule recognition &amp; integration into existing data processing workflow</a:t>
            </a:r>
            <a:r>
              <a:rPr lang="lv-LV" sz="1400" dirty="0">
                <a:solidFill>
                  <a:schemeClr val="accent5"/>
                </a:solidFill>
              </a:rPr>
              <a:t>.</a:t>
            </a:r>
          </a:p>
          <a:p>
            <a:pPr algn="just"/>
            <a:endParaRPr lang="en-US" sz="1400" dirty="0">
              <a:solidFill>
                <a:schemeClr val="accent5"/>
              </a:solidFill>
            </a:endParaRP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Successfully completed algorithm training on the database</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Confidence in the effectiveness of the HPC center infrastructure</a:t>
            </a:r>
            <a:r>
              <a:rPr lang="lv-LV" sz="1900" dirty="0">
                <a:solidFill>
                  <a:schemeClr val="accent5"/>
                </a:solidFill>
                <a:sym typeface="Wingdings 2" panose="05020102010507070707" pitchFamily="18" charset="2"/>
              </a:rPr>
              <a:t> and</a:t>
            </a:r>
            <a:r>
              <a:rPr lang="en-US" sz="1900" dirty="0">
                <a:solidFill>
                  <a:schemeClr val="accent5"/>
                </a:solidFill>
                <a:sym typeface="Wingdings 2" panose="05020102010507070707" pitchFamily="18" charset="2"/>
              </a:rPr>
              <a:t> process</a:t>
            </a:r>
            <a:endParaRPr lang="lv-LV" sz="1900" dirty="0">
              <a:solidFill>
                <a:schemeClr val="accent5"/>
              </a:solidFill>
              <a:sym typeface="Wingdings 2" panose="05020102010507070707" pitchFamily="18" charset="2"/>
            </a:endParaRPr>
          </a:p>
          <a:p>
            <a:pPr marL="342900" indent="-342900">
              <a:buFont typeface="Arial" panose="020B0604020202020204" pitchFamily="34" charset="0"/>
              <a:buChar char="•"/>
            </a:pPr>
            <a:r>
              <a:rPr lang="lv-LV" sz="1900" dirty="0">
                <a:solidFill>
                  <a:schemeClr val="accent5"/>
                </a:solidFill>
                <a:sym typeface="Wingdings 2" panose="05020102010507070707" pitchFamily="18" charset="2"/>
              </a:rPr>
              <a:t>E</a:t>
            </a:r>
            <a:r>
              <a:rPr lang="en-US" sz="1900" dirty="0" err="1">
                <a:solidFill>
                  <a:schemeClr val="accent5"/>
                </a:solidFill>
                <a:sym typeface="Wingdings 2" panose="05020102010507070707" pitchFamily="18" charset="2"/>
              </a:rPr>
              <a:t>xpected</a:t>
            </a:r>
            <a:r>
              <a:rPr lang="en-US" sz="1900" dirty="0">
                <a:solidFill>
                  <a:schemeClr val="accent5"/>
                </a:solidFill>
                <a:sym typeface="Wingdings 2" panose="05020102010507070707" pitchFamily="18" charset="2"/>
              </a:rPr>
              <a:t> time &amp; cost</a:t>
            </a:r>
            <a:r>
              <a:rPr lang="lv-LV" sz="1900">
                <a:solidFill>
                  <a:schemeClr val="accent5"/>
                </a:solidFill>
                <a:sym typeface="Wingdings 2" panose="05020102010507070707" pitchFamily="18" charset="2"/>
              </a:rPr>
              <a:t> saving</a:t>
            </a:r>
            <a:r>
              <a:rPr lang="en-US" sz="1900">
                <a:solidFill>
                  <a:schemeClr val="accent5"/>
                </a:solidFill>
                <a:sym typeface="Wingdings 2" panose="05020102010507070707" pitchFamily="18" charset="2"/>
              </a:rPr>
              <a:t> </a:t>
            </a:r>
            <a:r>
              <a:rPr lang="en-US" sz="1900" dirty="0">
                <a:solidFill>
                  <a:schemeClr val="accent5"/>
                </a:solidFill>
                <a:sym typeface="Wingdings 2" panose="05020102010507070707" pitchFamily="18" charset="2"/>
              </a:rPr>
              <a:t>benefits</a:t>
            </a:r>
            <a:r>
              <a:rPr lang="lv-LV" sz="1900" dirty="0">
                <a:solidFill>
                  <a:schemeClr val="accent5"/>
                </a:solidFill>
                <a:sym typeface="Wingdings 2" panose="05020102010507070707" pitchFamily="18" charset="2"/>
              </a:rPr>
              <a:t> (~20-30%)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400" i="1" u="none" strike="noStrike" dirty="0">
                <a:solidFill>
                  <a:schemeClr val="accent5"/>
                </a:solidFill>
                <a:effectLst/>
              </a:rPr>
              <a:t>“</a:t>
            </a:r>
            <a:r>
              <a:rPr lang="en-US" sz="1400" i="1" u="none" strike="noStrike" dirty="0">
                <a:solidFill>
                  <a:schemeClr val="accent5"/>
                </a:solidFill>
                <a:effectLst/>
              </a:rPr>
              <a:t>Use of HPC allows us to perform a completely new approach to rapid analysis of big data in biopharmaceuticals, combining both structured and unstructured data to provide a data-driven, critical decision-making process to our clients.</a:t>
            </a:r>
            <a:r>
              <a:rPr lang="en-GB" sz="1400" i="1" u="none" strike="noStrike" dirty="0">
                <a:solidFill>
                  <a:schemeClr val="accent5"/>
                </a:solidFill>
                <a:effectLst/>
              </a:rPr>
              <a:t>”  </a:t>
            </a:r>
            <a:br>
              <a:rPr lang="en-GB" sz="1600" i="1" u="none" strike="noStrike" dirty="0">
                <a:solidFill>
                  <a:schemeClr val="accent5"/>
                </a:solidFill>
                <a:effectLst/>
              </a:rPr>
            </a:br>
            <a:r>
              <a:rPr lang="lv-LV" sz="1600" b="1" dirty="0">
                <a:solidFill>
                  <a:srgbClr val="B8860B"/>
                </a:solidFill>
              </a:rPr>
              <a:t>Vita Sture</a:t>
            </a:r>
            <a:r>
              <a:rPr lang="en-GB" sz="1600" b="1" dirty="0">
                <a:solidFill>
                  <a:srgbClr val="B8860B"/>
                </a:solidFill>
              </a:rPr>
              <a:t>, </a:t>
            </a:r>
            <a:r>
              <a:rPr lang="lv-LV" sz="1600" b="1" dirty="0">
                <a:solidFill>
                  <a:srgbClr val="B8860B"/>
                </a:solidFill>
              </a:rPr>
              <a:t>CEO </a:t>
            </a:r>
            <a:r>
              <a:rPr lang="en-GB" sz="1600" b="1" dirty="0">
                <a:solidFill>
                  <a:srgbClr val="B8860B"/>
                </a:solidFill>
              </a:rPr>
              <a:t>@</a:t>
            </a:r>
            <a:r>
              <a:rPr lang="lv-LV" sz="1600" b="1" dirty="0">
                <a:solidFill>
                  <a:srgbClr val="B8860B"/>
                </a:solidFill>
              </a:rPr>
              <a:t>Semantic Intelligence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Health care / Pharmaceuticals / Medical devices</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5" name="Picture 14">
            <a:extLst>
              <a:ext uri="{FF2B5EF4-FFF2-40B4-BE49-F238E27FC236}">
                <a16:creationId xmlns:a16="http://schemas.microsoft.com/office/drawing/2014/main" id="{749AD2D8-0A6A-BD58-D10A-8A3086F928AA}"/>
              </a:ext>
            </a:extLst>
          </p:cNvPr>
          <p:cNvPicPr>
            <a:picLocks noChangeAspect="1"/>
          </p:cNvPicPr>
          <p:nvPr/>
        </p:nvPicPr>
        <p:blipFill>
          <a:blip r:embed="rId3"/>
          <a:stretch>
            <a:fillRect/>
          </a:stretch>
        </p:blipFill>
        <p:spPr>
          <a:xfrm>
            <a:off x="4730173" y="2102727"/>
            <a:ext cx="3626899" cy="2606121"/>
          </a:xfrm>
          <a:prstGeom prst="rect">
            <a:avLst/>
          </a:prstGeom>
        </p:spPr>
      </p:pic>
      <p:pic>
        <p:nvPicPr>
          <p:cNvPr id="11" name="Picture 10">
            <a:extLst>
              <a:ext uri="{FF2B5EF4-FFF2-40B4-BE49-F238E27FC236}">
                <a16:creationId xmlns:a16="http://schemas.microsoft.com/office/drawing/2014/main" id="{FED7A4E8-CDE9-DABB-F429-FE1775D865BA}"/>
              </a:ext>
            </a:extLst>
          </p:cNvPr>
          <p:cNvPicPr>
            <a:picLocks noChangeAspect="1"/>
          </p:cNvPicPr>
          <p:nvPr/>
        </p:nvPicPr>
        <p:blipFill>
          <a:blip r:embed="rId4"/>
          <a:stretch>
            <a:fillRect/>
          </a:stretch>
        </p:blipFill>
        <p:spPr>
          <a:xfrm>
            <a:off x="9978961" y="5298281"/>
            <a:ext cx="844376" cy="1149650"/>
          </a:xfrm>
          <a:prstGeom prst="rect">
            <a:avLst/>
          </a:prstGeom>
        </p:spPr>
      </p:pic>
      <p:pic>
        <p:nvPicPr>
          <p:cNvPr id="16" name="Picture 15">
            <a:hlinkClick r:id="rId5"/>
            <a:extLst>
              <a:ext uri="{FF2B5EF4-FFF2-40B4-BE49-F238E27FC236}">
                <a16:creationId xmlns:a16="http://schemas.microsoft.com/office/drawing/2014/main" id="{88430510-E9CF-FCAC-E634-08C5EBD9216E}"/>
              </a:ext>
            </a:extLst>
          </p:cNvPr>
          <p:cNvPicPr>
            <a:picLocks noChangeAspect="1"/>
          </p:cNvPicPr>
          <p:nvPr/>
        </p:nvPicPr>
        <p:blipFill>
          <a:blip r:embed="rId6"/>
          <a:stretch>
            <a:fillRect/>
          </a:stretch>
        </p:blipFill>
        <p:spPr>
          <a:xfrm>
            <a:off x="10823337" y="5298282"/>
            <a:ext cx="1252258" cy="1155252"/>
          </a:xfrm>
          <a:prstGeom prst="rect">
            <a:avLst/>
          </a:prstGeom>
        </p:spPr>
      </p:pic>
      <p:pic>
        <p:nvPicPr>
          <p:cNvPr id="14" name="Graphic 13">
            <a:extLst>
              <a:ext uri="{FF2B5EF4-FFF2-40B4-BE49-F238E27FC236}">
                <a16:creationId xmlns:a16="http://schemas.microsoft.com/office/drawing/2014/main" id="{BFAE1CA3-2431-BE26-DF99-8EBB565333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0265" y="196218"/>
            <a:ext cx="4600575" cy="1019175"/>
          </a:xfrm>
          <a:prstGeom prst="rect">
            <a:avLst/>
          </a:prstGeom>
        </p:spPr>
      </p:pic>
    </p:spTree>
    <p:extLst>
      <p:ext uri="{BB962C8B-B14F-4D97-AF65-F5344CB8AC3E}">
        <p14:creationId xmlns:p14="http://schemas.microsoft.com/office/powerpoint/2010/main" val="69464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7209552" name="Titre 1"/>
          <p:cNvSpPr>
            <a:spLocks noGrp="1"/>
          </p:cNvSpPr>
          <p:nvPr>
            <p:ph type="ctrTitle"/>
          </p:nvPr>
        </p:nvSpPr>
        <p:spPr bwMode="auto">
          <a:xfrm>
            <a:off x="151480" y="1018083"/>
            <a:ext cx="9013150" cy="875218"/>
          </a:xfrm>
        </p:spPr>
        <p:txBody>
          <a:bodyPr vertOverflow="overflow" horzOverflow="overflow" vert="horz" wrap="square" lIns="91440" tIns="45720" rIns="91440" bIns="45720" numCol="1" spcCol="0" rtlCol="0" fromWordArt="0" anchor="b" anchorCtr="0" forceAA="0" compatLnSpc="0">
            <a:normAutofit/>
          </a:bodyPr>
          <a:lstStyle/>
          <a:p>
            <a:pPr algn="l">
              <a:defRPr/>
            </a:pPr>
            <a:r>
              <a:rPr lang="en-US" sz="2800" b="1" i="0" u="none" strike="noStrike" cap="none" spc="0">
                <a:solidFill>
                  <a:srgbClr val="AB7C18"/>
                </a:solidFill>
                <a:latin typeface="Calibri"/>
                <a:ea typeface="Calibri"/>
                <a:cs typeface="Calibri"/>
              </a:rPr>
              <a:t>Electromagnetic Simulations</a:t>
            </a:r>
            <a:endParaRPr lang="en-US" sz="2800" b="1" i="0" u="none" strike="noStrike" cap="none" spc="0">
              <a:solidFill>
                <a:srgbClr val="AB7C18"/>
              </a:solidFill>
              <a:latin typeface="Calibri"/>
              <a:cs typeface="Calibri"/>
            </a:endParaRPr>
          </a:p>
        </p:txBody>
      </p:sp>
      <p:sp>
        <p:nvSpPr>
          <p:cNvPr id="498113993" name="Sous-titre 2"/>
          <p:cNvSpPr>
            <a:spLocks noGrp="1"/>
          </p:cNvSpPr>
          <p:nvPr>
            <p:ph type="subTitle" idx="1"/>
          </p:nvPr>
        </p:nvSpPr>
        <p:spPr bwMode="auto">
          <a:xfrm>
            <a:off x="174954" y="1880900"/>
            <a:ext cx="4483099" cy="3400790"/>
          </a:xfrm>
          <a:prstGeom prst="rect">
            <a:avLst/>
          </a:prstGeom>
          <a:noFill/>
          <a:ln w="12700" cap="flat" cmpd="sng" algn="ctr">
            <a:noFill/>
            <a:prstDash val="solid"/>
          </a:ln>
        </p:spPr>
        <p:style>
          <a:lnRef idx="2">
            <a:schemeClr val="accent1"/>
          </a:lnRef>
          <a:fillRef idx="1">
            <a:schemeClr val="lt1"/>
          </a:fillRef>
          <a:effectRef idx="0">
            <a:schemeClr val="accent1"/>
          </a:effectRef>
          <a:fontRef idx="minor">
            <a:schemeClr val="dk1"/>
          </a:fontRef>
        </p:style>
        <p:txBody>
          <a:bodyPr>
            <a:normAutofit/>
          </a:bodyPr>
          <a:lstStyle/>
          <a:p>
            <a:pPr algn="just">
              <a:defRPr/>
            </a:pPr>
            <a:r>
              <a:rPr lang="en-GB" sz="1700">
                <a:solidFill>
                  <a:srgbClr val="B8860B"/>
                </a:solidFill>
                <a:latin typeface="Calibri Light"/>
              </a:rPr>
              <a:t>Company</a:t>
            </a:r>
            <a:endParaRPr/>
          </a:p>
          <a:p>
            <a:pPr algn="just">
              <a:defRPr/>
            </a:pPr>
            <a:r>
              <a:rPr lang="en-GB" sz="1300" b="0" i="0" u="none" strike="noStrike" cap="none" spc="0">
                <a:solidFill>
                  <a:schemeClr val="accent5"/>
                </a:solidFill>
                <a:latin typeface="Calibri"/>
                <a:ea typeface="Calibri"/>
                <a:cs typeface="Calibri"/>
              </a:rPr>
              <a:t>TAILSIT, a company from Graz, Austria produces custom-fit simulation software tools for computational electromagnetics and structural analysis. </a:t>
            </a:r>
            <a:endParaRPr/>
          </a:p>
          <a:p>
            <a:pPr algn="just">
              <a:defRPr/>
            </a:pPr>
            <a:r>
              <a:rPr lang="en-US" sz="1700">
                <a:solidFill>
                  <a:srgbClr val="B8860B"/>
                </a:solidFill>
                <a:latin typeface="Calibri Light"/>
              </a:rPr>
              <a:t>Challenges &amp; Solution</a:t>
            </a:r>
            <a:endParaRPr/>
          </a:p>
          <a:p>
            <a:pPr algn="just">
              <a:defRPr/>
            </a:pPr>
            <a:r>
              <a:rPr lang="en-GB" sz="1300" b="0" i="0" u="none" strike="noStrike" cap="none" spc="0">
                <a:solidFill>
                  <a:schemeClr val="accent5"/>
                </a:solidFill>
                <a:latin typeface="Calibri"/>
                <a:ea typeface="Calibri"/>
                <a:cs typeface="Calibri"/>
              </a:rPr>
              <a:t>TAILSIT's distinctive software library employs a coupled Finite/Boundary Element Method (FEM/BEM) for electromagnetic analysis. BEM, with quadratic complexity, becomes nearly linear through Fast Multipole Method (FMM) integration. Challenges arose in limited desktop capacity. With support from the Vienna Scientific Cluster (VSC) at TU Wien the software was adapted for HPC machines, yielding significant runtime enhancements and the ability to handle problems with up to 50·10</a:t>
            </a:r>
            <a:r>
              <a:rPr lang="en-GB" sz="1300" b="0" i="0" u="none" strike="noStrike" cap="none" spc="0" baseline="30000">
                <a:solidFill>
                  <a:schemeClr val="accent5"/>
                </a:solidFill>
                <a:latin typeface="Calibri"/>
                <a:ea typeface="Calibri"/>
                <a:cs typeface="Calibri"/>
              </a:rPr>
              <a:t>9</a:t>
            </a:r>
            <a:r>
              <a:rPr lang="en-GB" sz="1300" b="0" i="0" u="none" strike="noStrike" cap="none" spc="0">
                <a:solidFill>
                  <a:schemeClr val="accent5"/>
                </a:solidFill>
                <a:latin typeface="Calibri"/>
                <a:ea typeface="Calibri"/>
                <a:cs typeface="Calibri"/>
              </a:rPr>
              <a:t> degrees of freedom, a major leap from its previous capacity of 10</a:t>
            </a:r>
            <a:r>
              <a:rPr lang="en-GB" sz="1300" b="0" i="0" u="none" strike="noStrike" cap="none" spc="0" baseline="30000">
                <a:solidFill>
                  <a:schemeClr val="accent5"/>
                </a:solidFill>
                <a:latin typeface="Calibri"/>
                <a:ea typeface="Calibri"/>
                <a:cs typeface="Calibri"/>
              </a:rPr>
              <a:t>6</a:t>
            </a:r>
            <a:r>
              <a:rPr lang="en-GB" sz="1300" b="0" i="0" u="none" strike="noStrike" cap="none" spc="0">
                <a:solidFill>
                  <a:schemeClr val="accent5"/>
                </a:solidFill>
                <a:latin typeface="Calibri"/>
                <a:ea typeface="Calibri"/>
                <a:cs typeface="Calibri"/>
              </a:rPr>
              <a:t>.</a:t>
            </a:r>
            <a:endParaRPr/>
          </a:p>
        </p:txBody>
      </p:sp>
      <p:sp>
        <p:nvSpPr>
          <p:cNvPr id="624620038" name="Sous-titre 2"/>
          <p:cNvSpPr txBox="1"/>
          <p:nvPr/>
        </p:nvSpPr>
        <p:spPr bwMode="auto">
          <a:xfrm>
            <a:off x="8485237" y="1893303"/>
            <a:ext cx="3602022" cy="2945999"/>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Calibri Light"/>
              </a:rPr>
              <a:t>Benefits</a:t>
            </a:r>
            <a:endParaRPr/>
          </a:p>
          <a:p>
            <a:pPr>
              <a:defRPr/>
            </a:pPr>
            <a:r>
              <a:rPr lang="en-GB" sz="1900" b="0" i="0" u="none" strike="noStrike" cap="none" spc="0">
                <a:solidFill>
                  <a:schemeClr val="accent5"/>
                </a:solidFill>
                <a:latin typeface="Calibri"/>
                <a:ea typeface="Calibri"/>
                <a:cs typeface="Calibri"/>
              </a:rPr>
              <a:t>⫸ significant run-time improvements</a:t>
            </a:r>
          </a:p>
          <a:p>
            <a:pPr>
              <a:defRPr/>
            </a:pPr>
            <a:r>
              <a:rPr lang="en-GB" sz="1900" b="0" i="0" u="none" strike="noStrike" cap="none" spc="0">
                <a:solidFill>
                  <a:schemeClr val="accent5"/>
                </a:solidFill>
                <a:latin typeface="Calibri"/>
                <a:ea typeface="Calibri"/>
                <a:cs typeface="Calibri"/>
              </a:rPr>
              <a:t> ⫸ good overall scaling for up to a few thousand CPUs</a:t>
            </a:r>
          </a:p>
          <a:p>
            <a:pPr>
              <a:defRPr/>
            </a:pPr>
            <a:r>
              <a:rPr lang="en-GB" sz="1900" b="0" i="0" u="none" strike="noStrike" cap="none" spc="0">
                <a:solidFill>
                  <a:schemeClr val="accent5"/>
                </a:solidFill>
                <a:latin typeface="Calibri"/>
                <a:ea typeface="Calibri"/>
                <a:cs typeface="Calibri"/>
              </a:rPr>
              <a:t>⫸ achievement of significant upscaling of degrees of freedom</a:t>
            </a:r>
            <a:endParaRPr lang="en-GB" sz="1900" b="0" i="0" u="none" strike="noStrike" cap="none" spc="0">
              <a:solidFill>
                <a:schemeClr val="accent5"/>
              </a:solidFill>
              <a:latin typeface="Calibri"/>
              <a:cs typeface="Calibri"/>
            </a:endParaRPr>
          </a:p>
          <a:p>
            <a:pPr>
              <a:defRPr/>
            </a:pPr>
            <a:endParaRPr lang="en-GB" sz="1800">
              <a:solidFill>
                <a:schemeClr val="accent5"/>
              </a:solidFill>
            </a:endParaRPr>
          </a:p>
        </p:txBody>
      </p:sp>
      <p:sp>
        <p:nvSpPr>
          <p:cNvPr id="1609369757" name="Sous-titre 2"/>
          <p:cNvSpPr txBox="1"/>
          <p:nvPr/>
        </p:nvSpPr>
        <p:spPr bwMode="auto">
          <a:xfrm>
            <a:off x="174955" y="5298282"/>
            <a:ext cx="9412052" cy="1155251"/>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just">
              <a:lnSpc>
                <a:spcPct val="110000"/>
              </a:lnSpc>
              <a:spcAft>
                <a:spcPts val="599"/>
              </a:spcAft>
              <a:defRPr/>
            </a:pPr>
            <a:r>
              <a:rPr lang="en-GB" sz="1600" i="1" u="none" strike="noStrike">
                <a:solidFill>
                  <a:schemeClr val="accent5"/>
                </a:solidFill>
              </a:rPr>
              <a:t>“</a:t>
            </a:r>
            <a:r>
              <a:rPr lang="en-GB" sz="1600" b="0" i="1" u="none" strike="noStrike" cap="none" spc="0">
                <a:solidFill>
                  <a:schemeClr val="accent5"/>
                </a:solidFill>
                <a:latin typeface="Calibri"/>
                <a:ea typeface="Calibri"/>
                <a:cs typeface="Calibri"/>
              </a:rPr>
              <a:t>Based on the results and the knowledge acquired from this project, we were able to further develop our method such that the first industrial applications have been simulated. In order to harden the algorithms and thus to achieve a sustainable implementation, we will again seek cooperation with the VSC team.</a:t>
            </a:r>
            <a:r>
              <a:rPr lang="en-GB" sz="1600" i="1" u="none" strike="noStrike">
                <a:solidFill>
                  <a:schemeClr val="accent5"/>
                </a:solidFill>
              </a:rPr>
              <a:t>”  </a:t>
            </a:r>
            <a:br>
              <a:rPr lang="en-GB" sz="1600" i="1" u="none" strike="noStrike">
                <a:solidFill>
                  <a:schemeClr val="accent5"/>
                </a:solidFill>
              </a:rPr>
            </a:br>
            <a:r>
              <a:rPr lang="en-GB" sz="1600" b="1" i="0" u="none" strike="noStrike" cap="none" spc="0">
                <a:solidFill>
                  <a:srgbClr val="B8860B"/>
                </a:solidFill>
                <a:latin typeface="+mn-lt"/>
                <a:ea typeface="+mn-ea"/>
                <a:cs typeface="+mn-cs"/>
              </a:rPr>
              <a:t>Dr. Jürgen Zechner, CEO @TailSiT</a:t>
            </a:r>
            <a:endParaRPr/>
          </a:p>
        </p:txBody>
      </p:sp>
      <p:sp>
        <p:nvSpPr>
          <p:cNvPr id="1205797275" name="Sous-titre 2"/>
          <p:cNvSpPr txBox="1"/>
          <p:nvPr/>
        </p:nvSpPr>
        <p:spPr bwMode="auto">
          <a:xfrm>
            <a:off x="9320538" y="5023009"/>
            <a:ext cx="2875983" cy="1318953"/>
          </a:xfrm>
          <a:prstGeom prst="rect">
            <a:avLst/>
          </a:prstGeom>
          <a:ln>
            <a:noFill/>
          </a:ln>
        </p:spPr>
        <p:txBody>
          <a:bodyPr vert="horz" lIns="91440" tIns="45720" rIns="91440" bIns="45720" rtlCol="0">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ctr">
              <a:spcAft>
                <a:spcPts val="599"/>
              </a:spcAft>
              <a:defRPr/>
            </a:pPr>
            <a:r>
              <a:rPr lang="en-US" sz="1800" b="1" i="1">
                <a:solidFill>
                  <a:srgbClr val="B8860B"/>
                </a:solidFill>
              </a:rPr>
              <a:t>Full story: </a:t>
            </a:r>
            <a:endParaRPr lang="en-US" sz="1800" i="1">
              <a:solidFill>
                <a:schemeClr val="accent5"/>
              </a:solidFill>
            </a:endParaRPr>
          </a:p>
        </p:txBody>
      </p:sp>
      <p:sp>
        <p:nvSpPr>
          <p:cNvPr id="1671654182" name="Sous-titre 2"/>
          <p:cNvSpPr txBox="1"/>
          <p:nvPr/>
        </p:nvSpPr>
        <p:spPr bwMode="auto">
          <a:xfrm>
            <a:off x="0" y="-3113"/>
            <a:ext cx="2675574" cy="1332600"/>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defRPr/>
            </a:pPr>
            <a:r>
              <a:rPr lang="de-DE" sz="2800" b="1" i="0" u="none" strike="noStrike" cap="none" spc="0">
                <a:solidFill>
                  <a:schemeClr val="accent5"/>
                </a:solidFill>
                <a:latin typeface="Calibri"/>
                <a:ea typeface="Calibri"/>
                <a:cs typeface="Calibri"/>
              </a:rPr>
              <a:t>Electrical and electronic engineering</a:t>
            </a:r>
            <a:endParaRPr/>
          </a:p>
        </p:txBody>
      </p:sp>
      <p:sp>
        <p:nvSpPr>
          <p:cNvPr id="1550300512" name="ZoneTexte 7"/>
          <p:cNvSpPr txBox="1"/>
          <p:nvPr/>
        </p:nvSpPr>
        <p:spPr bwMode="auto">
          <a:xfrm>
            <a:off x="0" y="6519443"/>
            <a:ext cx="600825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err="1"/>
              <a:t>Dr.</a:t>
            </a:r>
            <a:r>
              <a:rPr lang="en-GB" dirty="0"/>
              <a:t> </a:t>
            </a:r>
            <a:r>
              <a:rPr lang="en-GB" dirty="0" err="1"/>
              <a:t>Soner</a:t>
            </a:r>
            <a:r>
              <a:rPr lang="en-GB" dirty="0"/>
              <a:t> Steiner, EuroCC Austria, info@eurocc-austria.at</a:t>
            </a:r>
            <a:endParaRPr dirty="0"/>
          </a:p>
        </p:txBody>
      </p:sp>
      <p:pic>
        <p:nvPicPr>
          <p:cNvPr id="1344681878" name="Image 1344681877"/>
          <p:cNvPicPr>
            <a:picLocks noChangeAspect="1"/>
          </p:cNvPicPr>
          <p:nvPr/>
        </p:nvPicPr>
        <p:blipFill>
          <a:blip r:embed="rId3"/>
          <a:stretch/>
        </p:blipFill>
        <p:spPr bwMode="auto">
          <a:xfrm>
            <a:off x="4118172" y="534599"/>
            <a:ext cx="1304924" cy="257175"/>
          </a:xfrm>
          <a:prstGeom prst="rect">
            <a:avLst/>
          </a:prstGeom>
        </p:spPr>
      </p:pic>
      <p:pic>
        <p:nvPicPr>
          <p:cNvPr id="1346637459" name="Image 1346637458"/>
          <p:cNvPicPr>
            <a:picLocks noChangeAspect="1"/>
          </p:cNvPicPr>
          <p:nvPr/>
        </p:nvPicPr>
        <p:blipFill>
          <a:blip r:embed="rId4"/>
          <a:stretch/>
        </p:blipFill>
        <p:spPr bwMode="auto">
          <a:xfrm>
            <a:off x="9484589" y="5091335"/>
            <a:ext cx="1569143" cy="1569143"/>
          </a:xfrm>
          <a:prstGeom prst="rect">
            <a:avLst/>
          </a:prstGeom>
        </p:spPr>
      </p:pic>
      <p:pic>
        <p:nvPicPr>
          <p:cNvPr id="1810118367" name="Image 1810118366"/>
          <p:cNvPicPr>
            <a:picLocks noChangeAspect="1"/>
          </p:cNvPicPr>
          <p:nvPr/>
        </p:nvPicPr>
        <p:blipFill>
          <a:blip r:embed="rId5"/>
          <a:stretch/>
        </p:blipFill>
        <p:spPr bwMode="auto">
          <a:xfrm>
            <a:off x="4353869" y="1467705"/>
            <a:ext cx="3999028" cy="3592902"/>
          </a:xfrm>
          <a:prstGeom prst="rect">
            <a:avLst/>
          </a:prstGeom>
        </p:spPr>
      </p:pic>
      <p:pic>
        <p:nvPicPr>
          <p:cNvPr id="702339934" name="Image 702339933"/>
          <p:cNvPicPr>
            <a:picLocks noChangeAspect="1"/>
          </p:cNvPicPr>
          <p:nvPr/>
        </p:nvPicPr>
        <p:blipFill>
          <a:blip r:embed="rId6"/>
          <a:stretch/>
        </p:blipFill>
        <p:spPr bwMode="auto">
          <a:xfrm>
            <a:off x="6007530" y="57906"/>
            <a:ext cx="3252227" cy="1300556"/>
          </a:xfrm>
          <a:prstGeom prst="rect">
            <a:avLst/>
          </a:prstGeom>
        </p:spPr>
      </p:pic>
      <p:sp>
        <p:nvSpPr>
          <p:cNvPr id="40905029" name="ZoneTexte 40905028"/>
          <p:cNvSpPr txBox="1"/>
          <p:nvPr/>
        </p:nvSpPr>
        <p:spPr bwMode="auto">
          <a:xfrm>
            <a:off x="10755078" y="6134918"/>
            <a:ext cx="1681475"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u="sng" dirty="0">
                <a:hlinkClick r:id="rId7" tooltip="https://www.tailsit.com/publications/TAILSIT_VSC_PRACE_SHAPE.pdf"/>
              </a:rPr>
              <a:t>⫸  publication</a:t>
            </a:r>
            <a:endParaRPr dirty="0"/>
          </a:p>
        </p:txBody>
      </p:sp>
      <p:sp>
        <p:nvSpPr>
          <p:cNvPr id="113050751" name="ZoneTexte 113050750"/>
          <p:cNvSpPr txBox="1"/>
          <p:nvPr/>
        </p:nvSpPr>
        <p:spPr bwMode="auto">
          <a:xfrm>
            <a:off x="4743064" y="4977580"/>
            <a:ext cx="4313294" cy="2137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800" b="0" i="0" u="none">
                <a:solidFill>
                  <a:schemeClr val="accent2">
                    <a:lumMod val="50000"/>
                  </a:schemeClr>
                </a:solidFill>
                <a:latin typeface="Calibri"/>
                <a:ea typeface="Calibri"/>
                <a:cs typeface="Calibri"/>
              </a:rPr>
              <a:t>Unit cube and its calculated potential caused by a given fundamental solution</a:t>
            </a:r>
            <a:endParaRPr/>
          </a:p>
        </p:txBody>
      </p:sp>
      <p:pic>
        <p:nvPicPr>
          <p:cNvPr id="516996494" name="Image 516996493">
            <a:hlinkClick r:id="rId7"/>
          </p:cNvPr>
          <p:cNvPicPr>
            <a:picLocks noChangeAspect="1"/>
          </p:cNvPicPr>
          <p:nvPr/>
        </p:nvPicPr>
        <p:blipFill>
          <a:blip r:embed="rId8"/>
          <a:stretch/>
        </p:blipFill>
        <p:spPr bwMode="auto">
          <a:xfrm>
            <a:off x="10946682" y="5316284"/>
            <a:ext cx="842832" cy="84283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A3C821-A231-7429-C218-B095B2396066}"/>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Slovakia</a:t>
            </a:r>
            <a:endParaRPr lang="en-GB" sz="3600" dirty="0"/>
          </a:p>
        </p:txBody>
      </p:sp>
    </p:spTree>
    <p:extLst>
      <p:ext uri="{BB962C8B-B14F-4D97-AF65-F5344CB8AC3E}">
        <p14:creationId xmlns:p14="http://schemas.microsoft.com/office/powerpoint/2010/main" val="3193779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ea typeface="+mn-ea"/>
              </a:rPr>
              <a:t>Transfer and optimization of CFD calculations workflow in HPC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337180"/>
          </a:xfrm>
          <a:noFill/>
          <a:ln>
            <a:noFill/>
          </a:ln>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r>
              <a:rPr lang="en-GB" sz="1900" dirty="0">
                <a:solidFill>
                  <a:srgbClr val="B8860B"/>
                </a:solidFill>
                <a:latin typeface="+mj-lt"/>
              </a:rPr>
              <a:t>Company</a:t>
            </a:r>
            <a:endParaRPr lang="en-GB" sz="1800" dirty="0">
              <a:solidFill>
                <a:srgbClr val="B8860B"/>
              </a:solidFill>
              <a:latin typeface="+mj-lt"/>
            </a:endParaRPr>
          </a:p>
          <a:p>
            <a:pPr algn="just">
              <a:lnSpc>
                <a:spcPct val="120000"/>
              </a:lnSpc>
            </a:pPr>
            <a:r>
              <a:rPr lang="en-US" sz="1400" dirty="0">
                <a:solidFill>
                  <a:schemeClr val="accent5"/>
                </a:solidFill>
              </a:rPr>
              <a:t>Shark Aero company designs and manufactures ultralight sport aircrafts with two-seat tandem cockpit. For design development they use popular open-source software package </a:t>
            </a:r>
            <a:r>
              <a:rPr lang="en-US" sz="1400" dirty="0" err="1">
                <a:solidFill>
                  <a:schemeClr val="accent5"/>
                </a:solidFill>
              </a:rPr>
              <a:t>OpenFOAM</a:t>
            </a:r>
            <a:r>
              <a:rPr lang="en-US" sz="1400" dirty="0">
                <a:solidFill>
                  <a:schemeClr val="accent5"/>
                </a:solidFill>
              </a:rPr>
              <a:t>.</a:t>
            </a:r>
          </a:p>
          <a:p>
            <a:pPr algn="just"/>
            <a:r>
              <a:rPr lang="en-US" sz="1900" dirty="0">
                <a:solidFill>
                  <a:srgbClr val="B8860B"/>
                </a:solidFill>
                <a:latin typeface="+mj-lt"/>
              </a:rPr>
              <a:t>Challenges &amp; Solution</a:t>
            </a:r>
          </a:p>
          <a:p>
            <a:pPr marL="285750" indent="-285750" algn="just">
              <a:buFont typeface="Arial" pitchFamily="34" charset="0"/>
              <a:buChar char="•"/>
            </a:pPr>
            <a:r>
              <a:rPr lang="en-US" sz="1400" dirty="0">
                <a:solidFill>
                  <a:schemeClr val="accent5"/>
                </a:solidFill>
              </a:rPr>
              <a:t>The CFD (Computational Fluid Dynamics) simulations use the Finite Elements Method (FEM). Model created in Computer-Aided Design (CAD) software is divided into discrete cells, so called “mesh”. Computational requirements scale with the 3</a:t>
            </a:r>
            <a:r>
              <a:rPr lang="en-US" sz="1400" baseline="30000" dirty="0">
                <a:solidFill>
                  <a:schemeClr val="accent5"/>
                </a:solidFill>
              </a:rPr>
              <a:t>rd</a:t>
            </a:r>
            <a:r>
              <a:rPr lang="en-US" sz="1400" dirty="0">
                <a:solidFill>
                  <a:schemeClr val="accent5"/>
                </a:solidFill>
              </a:rPr>
              <a:t> power of the mesh density</a:t>
            </a:r>
          </a:p>
          <a:p>
            <a:pPr marL="285750" indent="-285750" algn="just">
              <a:buFont typeface="Arial" pitchFamily="34" charset="0"/>
              <a:buChar char="•"/>
            </a:pPr>
            <a:r>
              <a:rPr lang="en-US" sz="1400" dirty="0">
                <a:solidFill>
                  <a:schemeClr val="accent5"/>
                </a:solidFill>
              </a:rPr>
              <a:t>Workflow consist of enclosing mesh creation, mesh seg-mentation,  model inclusion and CFD simulation itself. Model inclusion (using </a:t>
            </a:r>
            <a:r>
              <a:rPr lang="en-US" sz="1400" dirty="0" err="1">
                <a:solidFill>
                  <a:schemeClr val="accent5"/>
                </a:solidFill>
              </a:rPr>
              <a:t>snappyHexMesh</a:t>
            </a:r>
            <a:r>
              <a:rPr lang="en-US" sz="1400" dirty="0">
                <a:solidFill>
                  <a:schemeClr val="accent5"/>
                </a:solidFill>
              </a:rPr>
              <a:t> program) is the time-limiting step.  </a:t>
            </a:r>
          </a:p>
          <a:p>
            <a:pPr marL="285750" indent="-285750" algn="just">
              <a:buFont typeface="Arial" pitchFamily="34" charset="0"/>
              <a:buChar char="•"/>
            </a:pPr>
            <a:r>
              <a:rPr lang="en-US" sz="1400" dirty="0">
                <a:solidFill>
                  <a:schemeClr val="accent5"/>
                </a:solidFill>
              </a:rPr>
              <a:t>Efficient parallelization (using Message Passing Interface)  requires thorough design of the mesh division into domains, in order to minimized data transfer necessary for resolving boundary conditions.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latin typeface="+mj-lt"/>
              </a:rPr>
              <a:t>Benefits</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8x speed-up was achieved by migration to HPC. Aircraft parts design requires simulations of a relatively small models, but numerous times during the optimization. </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Higher speed-up is expected with increasing the problem size.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u="none" strike="noStrike" dirty="0">
                <a:solidFill>
                  <a:schemeClr val="accent5"/>
                </a:solidFill>
                <a:effectLst/>
              </a:rPr>
              <a:t>“</a:t>
            </a:r>
            <a:r>
              <a:rPr lang="en-US" sz="1600" dirty="0">
                <a:solidFill>
                  <a:schemeClr val="accent5"/>
                </a:solidFill>
              </a:rPr>
              <a:t>Thanks to HPC we were not only able to run multiple simulations simultaneously, but we could also use much more refined mesh, which was not possible before due to memory limitations of our local computers.</a:t>
            </a:r>
            <a:r>
              <a:rPr lang="en-GB" sz="1600"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Petr</a:t>
            </a:r>
            <a:r>
              <a:rPr lang="sk-SK" sz="1600" b="1" dirty="0">
                <a:solidFill>
                  <a:srgbClr val="B8860B"/>
                </a:solidFill>
              </a:rPr>
              <a:t> </a:t>
            </a:r>
            <a:r>
              <a:rPr lang="sk-SK" sz="1600" b="1" dirty="0" err="1">
                <a:solidFill>
                  <a:srgbClr val="B8860B"/>
                </a:solidFill>
              </a:rPr>
              <a:t>Sterba</a:t>
            </a:r>
            <a:r>
              <a:rPr lang="en-GB" sz="1600" b="1" dirty="0">
                <a:solidFill>
                  <a:srgbClr val="B8860B"/>
                </a:solidFill>
              </a:rPr>
              <a:t>, Chief Engineer@SHARK.AERO,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Aeronautics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566802"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5" name="Obrázok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5" name="Obrázok 4">
            <a:hlinkClick r:id="rId5"/>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09496" y="5356386"/>
            <a:ext cx="1041983" cy="1041983"/>
          </a:xfrm>
          <a:prstGeom prst="rect">
            <a:avLst/>
          </a:prstGeom>
        </p:spPr>
      </p:pic>
      <p:pic>
        <p:nvPicPr>
          <p:cNvPr id="10" name="Obrázo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850" y="339335"/>
            <a:ext cx="4127500" cy="647700"/>
          </a:xfrm>
          <a:prstGeom prst="rect">
            <a:avLst/>
          </a:prstGeom>
        </p:spPr>
      </p:pic>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367" y="2289543"/>
            <a:ext cx="1836871" cy="1030848"/>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7969" y="3616638"/>
            <a:ext cx="3756026" cy="1222665"/>
          </a:xfrm>
          <a:prstGeom prst="rect">
            <a:avLst/>
          </a:prstGeom>
        </p:spPr>
      </p:pic>
      <p:pic>
        <p:nvPicPr>
          <p:cNvPr id="16" name="Obrázok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9971" y="2289543"/>
            <a:ext cx="1710898" cy="1139458"/>
          </a:xfrm>
          <a:prstGeom prst="rect">
            <a:avLst/>
          </a:prstGeom>
        </p:spPr>
      </p:pic>
      <p:sp>
        <p:nvSpPr>
          <p:cNvPr id="11" name="ZoneTexte 10">
            <a:extLst>
              <a:ext uri="{FF2B5EF4-FFF2-40B4-BE49-F238E27FC236}">
                <a16:creationId xmlns:a16="http://schemas.microsoft.com/office/drawing/2014/main" id="{52AC39E8-4033-D56F-2F18-84EC3F975640}"/>
              </a:ext>
            </a:extLst>
          </p:cNvPr>
          <p:cNvSpPr txBox="1"/>
          <p:nvPr/>
        </p:nvSpPr>
        <p:spPr>
          <a:xfrm>
            <a:off x="4809971" y="4839303"/>
            <a:ext cx="3578379" cy="461665"/>
          </a:xfrm>
          <a:prstGeom prst="rect">
            <a:avLst/>
          </a:prstGeom>
          <a:noFill/>
        </p:spPr>
        <p:txBody>
          <a:bodyPr wrap="square" rtlCol="0">
            <a:spAutoFit/>
          </a:bodyPr>
          <a:lstStyle/>
          <a:p>
            <a:pPr algn="ctr"/>
            <a:r>
              <a:rPr lang="en-GB" sz="1200" dirty="0">
                <a:solidFill>
                  <a:schemeClr val="accent5"/>
                </a:solidFill>
              </a:rPr>
              <a:t>From reality to model (top); parallel scaling of selected workflow steps (bottom)</a:t>
            </a:r>
          </a:p>
        </p:txBody>
      </p:sp>
    </p:spTree>
    <p:extLst>
      <p:ext uri="{BB962C8B-B14F-4D97-AF65-F5344CB8AC3E}">
        <p14:creationId xmlns:p14="http://schemas.microsoft.com/office/powerpoint/2010/main" val="2654922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6" y="830852"/>
            <a:ext cx="11781439" cy="875219"/>
          </a:xfrm>
        </p:spPr>
        <p:txBody>
          <a:bodyPr/>
          <a:lstStyle/>
          <a:p>
            <a:pPr algn="l"/>
            <a:r>
              <a:rPr lang="en-US" sz="1800" dirty="0">
                <a:solidFill>
                  <a:srgbClr val="AB7C18"/>
                </a:solidFill>
                <a:ea typeface="+mn-ea"/>
              </a:rPr>
              <a:t>Anomaly Detection in Time Series: Gambling prevention using Deep Learning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736735"/>
            <a:ext cx="4541823" cy="3569679"/>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en-US" sz="1600" b="1" dirty="0">
                <a:solidFill>
                  <a:srgbClr val="E8AA0E"/>
                </a:solidFill>
                <a:latin typeface="+mj-lt"/>
              </a:rPr>
              <a:t>Company</a:t>
            </a:r>
          </a:p>
          <a:p>
            <a:pPr algn="just"/>
            <a:r>
              <a:rPr lang="en-US" sz="1100" dirty="0" err="1">
                <a:solidFill>
                  <a:schemeClr val="accent5"/>
                </a:solidFill>
              </a:rPr>
              <a:t>DOXXbet</a:t>
            </a:r>
            <a:r>
              <a:rPr lang="en-US" sz="1100" dirty="0">
                <a:solidFill>
                  <a:schemeClr val="accent5"/>
                </a:solidFill>
              </a:rPr>
              <a:t>, ltd. – betting and online casino; Codium, ltd. – software developer of betting and iGaming platform, focused on enhancing customer service and players’ engagement via identification and prevention of gambling behavior.</a:t>
            </a:r>
          </a:p>
          <a:p>
            <a:pPr algn="l"/>
            <a:r>
              <a:rPr lang="en-US" sz="1600" b="1" dirty="0">
                <a:solidFill>
                  <a:srgbClr val="E8AA0E"/>
                </a:solidFill>
                <a:latin typeface="+mj-lt"/>
              </a:rPr>
              <a:t>Challenges &amp; Solution</a:t>
            </a:r>
          </a:p>
          <a:p>
            <a:pPr marL="285750" indent="-285750" algn="l">
              <a:buFont typeface="Arial" pitchFamily="34" charset="0"/>
              <a:buChar char="•"/>
            </a:pPr>
            <a:r>
              <a:rPr lang="en-US" sz="1100" dirty="0">
                <a:solidFill>
                  <a:schemeClr val="accent5"/>
                </a:solidFill>
              </a:rPr>
              <a:t>Unsupervised Transformer-based autoencoder (AE) model was used to detect anomalies in the dataset generated by online casino players.</a:t>
            </a:r>
          </a:p>
          <a:p>
            <a:pPr marL="285750" indent="-285750" algn="l">
              <a:buFont typeface="Arial" pitchFamily="34" charset="0"/>
              <a:buChar char="•"/>
            </a:pPr>
            <a:r>
              <a:rPr lang="en-US" sz="1100" dirty="0">
                <a:solidFill>
                  <a:schemeClr val="accent5"/>
                </a:solidFill>
              </a:rPr>
              <a:t>Data consists of time series of 19 derived features reflecting players’ behavior, such as net loss / gain, cash deposits / withdrawals in a sliding time window, login frequency, etc.</a:t>
            </a:r>
          </a:p>
          <a:p>
            <a:pPr marL="285750" indent="-285750" algn="l">
              <a:buFont typeface="Arial" pitchFamily="34" charset="0"/>
              <a:buChar char="•"/>
            </a:pPr>
            <a:r>
              <a:rPr lang="en-US" sz="1100" dirty="0">
                <a:solidFill>
                  <a:schemeClr val="accent5"/>
                </a:solidFill>
              </a:rPr>
              <a:t>Alignment of AE's reconstruction error and the so called proxy indicators (selected manufactured descriptors, such as “chasing loss”) enabled us to distinguish between data anomalies and potential problem gambling of players, thus decreasing the false positive rate.</a:t>
            </a:r>
          </a:p>
          <a:p>
            <a:pPr marL="285750" indent="-285750" algn="l">
              <a:buFont typeface="Arial" pitchFamily="34" charset="0"/>
              <a:buChar char="•"/>
            </a:pPr>
            <a:r>
              <a:rPr lang="en-US" sz="1100" dirty="0">
                <a:solidFill>
                  <a:schemeClr val="accent5"/>
                </a:solidFill>
              </a:rPr>
              <a:t>Training model with more than 100k trainable parameters and gigabytes of data greatly benefited from utilizing GPU-accelerated HPC facility.</a:t>
            </a:r>
          </a:p>
          <a:p>
            <a:pPr algn="just"/>
            <a:endParaRPr lang="en-US" sz="1600" dirty="0">
              <a:solidFill>
                <a:srgbClr val="B8860B"/>
              </a:solidFill>
              <a:latin typeface="+mj-lt"/>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mj-lt"/>
              </a:rPr>
              <a:t>Benefits</a:t>
            </a:r>
          </a:p>
          <a:p>
            <a:pPr marL="342900" indent="-342900" algn="l">
              <a:buFont typeface="Wingdings" pitchFamily="2" charset="2"/>
              <a:buChar char="ü"/>
            </a:pPr>
            <a:r>
              <a:rPr lang="en-US" sz="1900" dirty="0">
                <a:solidFill>
                  <a:schemeClr val="accent5"/>
                </a:solidFill>
                <a:sym typeface="Wingdings 2" panose="05020102010507070707" pitchFamily="18" charset="2"/>
              </a:rPr>
              <a:t>Help betting and online casino providers mitigate negative consequences for players, which is in line with European trends in risk management. </a:t>
            </a:r>
          </a:p>
          <a:p>
            <a:pPr marL="342900" indent="-342900" algn="l">
              <a:buFont typeface="Wingdings" pitchFamily="2" charset="2"/>
              <a:buChar char="ü"/>
            </a:pPr>
            <a:r>
              <a:rPr lang="en-US" sz="1900" dirty="0">
                <a:solidFill>
                  <a:schemeClr val="accent5"/>
                </a:solidFill>
                <a:sym typeface="Wingdings 2" panose="05020102010507070707" pitchFamily="18" charset="2"/>
              </a:rPr>
              <a:t>Real-time problem gambling detection using AI and Big Data thanks to HPC.</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89367"/>
            <a:ext cx="9412053" cy="96416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u="none" strike="noStrike" dirty="0">
                <a:solidFill>
                  <a:schemeClr val="accent5"/>
                </a:solidFill>
                <a:effectLst/>
              </a:rPr>
              <a:t>“</a:t>
            </a:r>
            <a:r>
              <a:rPr lang="en-US" sz="1400" i="1" dirty="0">
                <a:solidFill>
                  <a:schemeClr val="accent5"/>
                </a:solidFill>
              </a:rPr>
              <a:t>The accelerated module of the HPC system </a:t>
            </a:r>
            <a:r>
              <a:rPr lang="en-US" sz="1400" i="1" dirty="0" err="1">
                <a:solidFill>
                  <a:schemeClr val="accent5"/>
                </a:solidFill>
              </a:rPr>
              <a:t>Devana</a:t>
            </a:r>
            <a:r>
              <a:rPr lang="en-US" sz="1400" i="1" dirty="0">
                <a:solidFill>
                  <a:schemeClr val="accent5"/>
                </a:solidFill>
              </a:rPr>
              <a:t> allowed us to test several approaches to prevention of pathological online gambling. Powerful GPU accelerators were of great value in training and fine-tuning of sophisticated AI models.</a:t>
            </a:r>
            <a:r>
              <a:rPr lang="en-GB" sz="14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Martin Varmus, </a:t>
            </a:r>
            <a:r>
              <a:rPr lang="en-GB" sz="1600" b="1" dirty="0" err="1">
                <a:solidFill>
                  <a:srgbClr val="B8860B"/>
                </a:solidFill>
              </a:rPr>
              <a:t>CEO@Codium</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Finance</a:t>
            </a:r>
            <a:r>
              <a:rPr lang="de-DE" sz="2800" b="1" dirty="0">
                <a:solidFill>
                  <a:schemeClr val="accent5"/>
                </a:solidFill>
                <a:latin typeface="+mj-lt"/>
              </a:rPr>
              <a:t> &amp; IT </a:t>
            </a:r>
            <a:r>
              <a:rPr lang="de-DE" sz="2800" b="1" dirty="0" err="1">
                <a:solidFill>
                  <a:schemeClr val="accent5"/>
                </a:solidFill>
                <a:latin typeface="+mj-lt"/>
              </a:rPr>
              <a:t>systems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03820"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15" y="414527"/>
            <a:ext cx="1943739" cy="374387"/>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95" y="479800"/>
            <a:ext cx="2433764" cy="263394"/>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889" y="1810348"/>
            <a:ext cx="3491697" cy="3383657"/>
          </a:xfrm>
          <a:prstGeom prst="rect">
            <a:avLst/>
          </a:prstGeom>
        </p:spPr>
      </p:pic>
      <p:pic>
        <p:nvPicPr>
          <p:cNvPr id="15" name="Obrázok 1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6" name="Obrázok 15">
            <a:hlinkClick r:id="rId8"/>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8476" y="5343525"/>
            <a:ext cx="1065559" cy="1065559"/>
          </a:xfrm>
          <a:prstGeom prst="rect">
            <a:avLst/>
          </a:prstGeom>
        </p:spPr>
      </p:pic>
      <p:sp>
        <p:nvSpPr>
          <p:cNvPr id="5" name="ZoneTexte 4">
            <a:extLst>
              <a:ext uri="{FF2B5EF4-FFF2-40B4-BE49-F238E27FC236}">
                <a16:creationId xmlns:a16="http://schemas.microsoft.com/office/drawing/2014/main" id="{3C05B15A-17F4-E7AD-04E5-195111CEBBF8}"/>
              </a:ext>
            </a:extLst>
          </p:cNvPr>
          <p:cNvSpPr txBox="1"/>
          <p:nvPr/>
        </p:nvSpPr>
        <p:spPr>
          <a:xfrm>
            <a:off x="4844888" y="4815261"/>
            <a:ext cx="3491697" cy="415498"/>
          </a:xfrm>
          <a:prstGeom prst="rect">
            <a:avLst/>
          </a:prstGeom>
          <a:noFill/>
        </p:spPr>
        <p:txBody>
          <a:bodyPr wrap="square" rtlCol="0">
            <a:spAutoFit/>
          </a:bodyPr>
          <a:lstStyle/>
          <a:p>
            <a:pPr algn="ctr"/>
            <a:r>
              <a:rPr lang="en-GB" sz="1050" dirty="0">
                <a:solidFill>
                  <a:schemeClr val="accent5"/>
                </a:solidFill>
              </a:rPr>
              <a:t>Expected (blue) vs. predicted (red) values for </a:t>
            </a:r>
            <a:r>
              <a:rPr lang="en-GB" sz="1050">
                <a:solidFill>
                  <a:schemeClr val="accent5"/>
                </a:solidFill>
              </a:rPr>
              <a:t>each descriptor: single </a:t>
            </a:r>
            <a:r>
              <a:rPr lang="en-GB" sz="1050" dirty="0">
                <a:solidFill>
                  <a:schemeClr val="accent5"/>
                </a:solidFill>
              </a:rPr>
              <a:t>time window of </a:t>
            </a:r>
            <a:r>
              <a:rPr lang="en-GB" sz="1050">
                <a:solidFill>
                  <a:schemeClr val="accent5"/>
                </a:solidFill>
              </a:rPr>
              <a:t>a random </a:t>
            </a:r>
            <a:r>
              <a:rPr lang="en-GB" sz="1050" dirty="0">
                <a:solidFill>
                  <a:schemeClr val="accent5"/>
                </a:solidFill>
              </a:rPr>
              <a:t>player</a:t>
            </a:r>
          </a:p>
        </p:txBody>
      </p:sp>
    </p:spTree>
    <p:extLst>
      <p:ext uri="{BB962C8B-B14F-4D97-AF65-F5344CB8AC3E}">
        <p14:creationId xmlns:p14="http://schemas.microsoft.com/office/powerpoint/2010/main" val="1549893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D2F534-0B78-40F7-1C75-5C8A31C56DE9}"/>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Sweden</a:t>
            </a:r>
            <a:endParaRPr lang="en-GB" sz="3600" dirty="0"/>
          </a:p>
        </p:txBody>
      </p:sp>
    </p:spTree>
    <p:extLst>
      <p:ext uri="{BB962C8B-B14F-4D97-AF65-F5344CB8AC3E}">
        <p14:creationId xmlns:p14="http://schemas.microsoft.com/office/powerpoint/2010/main" val="2056545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400" dirty="0">
                <a:solidFill>
                  <a:srgbClr val="AB7C18"/>
                </a:solidFill>
                <a:latin typeface="+mn-lt"/>
                <a:ea typeface="+mn-ea"/>
              </a:rPr>
              <a:t>Sweden’s Meteorology &amp; Hydrology Institute digitizes archival tabular data using LUMI</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a:solidFill>
                  <a:schemeClr val="accent5"/>
                </a:solidFill>
              </a:rPr>
              <a:t>The Swedish Meteorological and Hydrological Institute (SMHI) is an expert authority with a global perspective and a vital task of predicting changes in weather, water and climate. </a:t>
            </a:r>
          </a:p>
          <a:p>
            <a:pPr algn="just"/>
            <a:r>
              <a:rPr lang="en-US" sz="1800" dirty="0">
                <a:solidFill>
                  <a:srgbClr val="B8860B"/>
                </a:solidFill>
                <a:latin typeface="+mj-lt"/>
              </a:rPr>
              <a:t>Challenges &amp; Solution</a:t>
            </a:r>
          </a:p>
          <a:p>
            <a:pPr algn="just"/>
            <a:r>
              <a:rPr lang="en-GB" sz="1400" dirty="0">
                <a:solidFill>
                  <a:schemeClr val="accent5"/>
                </a:solidFill>
              </a:rPr>
              <a:t>SMHI, possesses troves of archival data of observations spanning decades in paper format. The ambition of the project is to optimize and train a sufficiently accurate machine learning model which can handle different forms of tabular data, convert handwritten-text and produce machine-readable. SMHI aims to use a combination of image processing and machine learning to achieve this. The digitization pipeline is implemented in Python, using well-known open-source scientific libraries such as scikit-image and TensorFlow.</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algn="l"/>
            <a:r>
              <a:rPr lang="en-GB" sz="1900" dirty="0">
                <a:solidFill>
                  <a:schemeClr val="accent5"/>
                </a:solidFill>
                <a:sym typeface="Wingdings 2" panose="05020102010507070707" pitchFamily="18" charset="2"/>
              </a:rPr>
              <a:t>This project  aids and accelerates the digitization work from the paper archives into data, which is done manually as of now. As a result of the project, SMHI aims at digitizing numerous historical weather observations that will help a better understanding of climate, especially of the occurrence of extreme weather events.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 HPC allocation enables us to rapidly test and develop the product. (…) GPUs allow faster tuning hyperparameters of this model. On CPUs the neural network training takes 11 hours. On GPUs the whole training takes only 1 hour.”  </a:t>
            </a:r>
            <a:br>
              <a:rPr lang="en-GB" sz="1600" i="1" u="none" strike="noStrike" dirty="0">
                <a:solidFill>
                  <a:schemeClr val="accent5"/>
                </a:solidFill>
                <a:effectLst/>
              </a:rPr>
            </a:br>
            <a:r>
              <a:rPr lang="en-GB" sz="1600" b="1" dirty="0">
                <a:solidFill>
                  <a:srgbClr val="B8860B"/>
                </a:solidFill>
              </a:rPr>
              <a:t>Ashwin </a:t>
            </a:r>
            <a:r>
              <a:rPr lang="en-GB" sz="1600" b="1" dirty="0" err="1">
                <a:solidFill>
                  <a:srgbClr val="B8860B"/>
                </a:solidFill>
              </a:rPr>
              <a:t>Mohanan</a:t>
            </a:r>
            <a:r>
              <a:rPr lang="en-GB" sz="1600" b="1" dirty="0">
                <a:solidFill>
                  <a:srgbClr val="B8860B"/>
                </a:solidFill>
              </a:rPr>
              <a:t>, Scientific programmer at SMHI</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t>
            </a:r>
            <a:br>
              <a:rPr lang="de-DE" sz="2800" b="1" dirty="0">
                <a:solidFill>
                  <a:schemeClr val="accent5"/>
                </a:solidFill>
              </a:rPr>
            </a:br>
            <a:r>
              <a:rPr lang="de-DE" sz="2800" b="1" dirty="0" err="1">
                <a:solidFill>
                  <a:schemeClr val="accent5"/>
                </a:solidFill>
              </a:rPr>
              <a:t>climate</a:t>
            </a:r>
            <a:r>
              <a:rPr lang="de-DE" sz="2800" b="1" dirty="0">
                <a:solidFill>
                  <a:schemeClr val="accent5"/>
                </a:solidFill>
              </a:rPr>
              <a:t>/</a:t>
            </a:r>
            <a:r>
              <a:rPr lang="de-DE" sz="2800" b="1" dirty="0" err="1">
                <a:solidFill>
                  <a:schemeClr val="accent5"/>
                </a:solidFill>
              </a:rPr>
              <a:t>weather</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12" name="Picture 11" descr="A black background with white text&#10;&#10;Description automatically generated">
            <a:extLst>
              <a:ext uri="{FF2B5EF4-FFF2-40B4-BE49-F238E27FC236}">
                <a16:creationId xmlns:a16="http://schemas.microsoft.com/office/drawing/2014/main" id="{DF42A187-5568-2843-DACB-E1140E9BC38E}"/>
              </a:ext>
            </a:extLst>
          </p:cNvPr>
          <p:cNvPicPr>
            <a:picLocks noChangeAspect="1"/>
          </p:cNvPicPr>
          <p:nvPr/>
        </p:nvPicPr>
        <p:blipFill>
          <a:blip r:embed="rId3"/>
          <a:stretch>
            <a:fillRect/>
          </a:stretch>
        </p:blipFill>
        <p:spPr>
          <a:xfrm>
            <a:off x="5508773" y="-19585"/>
            <a:ext cx="3217976" cy="1338678"/>
          </a:xfrm>
          <a:prstGeom prst="rect">
            <a:avLst/>
          </a:prstGeom>
        </p:spPr>
      </p:pic>
      <p:pic>
        <p:nvPicPr>
          <p:cNvPr id="14" name="Picture 13">
            <a:extLst>
              <a:ext uri="{FF2B5EF4-FFF2-40B4-BE49-F238E27FC236}">
                <a16:creationId xmlns:a16="http://schemas.microsoft.com/office/drawing/2014/main" id="{D756D9AF-D66F-BC91-397E-633D722A6F6F}"/>
              </a:ext>
            </a:extLst>
          </p:cNvPr>
          <p:cNvPicPr>
            <a:picLocks noChangeAspect="1"/>
          </p:cNvPicPr>
          <p:nvPr/>
        </p:nvPicPr>
        <p:blipFill>
          <a:blip r:embed="rId4"/>
          <a:stretch>
            <a:fillRect/>
          </a:stretch>
        </p:blipFill>
        <p:spPr>
          <a:xfrm>
            <a:off x="4702941" y="2327998"/>
            <a:ext cx="1835308" cy="1399811"/>
          </a:xfrm>
          <a:prstGeom prst="rect">
            <a:avLst/>
          </a:prstGeom>
        </p:spPr>
      </p:pic>
      <p:pic>
        <p:nvPicPr>
          <p:cNvPr id="15" name="Picture 14">
            <a:extLst>
              <a:ext uri="{FF2B5EF4-FFF2-40B4-BE49-F238E27FC236}">
                <a16:creationId xmlns:a16="http://schemas.microsoft.com/office/drawing/2014/main" id="{82422015-E6F6-AD0A-14BD-7CA447FA4AED}"/>
              </a:ext>
            </a:extLst>
          </p:cNvPr>
          <p:cNvPicPr>
            <a:picLocks noChangeAspect="1"/>
          </p:cNvPicPr>
          <p:nvPr/>
        </p:nvPicPr>
        <p:blipFill>
          <a:blip r:embed="rId5"/>
          <a:stretch>
            <a:fillRect/>
          </a:stretch>
        </p:blipFill>
        <p:spPr>
          <a:xfrm>
            <a:off x="6583133" y="2330127"/>
            <a:ext cx="1839575" cy="1399811"/>
          </a:xfrm>
          <a:prstGeom prst="rect">
            <a:avLst/>
          </a:prstGeom>
        </p:spPr>
      </p:pic>
      <p:pic>
        <p:nvPicPr>
          <p:cNvPr id="16" name="Picture 15">
            <a:extLst>
              <a:ext uri="{FF2B5EF4-FFF2-40B4-BE49-F238E27FC236}">
                <a16:creationId xmlns:a16="http://schemas.microsoft.com/office/drawing/2014/main" id="{091BC9D2-AEFD-8439-F424-0167DE0E1092}"/>
              </a:ext>
            </a:extLst>
          </p:cNvPr>
          <p:cNvPicPr>
            <a:picLocks noChangeAspect="1"/>
          </p:cNvPicPr>
          <p:nvPr/>
        </p:nvPicPr>
        <p:blipFill>
          <a:blip r:embed="rId6"/>
          <a:stretch>
            <a:fillRect/>
          </a:stretch>
        </p:blipFill>
        <p:spPr>
          <a:xfrm>
            <a:off x="4702941" y="4032785"/>
            <a:ext cx="3719767" cy="686022"/>
          </a:xfrm>
          <a:prstGeom prst="rect">
            <a:avLst/>
          </a:prstGeom>
        </p:spPr>
      </p:pic>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7"/>
          <a:stretch>
            <a:fillRect/>
          </a:stretch>
        </p:blipFill>
        <p:spPr>
          <a:xfrm>
            <a:off x="9719785" y="5388434"/>
            <a:ext cx="922327" cy="1009315"/>
          </a:xfrm>
          <a:prstGeom prst="rect">
            <a:avLst/>
          </a:prstGeom>
        </p:spPr>
      </p:pic>
      <p:pic>
        <p:nvPicPr>
          <p:cNvPr id="22" name="Picture 21" descr="A qr code on a white background&#10;&#10;Description automatically generated">
            <a:hlinkClick r:id="rId8"/>
            <a:extLst>
              <a:ext uri="{FF2B5EF4-FFF2-40B4-BE49-F238E27FC236}">
                <a16:creationId xmlns:a16="http://schemas.microsoft.com/office/drawing/2014/main" id="{070363E2-56E7-0FBB-F513-39F114EFD015}"/>
              </a:ext>
            </a:extLst>
          </p:cNvPr>
          <p:cNvPicPr>
            <a:picLocks noChangeAspect="1"/>
          </p:cNvPicPr>
          <p:nvPr/>
        </p:nvPicPr>
        <p:blipFill>
          <a:blip r:embed="rId9"/>
          <a:stretch>
            <a:fillRect/>
          </a:stretch>
        </p:blipFill>
        <p:spPr>
          <a:xfrm>
            <a:off x="10774888" y="5373103"/>
            <a:ext cx="1005206" cy="1005206"/>
          </a:xfrm>
          <a:prstGeom prst="rect">
            <a:avLst/>
          </a:prstGeom>
        </p:spPr>
      </p:pic>
    </p:spTree>
    <p:extLst>
      <p:ext uri="{BB962C8B-B14F-4D97-AF65-F5344CB8AC3E}">
        <p14:creationId xmlns:p14="http://schemas.microsoft.com/office/powerpoint/2010/main" val="4280742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a:solidFill>
                  <a:srgbClr val="AB7C18"/>
                </a:solidFill>
                <a:latin typeface="+mn-lt"/>
                <a:ea typeface="+mn-ea"/>
              </a:rPr>
              <a:t>SLB-</a:t>
            </a:r>
            <a:r>
              <a:rPr lang="en-US" sz="2800" dirty="0" err="1">
                <a:solidFill>
                  <a:srgbClr val="AB7C18"/>
                </a:solidFill>
                <a:latin typeface="+mn-lt"/>
                <a:ea typeface="+mn-ea"/>
              </a:rPr>
              <a:t>analys</a:t>
            </a:r>
            <a:r>
              <a:rPr lang="en-US" sz="2800" dirty="0">
                <a:solidFill>
                  <a:srgbClr val="AB7C18"/>
                </a:solidFill>
                <a:latin typeface="+mn-lt"/>
                <a:ea typeface="+mn-ea"/>
              </a:rPr>
              <a:t> </a:t>
            </a:r>
            <a:r>
              <a:rPr lang="en-US" sz="2800" dirty="0" err="1">
                <a:solidFill>
                  <a:srgbClr val="AB7C18"/>
                </a:solidFill>
                <a:latin typeface="+mn-lt"/>
                <a:ea typeface="+mn-ea"/>
              </a:rPr>
              <a:t>Analyse</a:t>
            </a:r>
            <a:r>
              <a:rPr lang="en-US" sz="2800" dirty="0">
                <a:solidFill>
                  <a:srgbClr val="AB7C18"/>
                </a:solidFill>
                <a:latin typeface="+mn-lt"/>
                <a:ea typeface="+mn-ea"/>
              </a:rPr>
              <a:t> Air Pollution Flow Using </a:t>
            </a:r>
            <a:r>
              <a:rPr lang="en-US" sz="2800" dirty="0" err="1">
                <a:solidFill>
                  <a:srgbClr val="AB7C18"/>
                </a:solidFill>
                <a:latin typeface="+mn-lt"/>
                <a:ea typeface="+mn-ea"/>
              </a:rPr>
              <a:t>MeluXina</a:t>
            </a:r>
            <a:r>
              <a:rPr lang="en-US" sz="2800" dirty="0">
                <a:solidFill>
                  <a:srgbClr val="AB7C18"/>
                </a:solidFill>
                <a:latin typeface="+mn-lt"/>
                <a:ea typeface="+mn-ea"/>
              </a:rPr>
              <a:t> Supercomputer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l"/>
            <a:r>
              <a:rPr lang="en-GB" sz="1400" dirty="0" err="1">
                <a:solidFill>
                  <a:schemeClr val="accent5"/>
                </a:solidFill>
              </a:rPr>
              <a:t>Stockholms</a:t>
            </a:r>
            <a:r>
              <a:rPr lang="en-GB" sz="1400" dirty="0">
                <a:solidFill>
                  <a:schemeClr val="accent5"/>
                </a:solidFill>
              </a:rPr>
              <a:t> </a:t>
            </a:r>
            <a:r>
              <a:rPr lang="en-GB" sz="1400" dirty="0" err="1">
                <a:solidFill>
                  <a:schemeClr val="accent5"/>
                </a:solidFill>
              </a:rPr>
              <a:t>luft</a:t>
            </a:r>
            <a:r>
              <a:rPr lang="en-GB" sz="1400" dirty="0">
                <a:solidFill>
                  <a:schemeClr val="accent5"/>
                </a:solidFill>
              </a:rPr>
              <a:t>- </a:t>
            </a:r>
            <a:r>
              <a:rPr lang="en-GB" sz="1400" dirty="0" err="1">
                <a:solidFill>
                  <a:schemeClr val="accent5"/>
                </a:solidFill>
              </a:rPr>
              <a:t>och</a:t>
            </a:r>
            <a:r>
              <a:rPr lang="en-GB" sz="1400" dirty="0">
                <a:solidFill>
                  <a:schemeClr val="accent5"/>
                </a:solidFill>
              </a:rPr>
              <a:t> </a:t>
            </a:r>
            <a:r>
              <a:rPr lang="en-GB" sz="1400" dirty="0" err="1">
                <a:solidFill>
                  <a:schemeClr val="accent5"/>
                </a:solidFill>
              </a:rPr>
              <a:t>bulleranalys</a:t>
            </a:r>
            <a:r>
              <a:rPr lang="en-GB" sz="1400" dirty="0">
                <a:solidFill>
                  <a:schemeClr val="accent5"/>
                </a:solidFill>
              </a:rPr>
              <a:t> (SLB-</a:t>
            </a:r>
            <a:r>
              <a:rPr lang="en-GB" sz="1400" dirty="0" err="1">
                <a:solidFill>
                  <a:schemeClr val="accent5"/>
                </a:solidFill>
              </a:rPr>
              <a:t>analys</a:t>
            </a:r>
            <a:r>
              <a:rPr lang="en-GB" sz="1400" dirty="0">
                <a:solidFill>
                  <a:schemeClr val="accent5"/>
                </a:solidFill>
              </a:rPr>
              <a:t>) is a unit at the Environment and Health Administration of the City of Stockholm. The unit is responsible for monitoring outdoor air quality in the city.</a:t>
            </a:r>
          </a:p>
          <a:p>
            <a:pPr algn="just"/>
            <a:r>
              <a:rPr lang="en-US" sz="1800" dirty="0">
                <a:solidFill>
                  <a:srgbClr val="B8860B"/>
                </a:solidFill>
                <a:latin typeface="+mj-lt"/>
              </a:rPr>
              <a:t>Challenges &amp; Solution</a:t>
            </a:r>
          </a:p>
          <a:p>
            <a:pPr algn="l"/>
            <a:r>
              <a:rPr lang="en-GB" sz="1400" dirty="0">
                <a:solidFill>
                  <a:schemeClr val="accent5"/>
                </a:solidFill>
              </a:rPr>
              <a:t>The dispersion of aerosol particles in urban environments heavily depends on meteorological parameters, in particular air flows. SLB-analysis run scaling tests on EuroHPC JU resources to push the boundaries of CFD simulations using </a:t>
            </a:r>
            <a:r>
              <a:rPr lang="en-GB" sz="1400" dirty="0" err="1">
                <a:solidFill>
                  <a:schemeClr val="accent5"/>
                </a:solidFill>
              </a:rPr>
              <a:t>OpenFOAM</a:t>
            </a:r>
            <a:r>
              <a:rPr lang="en-GB" sz="1400" dirty="0">
                <a:solidFill>
                  <a:schemeClr val="accent5"/>
                </a:solidFill>
              </a:rPr>
              <a:t> to larger spatial domains and higher complexity.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Simulating larger urban area becomes possible</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Time-to-solution is greatly reduced</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Better results used for air quality assessment</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“By using more complex turbulence models, the accuracy of the results will be improved so that there can be an investigation whether new developments will meet air quality limits and propose measures to improve air quality in sensitive areas.”  </a:t>
            </a:r>
            <a:br>
              <a:rPr lang="en-GB" sz="1600" i="1" u="none" strike="noStrike" dirty="0">
                <a:solidFill>
                  <a:schemeClr val="accent5"/>
                </a:solidFill>
                <a:effectLst/>
              </a:rPr>
            </a:br>
            <a:r>
              <a:rPr lang="en-GB" sz="1600" b="1" dirty="0" err="1">
                <a:solidFill>
                  <a:srgbClr val="B8860B"/>
                </a:solidFill>
              </a:rPr>
              <a:t>Qiang</a:t>
            </a:r>
            <a:r>
              <a:rPr lang="en-GB" sz="1600" b="1" dirty="0">
                <a:solidFill>
                  <a:srgbClr val="B8860B"/>
                </a:solidFill>
              </a:rPr>
              <a:t> Li, Research software engineer, ENCCS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Public </a:t>
            </a:r>
            <a:r>
              <a:rPr lang="de-DE" sz="2800" b="1" dirty="0" err="1">
                <a:solidFill>
                  <a:schemeClr val="accent5"/>
                </a:solidFill>
              </a:rPr>
              <a:t>services</a:t>
            </a:r>
            <a:r>
              <a:rPr lang="de-DE" sz="2800" b="1" dirty="0">
                <a:solidFill>
                  <a:schemeClr val="accent5"/>
                </a:solidFill>
              </a:rPr>
              <a:t>/</a:t>
            </a:r>
            <a:br>
              <a:rPr lang="de-DE" sz="2800" b="1" dirty="0">
                <a:solidFill>
                  <a:schemeClr val="accent5"/>
                </a:solidFill>
              </a:rPr>
            </a:br>
            <a:r>
              <a:rPr lang="de-DE" sz="2800" b="1" dirty="0" err="1">
                <a:solidFill>
                  <a:schemeClr val="accent5"/>
                </a:solidFill>
              </a:rPr>
              <a:t>Civil</a:t>
            </a:r>
            <a:r>
              <a:rPr lang="de-DE" sz="2800" b="1" dirty="0">
                <a:solidFill>
                  <a:schemeClr val="accent5"/>
                </a:solidFill>
              </a:rPr>
              <a:t> </a:t>
            </a:r>
            <a:r>
              <a:rPr lang="de-DE" sz="2800" b="1" dirty="0" err="1">
                <a:solidFill>
                  <a:schemeClr val="accent5"/>
                </a:solidFill>
              </a:rPr>
              <a:t>protection</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10" name="Picture 9" descr="A qr code on a white background&#10;&#10;Description automatically generated">
            <a:hlinkClick r:id="rId4"/>
            <a:extLst>
              <a:ext uri="{FF2B5EF4-FFF2-40B4-BE49-F238E27FC236}">
                <a16:creationId xmlns:a16="http://schemas.microsoft.com/office/drawing/2014/main" id="{ED12690A-CFCE-E2AA-A1EF-80E629D9DD59}"/>
              </a:ext>
            </a:extLst>
          </p:cNvPr>
          <p:cNvPicPr>
            <a:picLocks noChangeAspect="1"/>
          </p:cNvPicPr>
          <p:nvPr/>
        </p:nvPicPr>
        <p:blipFill>
          <a:blip r:embed="rId5"/>
          <a:stretch>
            <a:fillRect/>
          </a:stretch>
        </p:blipFill>
        <p:spPr>
          <a:xfrm>
            <a:off x="10758531" y="5385176"/>
            <a:ext cx="981466" cy="981466"/>
          </a:xfrm>
          <a:prstGeom prst="rect">
            <a:avLst/>
          </a:prstGeom>
        </p:spPr>
      </p:pic>
      <p:pic>
        <p:nvPicPr>
          <p:cNvPr id="13" name="Picture 12" descr="A blue and black logo&#10;&#10;Description automatically generated">
            <a:extLst>
              <a:ext uri="{FF2B5EF4-FFF2-40B4-BE49-F238E27FC236}">
                <a16:creationId xmlns:a16="http://schemas.microsoft.com/office/drawing/2014/main" id="{55EDBAAF-7421-449C-78AF-62394D99ADD6}"/>
              </a:ext>
            </a:extLst>
          </p:cNvPr>
          <p:cNvPicPr>
            <a:picLocks noChangeAspect="1"/>
          </p:cNvPicPr>
          <p:nvPr/>
        </p:nvPicPr>
        <p:blipFill>
          <a:blip r:embed="rId6"/>
          <a:stretch>
            <a:fillRect/>
          </a:stretch>
        </p:blipFill>
        <p:spPr>
          <a:xfrm>
            <a:off x="5620595" y="82997"/>
            <a:ext cx="2675575" cy="1169786"/>
          </a:xfrm>
          <a:prstGeom prst="rect">
            <a:avLst/>
          </a:prstGeom>
        </p:spPr>
      </p:pic>
      <p:pic>
        <p:nvPicPr>
          <p:cNvPr id="18" name="Picture 17" descr="A map of a city&#10;&#10;Description automatically generated with medium confidence">
            <a:extLst>
              <a:ext uri="{FF2B5EF4-FFF2-40B4-BE49-F238E27FC236}">
                <a16:creationId xmlns:a16="http://schemas.microsoft.com/office/drawing/2014/main" id="{5D2F2ACD-2616-AF09-588B-6FB3B2C62F95}"/>
              </a:ext>
            </a:extLst>
          </p:cNvPr>
          <p:cNvPicPr>
            <a:picLocks noChangeAspect="1"/>
          </p:cNvPicPr>
          <p:nvPr/>
        </p:nvPicPr>
        <p:blipFill>
          <a:blip r:embed="rId7"/>
          <a:stretch>
            <a:fillRect/>
          </a:stretch>
        </p:blipFill>
        <p:spPr>
          <a:xfrm>
            <a:off x="4931492" y="2425676"/>
            <a:ext cx="3364678" cy="1881253"/>
          </a:xfrm>
          <a:prstGeom prst="rect">
            <a:avLst/>
          </a:prstGeom>
        </p:spPr>
      </p:pic>
    </p:spTree>
    <p:extLst>
      <p:ext uri="{BB962C8B-B14F-4D97-AF65-F5344CB8AC3E}">
        <p14:creationId xmlns:p14="http://schemas.microsoft.com/office/powerpoint/2010/main" val="4001266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err="1">
                <a:solidFill>
                  <a:srgbClr val="AB7C18"/>
                </a:solidFill>
                <a:latin typeface="+mn-lt"/>
                <a:ea typeface="+mn-ea"/>
              </a:rPr>
              <a:t>Nilar</a:t>
            </a:r>
            <a:r>
              <a:rPr lang="en-US" sz="2800" dirty="0">
                <a:solidFill>
                  <a:srgbClr val="AB7C18"/>
                </a:solidFill>
                <a:latin typeface="+mn-lt"/>
                <a:ea typeface="+mn-ea"/>
              </a:rPr>
              <a:t> automates battery inspection using AI vision on Vega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73243"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l"/>
            <a:r>
              <a:rPr lang="en-GB" sz="1400" dirty="0" err="1">
                <a:solidFill>
                  <a:schemeClr val="accent5"/>
                </a:solidFill>
              </a:rPr>
              <a:t>Nilar</a:t>
            </a:r>
            <a:r>
              <a:rPr lang="en-GB" sz="1400" dirty="0">
                <a:solidFill>
                  <a:schemeClr val="accent5"/>
                </a:solidFill>
              </a:rPr>
              <a:t> AB develops and manufactures batteries that are safe and re-usable, which is crucial for a climate transition that works, i.e. that electricity is actually there when it is needed and not just when it is generated.</a:t>
            </a:r>
          </a:p>
          <a:p>
            <a:pPr algn="l"/>
            <a:r>
              <a:rPr lang="en-US" sz="1800" dirty="0">
                <a:solidFill>
                  <a:srgbClr val="B8860B"/>
                </a:solidFill>
                <a:latin typeface="+mj-lt"/>
              </a:rPr>
              <a:t>Challenges &amp; Solution</a:t>
            </a:r>
          </a:p>
          <a:p>
            <a:pPr algn="l"/>
            <a:r>
              <a:rPr lang="en-GB" sz="1400" dirty="0">
                <a:solidFill>
                  <a:schemeClr val="accent5"/>
                </a:solidFill>
              </a:rPr>
              <a:t>Quality inspection is an essential part of the battery manufacturing process, since quality determines battery performance, lifespan, and safety. Inspection should ideally be done for every part of every battery, but the high production rate makes this very difficult to achieve without automation. ENCCS and </a:t>
            </a:r>
            <a:r>
              <a:rPr lang="en-GB" sz="1400" dirty="0" err="1">
                <a:solidFill>
                  <a:schemeClr val="accent5"/>
                </a:solidFill>
              </a:rPr>
              <a:t>Nilar</a:t>
            </a:r>
            <a:r>
              <a:rPr lang="en-GB" sz="1400" dirty="0">
                <a:solidFill>
                  <a:schemeClr val="accent5"/>
                </a:solidFill>
              </a:rPr>
              <a:t> AB have leveraged the computational resources that the </a:t>
            </a:r>
            <a:r>
              <a:rPr lang="en-GB" sz="1400" dirty="0" err="1">
                <a:solidFill>
                  <a:schemeClr val="accent5"/>
                </a:solidFill>
              </a:rPr>
              <a:t>EuroHPC</a:t>
            </a:r>
            <a:r>
              <a:rPr lang="en-GB" sz="1400" dirty="0">
                <a:solidFill>
                  <a:schemeClr val="accent5"/>
                </a:solidFill>
              </a:rPr>
              <a:t> JU Vega cluster provides and the large image datasets </a:t>
            </a:r>
            <a:r>
              <a:rPr lang="en-GB" sz="1400" dirty="0" err="1">
                <a:solidFill>
                  <a:schemeClr val="accent5"/>
                </a:solidFill>
              </a:rPr>
              <a:t>Nilar</a:t>
            </a:r>
            <a:r>
              <a:rPr lang="en-GB" sz="1400" dirty="0">
                <a:solidFill>
                  <a:schemeClr val="accent5"/>
                </a:solidFill>
              </a:rPr>
              <a:t> has collected from their assembly lines to develop an AI-based computer vision solution as a first step towards complete automation of </a:t>
            </a:r>
            <a:r>
              <a:rPr lang="en-GB" sz="1400" dirty="0" err="1">
                <a:solidFill>
                  <a:schemeClr val="accent5"/>
                </a:solidFill>
              </a:rPr>
              <a:t>Nilar’s</a:t>
            </a:r>
            <a:r>
              <a:rPr lang="en-GB" sz="1400" dirty="0">
                <a:solidFill>
                  <a:schemeClr val="accent5"/>
                </a:solidFill>
              </a:rPr>
              <a:t> quality inspection process. </a:t>
            </a:r>
          </a:p>
          <a:p>
            <a:pPr algn="l"/>
            <a:endParaRPr lang="en-GB" sz="1400" dirty="0">
              <a:solidFill>
                <a:schemeClr val="accent5"/>
              </a:solidFill>
            </a:endParaRPr>
          </a:p>
          <a:p>
            <a:pPr algn="l"/>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Spot negative trends earlier</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Faster manufacturing adjustment</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Reduce scrap rate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“From the supercomputing access, </a:t>
            </a:r>
            <a:r>
              <a:rPr lang="en-GB" sz="1600" i="1" u="none" strike="noStrike" dirty="0" err="1">
                <a:solidFill>
                  <a:schemeClr val="accent5"/>
                </a:solidFill>
                <a:effectLst/>
              </a:rPr>
              <a:t>Nilar</a:t>
            </a:r>
            <a:r>
              <a:rPr lang="en-GB" sz="1600" i="1" u="none" strike="noStrike" dirty="0">
                <a:solidFill>
                  <a:schemeClr val="accent5"/>
                </a:solidFill>
                <a:effectLst/>
              </a:rPr>
              <a:t> is already seeing benefits from the solution, such as being able to spot negative trends in quality earlier, which enables faster adjustment of process parameters to reverse these trends. This has helped reduce scrap rate, which in turn has led to a positive impact on their business.”  </a:t>
            </a:r>
            <a:br>
              <a:rPr lang="en-GB" sz="1600" i="1" u="none" strike="noStrike" dirty="0">
                <a:solidFill>
                  <a:schemeClr val="accent5"/>
                </a:solidFill>
                <a:effectLst/>
              </a:rPr>
            </a:br>
            <a:r>
              <a:rPr lang="en-GB" sz="1600" b="1" i="1" u="none" strike="noStrike" dirty="0">
                <a:solidFill>
                  <a:srgbClr val="B8860B"/>
                </a:solidFill>
                <a:effectLst/>
              </a:rPr>
              <a:t>Andreas </a:t>
            </a:r>
            <a:r>
              <a:rPr lang="en-GB" sz="1600" b="1" i="1" u="none" strike="noStrike" dirty="0" err="1">
                <a:solidFill>
                  <a:srgbClr val="B8860B"/>
                </a:solidFill>
                <a:effectLst/>
              </a:rPr>
              <a:t>Thor</a:t>
            </a:r>
            <a:r>
              <a:rPr lang="en-GB" sz="1600" b="1" i="1" dirty="0" err="1">
                <a:solidFill>
                  <a:srgbClr val="B8860B"/>
                </a:solidFill>
              </a:rPr>
              <a:t>e</a:t>
            </a:r>
            <a:r>
              <a:rPr lang="en-GB" sz="1600" b="1" i="1" dirty="0">
                <a:solidFill>
                  <a:srgbClr val="B8860B"/>
                </a:solidFill>
              </a:rPr>
              <a:t>, Researcher at ENCCS/RISE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a:t>
            </a:r>
            <a:r>
              <a:rPr lang="de-DE" sz="2800" b="1" dirty="0" err="1">
                <a:solidFill>
                  <a:schemeClr val="accent5"/>
                </a:solidFill>
              </a:rPr>
              <a:t>engineering</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5" name="Picture 4">
            <a:extLst>
              <a:ext uri="{FF2B5EF4-FFF2-40B4-BE49-F238E27FC236}">
                <a16:creationId xmlns:a16="http://schemas.microsoft.com/office/drawing/2014/main" id="{FDB65621-D98D-68F7-F727-F16CA35EA96D}"/>
              </a:ext>
            </a:extLst>
          </p:cNvPr>
          <p:cNvPicPr>
            <a:picLocks noChangeAspect="1"/>
          </p:cNvPicPr>
          <p:nvPr/>
        </p:nvPicPr>
        <p:blipFill>
          <a:blip r:embed="rId4"/>
          <a:stretch>
            <a:fillRect/>
          </a:stretch>
        </p:blipFill>
        <p:spPr>
          <a:xfrm>
            <a:off x="4857994" y="1973765"/>
            <a:ext cx="3417449" cy="2785076"/>
          </a:xfrm>
          <a:prstGeom prst="rect">
            <a:avLst/>
          </a:prstGeom>
        </p:spPr>
      </p:pic>
      <p:pic>
        <p:nvPicPr>
          <p:cNvPr id="11" name="Picture 10" descr="A qr code on a white background&#10;&#10;Description automatically generated">
            <a:hlinkClick r:id="rId5"/>
            <a:extLst>
              <a:ext uri="{FF2B5EF4-FFF2-40B4-BE49-F238E27FC236}">
                <a16:creationId xmlns:a16="http://schemas.microsoft.com/office/drawing/2014/main" id="{AB586595-02EA-12F6-65E0-4DD11985961A}"/>
              </a:ext>
            </a:extLst>
          </p:cNvPr>
          <p:cNvPicPr>
            <a:picLocks noChangeAspect="1"/>
          </p:cNvPicPr>
          <p:nvPr/>
        </p:nvPicPr>
        <p:blipFill>
          <a:blip r:embed="rId6"/>
          <a:stretch>
            <a:fillRect/>
          </a:stretch>
        </p:blipFill>
        <p:spPr>
          <a:xfrm>
            <a:off x="10758531" y="5385176"/>
            <a:ext cx="1009315" cy="1009315"/>
          </a:xfrm>
          <a:prstGeom prst="rect">
            <a:avLst/>
          </a:prstGeom>
        </p:spPr>
      </p:pic>
      <p:pic>
        <p:nvPicPr>
          <p:cNvPr id="13" name="Picture 12" descr="A black background with grey letters&#10;&#10;Description automatically generated">
            <a:extLst>
              <a:ext uri="{FF2B5EF4-FFF2-40B4-BE49-F238E27FC236}">
                <a16:creationId xmlns:a16="http://schemas.microsoft.com/office/drawing/2014/main" id="{9C96BFEC-72CE-FC8C-9072-02BF98650E5C}"/>
              </a:ext>
            </a:extLst>
          </p:cNvPr>
          <p:cNvPicPr>
            <a:picLocks noChangeAspect="1"/>
          </p:cNvPicPr>
          <p:nvPr/>
        </p:nvPicPr>
        <p:blipFill>
          <a:blip r:embed="rId7"/>
          <a:stretch>
            <a:fillRect/>
          </a:stretch>
        </p:blipFill>
        <p:spPr>
          <a:xfrm>
            <a:off x="4660851" y="-178655"/>
            <a:ext cx="4650467" cy="1677929"/>
          </a:xfrm>
          <a:prstGeom prst="rect">
            <a:avLst/>
          </a:prstGeom>
        </p:spPr>
      </p:pic>
    </p:spTree>
    <p:extLst>
      <p:ext uri="{BB962C8B-B14F-4D97-AF65-F5344CB8AC3E}">
        <p14:creationId xmlns:p14="http://schemas.microsoft.com/office/powerpoint/2010/main" val="533461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CD965D-F0FE-09C3-8068-DA5B9B81B92B}"/>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Türkiye</a:t>
            </a:r>
            <a:endParaRPr lang="en-GB" sz="3600" dirty="0"/>
          </a:p>
        </p:txBody>
      </p:sp>
    </p:spTree>
    <p:extLst>
      <p:ext uri="{BB962C8B-B14F-4D97-AF65-F5344CB8AC3E}">
        <p14:creationId xmlns:p14="http://schemas.microsoft.com/office/powerpoint/2010/main" val="1520714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31667"/>
            <a:ext cx="9013151" cy="875219"/>
          </a:xfrm>
        </p:spPr>
        <p:txBody>
          <a:bodyPr/>
          <a:lstStyle/>
          <a:p>
            <a:pPr algn="l"/>
            <a:r>
              <a:rPr lang="en-GB" sz="2800" dirty="0">
                <a:solidFill>
                  <a:srgbClr val="AB7C18"/>
                </a:solidFill>
                <a:latin typeface="+mn-lt"/>
                <a:ea typeface="+mn-ea"/>
              </a:rPr>
              <a:t>Large Scale Real-Time Image Content Moderation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2964"/>
            <a:ext cx="4483100" cy="3593097"/>
          </a:xfrm>
          <a:ln>
            <a:noFill/>
          </a:ln>
        </p:spPr>
        <p:txBody>
          <a:bodyPr>
            <a:normAutofit fontScale="85000" lnSpcReduction="20000"/>
          </a:bodyPr>
          <a:lstStyle/>
          <a:p>
            <a:pPr algn="just"/>
            <a:r>
              <a:rPr lang="en-GB" sz="1800" dirty="0">
                <a:solidFill>
                  <a:srgbClr val="B8860B"/>
                </a:solidFill>
                <a:latin typeface="+mj-lt"/>
              </a:rPr>
              <a:t>Company</a:t>
            </a:r>
          </a:p>
          <a:p>
            <a:pPr algn="just"/>
            <a:r>
              <a:rPr lang="en-GB" sz="1300" dirty="0">
                <a:solidFill>
                  <a:srgbClr val="7F7F7F"/>
                </a:solidFill>
              </a:rPr>
              <a:t>Founded in 2010, </a:t>
            </a:r>
            <a:r>
              <a:rPr lang="en-GB" sz="1300" dirty="0" err="1">
                <a:solidFill>
                  <a:srgbClr val="7F7F7F"/>
                </a:solidFill>
              </a:rPr>
              <a:t>Machinetutors</a:t>
            </a:r>
            <a:r>
              <a:rPr lang="en-GB" sz="1300" dirty="0">
                <a:solidFill>
                  <a:srgbClr val="7F7F7F"/>
                </a:solidFill>
              </a:rPr>
              <a:t> provides machine learning consultancy and customized AI software development services. </a:t>
            </a:r>
            <a:r>
              <a:rPr lang="en-GB" sz="1300" dirty="0" err="1">
                <a:solidFill>
                  <a:srgbClr val="7F7F7F"/>
                </a:solidFill>
              </a:rPr>
              <a:t>Machinetutors</a:t>
            </a:r>
            <a:r>
              <a:rPr lang="en-GB" sz="1300" dirty="0">
                <a:solidFill>
                  <a:srgbClr val="7F7F7F"/>
                </a:solidFill>
              </a:rPr>
              <a:t> empowers businesses all over the world by solving real-world problems.</a:t>
            </a:r>
          </a:p>
          <a:p>
            <a:pPr algn="just"/>
            <a:r>
              <a:rPr lang="en-US" sz="1800" dirty="0">
                <a:solidFill>
                  <a:srgbClr val="B8860B"/>
                </a:solidFill>
                <a:latin typeface="+mj-lt"/>
              </a:rPr>
              <a:t>Challenges &amp; Solution</a:t>
            </a:r>
          </a:p>
          <a:p>
            <a:pPr algn="just"/>
            <a:r>
              <a:rPr lang="en-US" sz="1300" dirty="0">
                <a:solidFill>
                  <a:srgbClr val="7F7F7F"/>
                </a:solidFill>
                <a:effectLst/>
              </a:rPr>
              <a:t>This project addresses the problem of large-scale real-time image-based content moderation. The system is deployed to a production environment where tens of thousands of users browse the internet daily. The system must be both accurate and run in real-time to meet the business requirements. Moreover, the model size must be small so that multiple copies of the model can be run simultaneously on a GPU to reduce server costs. A major challenge has been making several models work efficiently together.</a:t>
            </a:r>
          </a:p>
          <a:p>
            <a:pPr algn="just"/>
            <a:r>
              <a:rPr lang="en-US" sz="1300" dirty="0">
                <a:solidFill>
                  <a:srgbClr val="7F7F7F"/>
                </a:solidFill>
                <a:effectLst/>
              </a:rPr>
              <a:t>In order to solve the problem defined, we develop three main models. In the first model, we propose a multi-label NSFW classifier that can detect the NSFW levels (light, medium, hard) and predict other labels, such as the real person and clothing characteristics. The second model is a one-stage body -based age &amp; gender detection model. Current age &amp; gender methods are both face based i.e. they use face bounding boxes and are two-stage processes, they first run a face detector and then run the model on these boxes. When multiple faces are present in an image, this approach fails to meet the real-time requirement. The third one is a segmentation model. These three models run in a pipeline via which we can run various scenarios.</a:t>
            </a:r>
            <a:endParaRPr lang="en-US" sz="1300" dirty="0">
              <a:solidFill>
                <a:srgbClr val="7F7F7F"/>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pitchFamily="2" charset="2"/>
              <a:buChar char="ü"/>
            </a:pPr>
            <a:r>
              <a:rPr lang="en-GB" sz="1900" dirty="0">
                <a:solidFill>
                  <a:schemeClr val="accent5"/>
                </a:solidFill>
                <a:sym typeface="Wingdings 2" panose="05020102010507070707" pitchFamily="18" charset="2"/>
              </a:rPr>
              <a:t>Run many experiments in parallel</a:t>
            </a:r>
          </a:p>
          <a:p>
            <a:pPr marL="342900" indent="-342900" algn="just">
              <a:buFont typeface="Wingdings" pitchFamily="2" charset="2"/>
              <a:buChar char="ü"/>
            </a:pPr>
            <a:r>
              <a:rPr lang="en-GB" sz="1900" dirty="0">
                <a:solidFill>
                  <a:schemeClr val="accent5"/>
                </a:solidFill>
                <a:sym typeface="Wingdings 2" panose="05020102010507070707" pitchFamily="18" charset="2"/>
              </a:rPr>
              <a:t>Run larger batch size trainings on newer GPUs</a:t>
            </a:r>
          </a:p>
          <a:p>
            <a:pPr marL="342900" indent="-342900" algn="just">
              <a:buFont typeface="Wingdings" pitchFamily="2" charset="2"/>
              <a:buChar char="ü"/>
            </a:pPr>
            <a:r>
              <a:rPr lang="en-GB" sz="1900" dirty="0">
                <a:solidFill>
                  <a:schemeClr val="accent5"/>
                </a:solidFill>
                <a:sym typeface="Wingdings 2" panose="05020102010507070707" pitchFamily="18" charset="2"/>
              </a:rPr>
              <a:t>Access many GPUs for hyperparameter tuning</a:t>
            </a:r>
          </a:p>
          <a:p>
            <a:pPr marL="342900" indent="-342900" algn="just">
              <a:buFont typeface="Wingdings" pitchFamily="2" charset="2"/>
              <a:buChar char="ü"/>
            </a:pPr>
            <a:r>
              <a:rPr lang="en-GB" sz="1900" dirty="0">
                <a:solidFill>
                  <a:schemeClr val="accent5"/>
                </a:solidFill>
                <a:sym typeface="Wingdings 2" panose="05020102010507070707" pitchFamily="18" charset="2"/>
              </a:rPr>
              <a:t>Gain a considerable competitive advantage in the global AI ecosystem considering the speed and the cost-efficiency</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err="1">
                <a:solidFill>
                  <a:schemeClr val="accent5"/>
                </a:solidFill>
                <a:effectLst/>
              </a:rPr>
              <a:t>EuroCC</a:t>
            </a:r>
            <a:r>
              <a:rPr lang="en-US" sz="1600" b="1" i="1" u="none" strike="noStrike" dirty="0">
                <a:solidFill>
                  <a:schemeClr val="accent5"/>
                </a:solidFill>
                <a:effectLst/>
              </a:rPr>
              <a:t> project made it possible for our company to play a major role in the transformation of a content safety technology start-up into a leading organization in Europe. The state of the art artificial intelligence models our team trained would not have been achievable without the computation resources they provided.”</a:t>
            </a:r>
            <a:r>
              <a:rPr lang="en-GB" sz="1600" b="1" i="1" dirty="0">
                <a:solidFill>
                  <a:schemeClr val="accent5"/>
                </a:solidFill>
              </a:rPr>
              <a:t> </a:t>
            </a:r>
            <a:r>
              <a:rPr lang="en-US" sz="1600" b="1" dirty="0" err="1">
                <a:solidFill>
                  <a:srgbClr val="B8860B"/>
                </a:solidFill>
              </a:rPr>
              <a:t>Eray</a:t>
            </a:r>
            <a:r>
              <a:rPr lang="en-US" sz="1600" b="1" dirty="0">
                <a:solidFill>
                  <a:srgbClr val="B8860B"/>
                </a:solidFill>
              </a:rPr>
              <a:t> Berger</a:t>
            </a:r>
            <a:r>
              <a:rPr lang="en-GB" sz="1600" b="1" dirty="0">
                <a:solidFill>
                  <a:srgbClr val="B8860B"/>
                </a:solidFill>
              </a:rPr>
              <a:t>, </a:t>
            </a:r>
            <a:r>
              <a:rPr lang="en-US" sz="1600" b="1" dirty="0">
                <a:solidFill>
                  <a:srgbClr val="B8860B"/>
                </a:solidFill>
              </a:rPr>
              <a:t>CEO</a:t>
            </a:r>
            <a:r>
              <a:rPr lang="en-GB" sz="1600" b="1" dirty="0">
                <a:solidFill>
                  <a:srgbClr val="B8860B"/>
                </a:solidFill>
              </a:rPr>
              <a:t> @</a:t>
            </a:r>
            <a:r>
              <a:rPr lang="en-US" sz="1600" b="1" dirty="0" err="1">
                <a:solidFill>
                  <a:srgbClr val="B8860B"/>
                </a:solidFill>
              </a:rPr>
              <a:t>Machinetutors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IT/HPC </a:t>
            </a:r>
            <a:r>
              <a:rPr lang="de-DE" b="1" dirty="0" err="1">
                <a:solidFill>
                  <a:schemeClr val="accent5"/>
                </a:solidFill>
              </a:rPr>
              <a:t>systems</a:t>
            </a:r>
            <a:r>
              <a:rPr lang="de-DE" b="1" dirty="0">
                <a:solidFill>
                  <a:schemeClr val="accent5"/>
                </a:solidFill>
              </a:rPr>
              <a:t>, </a:t>
            </a:r>
            <a:r>
              <a:rPr lang="de-DE" b="1" dirty="0" err="1">
                <a:solidFill>
                  <a:schemeClr val="accent5"/>
                </a:solidFill>
              </a:rPr>
              <a:t>services</a:t>
            </a:r>
            <a:r>
              <a:rPr lang="de-DE" b="1" dirty="0">
                <a:solidFill>
                  <a:schemeClr val="accent5"/>
                </a:solidFill>
              </a:rPr>
              <a:t> &amp; </a:t>
            </a:r>
            <a:r>
              <a:rPr lang="de-DE" b="1" dirty="0" err="1">
                <a:solidFill>
                  <a:schemeClr val="accent5"/>
                </a:solidFill>
              </a:rPr>
              <a:t>software</a:t>
            </a:r>
            <a:r>
              <a:rPr lang="de-DE" b="1" dirty="0">
                <a:solidFill>
                  <a:schemeClr val="accent5"/>
                </a:solidFill>
              </a:rPr>
              <a:t> </a:t>
            </a:r>
            <a:r>
              <a:rPr lang="de-DE" b="1" dirty="0" err="1">
                <a:solidFill>
                  <a:schemeClr val="accent5"/>
                </a:solidFill>
              </a:rPr>
              <a:t>providers</a:t>
            </a:r>
            <a:endParaRPr lang="en-GB" b="1" i="1" dirty="0"/>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5" name="Picture 4">
            <a:extLst>
              <a:ext uri="{FF2B5EF4-FFF2-40B4-BE49-F238E27FC236}">
                <a16:creationId xmlns:a16="http://schemas.microsoft.com/office/drawing/2014/main" id="{0190B3D0-D87A-7B97-4517-7103A1702201}"/>
              </a:ext>
            </a:extLst>
          </p:cNvPr>
          <p:cNvPicPr>
            <a:picLocks noChangeAspect="1"/>
          </p:cNvPicPr>
          <p:nvPr/>
        </p:nvPicPr>
        <p:blipFill rotWithShape="1">
          <a:blip r:embed="rId3"/>
          <a:srcRect t="616"/>
          <a:stretch/>
        </p:blipFill>
        <p:spPr>
          <a:xfrm>
            <a:off x="9798253" y="5321081"/>
            <a:ext cx="1127386" cy="1116000"/>
          </a:xfrm>
          <a:prstGeom prst="rect">
            <a:avLst/>
          </a:prstGeom>
        </p:spPr>
      </p:pic>
      <p:pic>
        <p:nvPicPr>
          <p:cNvPr id="10" name="image6.png">
            <a:extLst>
              <a:ext uri="{FF2B5EF4-FFF2-40B4-BE49-F238E27FC236}">
                <a16:creationId xmlns:a16="http://schemas.microsoft.com/office/drawing/2014/main" id="{0F08F920-866C-2F73-5B25-2DC89F606A40}"/>
              </a:ext>
            </a:extLst>
          </p:cNvPr>
          <p:cNvPicPr>
            <a:picLocks noChangeAspect="1"/>
          </p:cNvPicPr>
          <p:nvPr/>
        </p:nvPicPr>
        <p:blipFill>
          <a:blip r:embed="rId4"/>
          <a:srcRect/>
          <a:stretch>
            <a:fillRect/>
          </a:stretch>
        </p:blipFill>
        <p:spPr>
          <a:xfrm>
            <a:off x="8076450" y="6795"/>
            <a:ext cx="2306985" cy="1296000"/>
          </a:xfrm>
          <a:prstGeom prst="rect">
            <a:avLst/>
          </a:prstGeom>
          <a:ln/>
        </p:spPr>
      </p:pic>
      <p:pic>
        <p:nvPicPr>
          <p:cNvPr id="2052" name="Picture 4">
            <a:extLst>
              <a:ext uri="{FF2B5EF4-FFF2-40B4-BE49-F238E27FC236}">
                <a16:creationId xmlns:a16="http://schemas.microsoft.com/office/drawing/2014/main" id="{8F45C075-F233-709A-7457-AAD12B91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34" y="2359176"/>
            <a:ext cx="3678627" cy="2069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6"/>
            <a:extLst>
              <a:ext uri="{FF2B5EF4-FFF2-40B4-BE49-F238E27FC236}">
                <a16:creationId xmlns:a16="http://schemas.microsoft.com/office/drawing/2014/main" id="{F5538DEC-D6DC-BD09-1262-CDE0805CBA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25639" y="5231275"/>
            <a:ext cx="1260000" cy="1260000"/>
          </a:xfrm>
          <a:prstGeom prst="rect">
            <a:avLst/>
          </a:prstGeom>
        </p:spPr>
      </p:pic>
      <p:pic>
        <p:nvPicPr>
          <p:cNvPr id="12" name="Picture 11">
            <a:extLst>
              <a:ext uri="{FF2B5EF4-FFF2-40B4-BE49-F238E27FC236}">
                <a16:creationId xmlns:a16="http://schemas.microsoft.com/office/drawing/2014/main" id="{939AD6E3-DD86-2AC3-7EFE-9BF33870A339}"/>
              </a:ext>
            </a:extLst>
          </p:cNvPr>
          <p:cNvPicPr>
            <a:picLocks noChangeAspect="1"/>
          </p:cNvPicPr>
          <p:nvPr/>
        </p:nvPicPr>
        <p:blipFill>
          <a:blip r:embed="rId8"/>
          <a:stretch>
            <a:fillRect/>
          </a:stretch>
        </p:blipFill>
        <p:spPr>
          <a:xfrm>
            <a:off x="2850532" y="194168"/>
            <a:ext cx="4867681" cy="864530"/>
          </a:xfrm>
          <a:prstGeom prst="rect">
            <a:avLst/>
          </a:prstGeom>
        </p:spPr>
      </p:pic>
      <p:pic>
        <p:nvPicPr>
          <p:cNvPr id="8" name="Image 7">
            <a:extLst>
              <a:ext uri="{FF2B5EF4-FFF2-40B4-BE49-F238E27FC236}">
                <a16:creationId xmlns:a16="http://schemas.microsoft.com/office/drawing/2014/main" id="{4F6AE51B-660E-12DC-6BC4-93038150800A}"/>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402399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04739" y="1329486"/>
            <a:ext cx="11541292" cy="875219"/>
          </a:xfrm>
        </p:spPr>
        <p:txBody>
          <a:bodyPr/>
          <a:lstStyle/>
          <a:p>
            <a:pPr algn="l"/>
            <a:r>
              <a:rPr lang="en-GB" sz="2800" dirty="0">
                <a:solidFill>
                  <a:srgbClr val="AB7C18"/>
                </a:solidFill>
                <a:latin typeface="+mn-lt"/>
                <a:ea typeface="+mn-ea"/>
              </a:rPr>
              <a:t>The </a:t>
            </a:r>
            <a:r>
              <a:rPr lang="en-GB" sz="2800" dirty="0" err="1">
                <a:solidFill>
                  <a:srgbClr val="AB7C18"/>
                </a:solidFill>
                <a:latin typeface="+mn-lt"/>
                <a:ea typeface="+mn-ea"/>
              </a:rPr>
              <a:t>multiphysics</a:t>
            </a:r>
            <a:r>
              <a:rPr lang="en-GB" sz="2800" dirty="0">
                <a:solidFill>
                  <a:srgbClr val="AB7C18"/>
                </a:solidFill>
                <a:latin typeface="+mn-lt"/>
                <a:ea typeface="+mn-ea"/>
              </a:rPr>
              <a:t> experiments of the Weather Research and Forecasting Model (WRF) on precipitation patterns of Turkey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92631" y="2201667"/>
            <a:ext cx="4460571" cy="3119414"/>
          </a:xfrm>
          <a:ln>
            <a:noFill/>
          </a:ln>
        </p:spPr>
        <p:txBody>
          <a:bodyPr>
            <a:normAutofit fontScale="62500" lnSpcReduction="20000"/>
          </a:bodyPr>
          <a:lstStyle/>
          <a:p>
            <a:pPr algn="just"/>
            <a:r>
              <a:rPr lang="en-GB" sz="1800" dirty="0">
                <a:solidFill>
                  <a:srgbClr val="B8860B"/>
                </a:solidFill>
                <a:latin typeface="+mj-lt"/>
              </a:rPr>
              <a:t>Company</a:t>
            </a:r>
          </a:p>
          <a:p>
            <a:pPr algn="just"/>
            <a:r>
              <a:rPr lang="en-GB" sz="1600" dirty="0" err="1">
                <a:solidFill>
                  <a:schemeClr val="accent5"/>
                </a:solidFill>
              </a:rPr>
              <a:t>ErikTronik</a:t>
            </a:r>
            <a:r>
              <a:rPr lang="en-GB" sz="1600" dirty="0">
                <a:solidFill>
                  <a:schemeClr val="accent5"/>
                </a:solidFill>
              </a:rPr>
              <a:t> Engineering is a corporation that operates in several domains including aviation, energy, meteorology, and defence. They offer solutions in aviation and navigation for both military and civilian airports, design algorithms and provide energy forecasts, transform data into decision-making tools in meteorology-dependent areas, and supply spare parts to defence agencies with certifications. Additionally, </a:t>
            </a:r>
            <a:r>
              <a:rPr lang="en-GB" sz="1600" dirty="0" err="1">
                <a:solidFill>
                  <a:schemeClr val="accent5"/>
                </a:solidFill>
              </a:rPr>
              <a:t>ErikTronik</a:t>
            </a:r>
            <a:r>
              <a:rPr lang="en-GB" sz="1600" dirty="0">
                <a:solidFill>
                  <a:schemeClr val="accent5"/>
                </a:solidFill>
              </a:rPr>
              <a:t> supports projects in Turkey and the EMEA region offering consultancy, engineering, sales and after-sales services, while also addressing challenges like climate change, food, and business intelligence through engineering solutions.</a:t>
            </a:r>
          </a:p>
          <a:p>
            <a:pPr algn="just"/>
            <a:r>
              <a:rPr lang="en-US" sz="1800" dirty="0">
                <a:solidFill>
                  <a:srgbClr val="B8860B"/>
                </a:solidFill>
                <a:latin typeface="+mj-lt"/>
              </a:rPr>
              <a:t>Challenges &amp; Solution</a:t>
            </a:r>
          </a:p>
          <a:p>
            <a:pPr algn="just">
              <a:spcBef>
                <a:spcPts val="600"/>
              </a:spcBef>
            </a:pPr>
            <a:r>
              <a:rPr lang="en-US" sz="1800" dirty="0">
                <a:solidFill>
                  <a:schemeClr val="accent5"/>
                </a:solidFill>
              </a:rPr>
              <a:t>WRF model may provide accurate representation of the atmosphere and the surface conditions. However, such WRF model requires major parametrizations (e.g., cloud, planetary boundary layer, other physics options) to be optimized. On the other hand, simulations of WRF model require high computational resources to accomplish such optimization studies.</a:t>
            </a:r>
          </a:p>
          <a:p>
            <a:pPr algn="just">
              <a:spcBef>
                <a:spcPts val="600"/>
              </a:spcBef>
            </a:pPr>
            <a:r>
              <a:rPr lang="en-US" sz="1800" dirty="0">
                <a:solidFill>
                  <a:schemeClr val="accent5"/>
                </a:solidFill>
              </a:rPr>
              <a:t>The project’s sensitivity tests were completed over the Turkey domain for 2020, with a 60-combination of model physics in 4-km resolution. The combination number, resolution, and simulation time are rather comprehensive for such sensitivity tests. We have valuable information now about which </a:t>
            </a:r>
            <a:r>
              <a:rPr lang="en-US" sz="1800" dirty="0" err="1">
                <a:solidFill>
                  <a:schemeClr val="accent5"/>
                </a:solidFill>
              </a:rPr>
              <a:t>multiphysics</a:t>
            </a:r>
            <a:r>
              <a:rPr lang="en-US" sz="1800" dirty="0">
                <a:solidFill>
                  <a:schemeClr val="accent5"/>
                </a:solidFill>
              </a:rPr>
              <a:t> ensemble responds favorably to the Turkey precipitation characteristics.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9" y="1893302"/>
            <a:ext cx="3510606"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rPr>
              <a:t>Gained experience for the first time in the HPC domain.</a:t>
            </a:r>
          </a:p>
          <a:p>
            <a:pPr marL="342900" indent="-342900">
              <a:buFont typeface="Wingdings 2" pitchFamily="2" charset="2"/>
              <a:buChar char="P"/>
            </a:pPr>
            <a:r>
              <a:rPr lang="en-GB" sz="1900" dirty="0">
                <a:solidFill>
                  <a:schemeClr val="accent5"/>
                </a:solidFill>
              </a:rPr>
              <a:t>Encouraged to apply to the </a:t>
            </a:r>
            <a:r>
              <a:rPr lang="en-GB" sz="1900" dirty="0" err="1">
                <a:solidFill>
                  <a:schemeClr val="accent5"/>
                </a:solidFill>
              </a:rPr>
              <a:t>EuroHPC</a:t>
            </a:r>
            <a:r>
              <a:rPr lang="en-GB" sz="1900" dirty="0">
                <a:solidFill>
                  <a:schemeClr val="accent5"/>
                </a:solidFill>
              </a:rPr>
              <a:t> projects in the seasonal forecast and climate prediction areas through gained experience with this project.</a:t>
            </a:r>
          </a:p>
          <a:p>
            <a:pPr marL="342900" indent="-342900">
              <a:buFont typeface="Wingdings 2" pitchFamily="2" charset="2"/>
              <a:buChar char="P"/>
            </a:pPr>
            <a:r>
              <a:rPr lang="en-GB" sz="1900" dirty="0">
                <a:solidFill>
                  <a:schemeClr val="accent5"/>
                </a:solidFill>
              </a:rPr>
              <a:t>Improved their insight into driving mechanisms of precipitation over Turkey.</a:t>
            </a:r>
            <a:r>
              <a:rPr lang="en-GB" sz="1900" b="1" dirty="0">
                <a:solidFill>
                  <a:schemeClr val="accent5"/>
                </a:solidFill>
              </a:rPr>
              <a:t>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21081"/>
            <a:ext cx="9412053" cy="10940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500" b="1" i="1" u="none" strike="noStrike" dirty="0">
                <a:solidFill>
                  <a:schemeClr val="accent5"/>
                </a:solidFill>
                <a:effectLst/>
              </a:rPr>
              <a:t>“</a:t>
            </a:r>
            <a:r>
              <a:rPr lang="en-GB" sz="1500" b="1" i="1" u="none" strike="noStrike" dirty="0" err="1">
                <a:solidFill>
                  <a:schemeClr val="accent5"/>
                </a:solidFill>
                <a:effectLst/>
              </a:rPr>
              <a:t>ErikTronik's</a:t>
            </a:r>
            <a:r>
              <a:rPr lang="en-GB" sz="1500" b="1" i="1" u="none" strike="noStrike" dirty="0">
                <a:solidFill>
                  <a:schemeClr val="accent5"/>
                </a:solidFill>
                <a:effectLst/>
              </a:rPr>
              <a:t> enhanced forecasting in </a:t>
            </a:r>
            <a:r>
              <a:rPr lang="en-GB" sz="1500" b="1" i="1" u="none" strike="noStrike" dirty="0" err="1">
                <a:solidFill>
                  <a:schemeClr val="accent5"/>
                </a:solidFill>
                <a:effectLst/>
              </a:rPr>
              <a:t>Türkiye</a:t>
            </a:r>
            <a:r>
              <a:rPr lang="en-GB" sz="1500" b="1" i="1" u="none" strike="noStrike" dirty="0">
                <a:solidFill>
                  <a:schemeClr val="accent5"/>
                </a:solidFill>
                <a:effectLst/>
              </a:rPr>
              <a:t> benefits climate-dependent domains by improving resource prediction, hydrometeorological forecasting, and climate change mitigation. This capacity aids in better water management and response to climatic adversities, supporting particularly the renewable energy and agriculture sectors in risk and operational handling.”  </a:t>
            </a:r>
            <a:r>
              <a:rPr lang="en-GB" sz="1500" b="1" dirty="0" err="1">
                <a:solidFill>
                  <a:srgbClr val="B8860B"/>
                </a:solidFill>
              </a:rPr>
              <a:t>Erdem</a:t>
            </a:r>
            <a:r>
              <a:rPr lang="en-GB" sz="1500" b="1" dirty="0">
                <a:solidFill>
                  <a:srgbClr val="B8860B"/>
                </a:solidFill>
              </a:rPr>
              <a:t> </a:t>
            </a:r>
            <a:r>
              <a:rPr lang="en-GB" sz="1500" b="1" dirty="0" err="1">
                <a:solidFill>
                  <a:srgbClr val="B8860B"/>
                </a:solidFill>
              </a:rPr>
              <a:t>Erikçi</a:t>
            </a:r>
            <a:r>
              <a:rPr lang="en-GB" sz="1500" b="1" dirty="0">
                <a:solidFill>
                  <a:srgbClr val="B8860B"/>
                </a:solidFill>
              </a:rPr>
              <a:t>, CTO @</a:t>
            </a:r>
            <a:r>
              <a:rPr lang="en-GB" sz="1500" b="1" dirty="0" err="1">
                <a:solidFill>
                  <a:srgbClr val="B8860B"/>
                </a:solidFill>
              </a:rPr>
              <a:t>Eriktronik</a:t>
            </a:r>
            <a:endParaRPr lang="en-GB" sz="15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Environment/ Climate/ Weather</a:t>
            </a:r>
            <a:endParaRPr lang="en-GB"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728100" y="4073524"/>
            <a:ext cx="3510606" cy="76577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Previously available model performances (solid </a:t>
            </a:r>
            <a:r>
              <a:rPr lang="en-GB" sz="1000" dirty="0" err="1">
                <a:solidFill>
                  <a:schemeClr val="accent5"/>
                </a:solidFill>
              </a:rPr>
              <a:t>gray</a:t>
            </a:r>
            <a:r>
              <a:rPr lang="en-GB" sz="1000" dirty="0">
                <a:solidFill>
                  <a:schemeClr val="accent5"/>
                </a:solidFill>
              </a:rPr>
              <a:t> box on the right with a median 0.58) are improved to the level of European state of the art model accuracy levels (left </a:t>
            </a:r>
            <a:r>
              <a:rPr lang="en-GB" sz="1000" dirty="0" err="1">
                <a:solidFill>
                  <a:schemeClr val="accent5"/>
                </a:solidFill>
              </a:rPr>
              <a:t>gray</a:t>
            </a:r>
            <a:r>
              <a:rPr lang="en-GB" sz="1000" dirty="0">
                <a:solidFill>
                  <a:schemeClr val="accent5"/>
                </a:solidFill>
              </a:rPr>
              <a:t> box with median 0.66). These are very encouraging results compared with existing state of the art models.</a:t>
            </a: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1026" name="Picture 2">
            <a:extLst>
              <a:ext uri="{FF2B5EF4-FFF2-40B4-BE49-F238E27FC236}">
                <a16:creationId xmlns:a16="http://schemas.microsoft.com/office/drawing/2014/main" id="{F1A728B4-63D9-5B3E-01D3-722D33F36ED3}"/>
              </a:ext>
            </a:extLst>
          </p:cNvPr>
          <p:cNvPicPr>
            <a:picLocks noChangeAspect="1" noChangeArrowheads="1"/>
          </p:cNvPicPr>
          <p:nvPr/>
        </p:nvPicPr>
        <p:blipFill>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339806" y="230031"/>
            <a:ext cx="3898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7C44E4-4B60-0F8E-5080-41AF883C0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99" y="2318984"/>
            <a:ext cx="3682243" cy="1636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51E884-3BDC-B42B-62D8-C937786589A3}"/>
              </a:ext>
            </a:extLst>
          </p:cNvPr>
          <p:cNvPicPr>
            <a:picLocks noChangeAspect="1"/>
          </p:cNvPicPr>
          <p:nvPr/>
        </p:nvPicPr>
        <p:blipFill rotWithShape="1">
          <a:blip r:embed="rId5"/>
          <a:srcRect t="616"/>
          <a:stretch/>
        </p:blipFill>
        <p:spPr>
          <a:xfrm>
            <a:off x="9798253" y="5321081"/>
            <a:ext cx="1163753" cy="1152000"/>
          </a:xfrm>
          <a:prstGeom prst="rect">
            <a:avLst/>
          </a:prstGeom>
        </p:spPr>
      </p:pic>
      <p:pic>
        <p:nvPicPr>
          <p:cNvPr id="11" name="Picture 10">
            <a:hlinkClick r:id="rId6"/>
            <a:extLst>
              <a:ext uri="{FF2B5EF4-FFF2-40B4-BE49-F238E27FC236}">
                <a16:creationId xmlns:a16="http://schemas.microsoft.com/office/drawing/2014/main" id="{95457EDF-4CF3-FCE0-058A-28A3AAF3900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32000" y="5267081"/>
            <a:ext cx="1260000" cy="1260000"/>
          </a:xfrm>
          <a:prstGeom prst="rect">
            <a:avLst/>
          </a:prstGeom>
        </p:spPr>
      </p:pic>
      <p:pic>
        <p:nvPicPr>
          <p:cNvPr id="8" name="Image 7">
            <a:extLst>
              <a:ext uri="{FF2B5EF4-FFF2-40B4-BE49-F238E27FC236}">
                <a16:creationId xmlns:a16="http://schemas.microsoft.com/office/drawing/2014/main" id="{964C3983-F3FC-E056-2DE8-76A06D0B98C5}"/>
              </a:ext>
            </a:extLst>
          </p:cNvPr>
          <p:cNvPicPr>
            <a:picLocks noChangeAspect="1"/>
          </p:cNvPicPr>
          <p:nvPr/>
        </p:nvPicPr>
        <p:blipFill>
          <a:blip r:embed="rId8"/>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2151118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EF260E5-4039-F105-AFFF-B46B378C3A03}"/>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Belgium</a:t>
            </a:r>
            <a:endParaRPr lang="en-GB" sz="3600" dirty="0"/>
          </a:p>
        </p:txBody>
      </p:sp>
    </p:spTree>
    <p:extLst>
      <p:ext uri="{BB962C8B-B14F-4D97-AF65-F5344CB8AC3E}">
        <p14:creationId xmlns:p14="http://schemas.microsoft.com/office/powerpoint/2010/main" val="2124694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Fine-tuning speech-to-text models on HPC clusters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err="1">
                <a:solidFill>
                  <a:schemeClr val="accent5"/>
                </a:solidFill>
              </a:rPr>
              <a:t>Erste</a:t>
            </a:r>
            <a:r>
              <a:rPr lang="en-GB" sz="1400" dirty="0">
                <a:solidFill>
                  <a:schemeClr val="accent5"/>
                </a:solidFill>
              </a:rPr>
              <a:t> Software (2017), located in </a:t>
            </a:r>
            <a:r>
              <a:rPr lang="en-GB" sz="1400" dirty="0" err="1">
                <a:solidFill>
                  <a:schemeClr val="accent5"/>
                </a:solidFill>
              </a:rPr>
              <a:t>Türkiye</a:t>
            </a:r>
            <a:r>
              <a:rPr lang="en-GB" sz="1400" dirty="0">
                <a:solidFill>
                  <a:schemeClr val="accent5"/>
                </a:solidFill>
              </a:rPr>
              <a:t>, is an SME focused on IoT, mobile device management, and using ML/AI techniques in practice. </a:t>
            </a:r>
          </a:p>
          <a:p>
            <a:pPr algn="just"/>
            <a:r>
              <a:rPr lang="en-US" sz="1800" dirty="0">
                <a:solidFill>
                  <a:srgbClr val="B8860B"/>
                </a:solidFill>
                <a:latin typeface="+mj-lt"/>
              </a:rPr>
              <a:t>Challenges &amp; Solution</a:t>
            </a:r>
          </a:p>
          <a:p>
            <a:pPr algn="just"/>
            <a:r>
              <a:rPr lang="en-GB" sz="1400" dirty="0">
                <a:solidFill>
                  <a:schemeClr val="accent5"/>
                </a:solidFill>
              </a:rPr>
              <a:t>The sales/quotation preparation process in manufacturing is a tedious task with back-and-forth messages in between the customer and manufacturer, since production requires high-precision under strict time-to-deliver constraints. A major part of the process is daily meetings between the engineering and sales teams. Recording this crucial know-how, transcribe it to enable semantic search for the current and future quotations is important. To address this problem, </a:t>
            </a:r>
            <a:r>
              <a:rPr lang="en-GB" sz="1400" dirty="0" err="1">
                <a:solidFill>
                  <a:schemeClr val="accent5"/>
                </a:solidFill>
              </a:rPr>
              <a:t>Erste’s</a:t>
            </a:r>
            <a:r>
              <a:rPr lang="en-GB" sz="1400" dirty="0">
                <a:solidFill>
                  <a:schemeClr val="accent5"/>
                </a:solidFill>
              </a:rPr>
              <a:t> decision was to fine-tune a pre-trained model, Whisper, for Turkish. Yet an accurate fine-tuning requires significant computational power. Although </a:t>
            </a:r>
            <a:r>
              <a:rPr lang="en-GB" sz="1400" dirty="0" err="1">
                <a:solidFill>
                  <a:schemeClr val="accent5"/>
                </a:solidFill>
              </a:rPr>
              <a:t>Erste</a:t>
            </a:r>
            <a:r>
              <a:rPr lang="en-GB" sz="1400" dirty="0">
                <a:solidFill>
                  <a:schemeClr val="accent5"/>
                </a:solidFill>
              </a:rPr>
              <a:t> had experience in traditional ML training, they lack access and expertise on using multiple GPUs for this purpose. In this use-case, they leverage the expertise in the NCC </a:t>
            </a:r>
            <a:r>
              <a:rPr lang="en-GB" sz="1400" dirty="0" err="1">
                <a:solidFill>
                  <a:schemeClr val="accent5"/>
                </a:solidFill>
              </a:rPr>
              <a:t>Türkiye</a:t>
            </a:r>
            <a:r>
              <a:rPr lang="en-GB" sz="1400" dirty="0">
                <a:solidFill>
                  <a:schemeClr val="accent5"/>
                </a:solidFill>
              </a:rPr>
              <a:t> and computational resources to fine-tune a large-scale model.</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400" dirty="0">
                <a:solidFill>
                  <a:srgbClr val="B8860B"/>
                </a:solidFill>
                <a:latin typeface="+mj-lt"/>
              </a:rPr>
              <a:t>Benefits</a:t>
            </a:r>
          </a:p>
          <a:p>
            <a:pPr marL="342900" indent="-342900" algn="just">
              <a:lnSpc>
                <a:spcPct val="110000"/>
              </a:lnSpc>
              <a:buFont typeface="Wingdings" pitchFamily="2" charset="2"/>
              <a:buChar char="ü"/>
            </a:pPr>
            <a:r>
              <a:rPr lang="en-GB" sz="1800" dirty="0">
                <a:solidFill>
                  <a:schemeClr val="accent5"/>
                </a:solidFill>
                <a:sym typeface="Wingdings 2" panose="05020102010507070707" pitchFamily="18" charset="2"/>
              </a:rPr>
              <a:t>Gained experience in utilizing TRUBA HPC resources and training large-scale models with large-scale datasets.</a:t>
            </a:r>
          </a:p>
          <a:p>
            <a:pPr marL="342900" indent="-342900" algn="just">
              <a:lnSpc>
                <a:spcPct val="110000"/>
              </a:lnSpc>
              <a:buFont typeface="Wingdings" pitchFamily="2" charset="2"/>
              <a:buChar char="ü"/>
            </a:pPr>
            <a:r>
              <a:rPr lang="en-GB" sz="1800" dirty="0">
                <a:solidFill>
                  <a:schemeClr val="accent5"/>
                </a:solidFill>
              </a:rPr>
              <a:t>Enhance the efficiency and quality of customer’s manufacturing endeavours in the long run.</a:t>
            </a:r>
          </a:p>
          <a:p>
            <a:pPr marL="342900" indent="-342900" algn="just">
              <a:lnSpc>
                <a:spcPct val="110000"/>
              </a:lnSpc>
              <a:buFont typeface="Wingdings" pitchFamily="2" charset="2"/>
              <a:buChar char="ü"/>
            </a:pPr>
            <a:r>
              <a:rPr lang="en-GB" sz="1800" dirty="0">
                <a:solidFill>
                  <a:schemeClr val="accent5"/>
                </a:solidFill>
              </a:rPr>
              <a:t>Significantly improved the accuracy of Whisper, a speech-to-text model for Turkish. </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0"/>
              </a:spcBef>
            </a:pPr>
            <a:r>
              <a:rPr lang="en-GB" sz="1600" b="1" i="1" u="none" strike="noStrike" dirty="0">
                <a:solidFill>
                  <a:schemeClr val="accent5"/>
                </a:solidFill>
                <a:effectLst/>
              </a:rPr>
              <a:t>“Thanks to this </a:t>
            </a:r>
            <a:r>
              <a:rPr lang="en-GB" sz="1600" b="1" i="1" dirty="0">
                <a:solidFill>
                  <a:schemeClr val="accent5"/>
                </a:solidFill>
              </a:rPr>
              <a:t>opportunity, </a:t>
            </a:r>
            <a:r>
              <a:rPr lang="en-GB" sz="1600" b="1" i="1" u="none" strike="noStrike" dirty="0" err="1">
                <a:solidFill>
                  <a:schemeClr val="accent5"/>
                </a:solidFill>
                <a:effectLst/>
              </a:rPr>
              <a:t>Erste</a:t>
            </a:r>
            <a:r>
              <a:rPr lang="en-GB" sz="1600" b="1" i="1" u="none" strike="noStrike" dirty="0">
                <a:solidFill>
                  <a:schemeClr val="accent5"/>
                </a:solidFill>
                <a:effectLst/>
              </a:rPr>
              <a:t> Software had a rewarding experience on working with academicians and HPC experts in the </a:t>
            </a:r>
            <a:r>
              <a:rPr lang="en-GB" sz="1600" b="1" i="1" u="none" strike="noStrike" dirty="0" err="1">
                <a:solidFill>
                  <a:schemeClr val="accent5"/>
                </a:solidFill>
                <a:effectLst/>
              </a:rPr>
              <a:t>EuroCC</a:t>
            </a:r>
            <a:r>
              <a:rPr lang="en-GB" sz="1600" b="1" i="1" u="none" strike="noStrike" dirty="0">
                <a:solidFill>
                  <a:schemeClr val="accent5"/>
                </a:solidFill>
                <a:effectLst/>
              </a:rPr>
              <a:t> team. </a:t>
            </a:r>
            <a:r>
              <a:rPr lang="en-GB" sz="1600" b="1" i="1" dirty="0">
                <a:solidFill>
                  <a:schemeClr val="accent5"/>
                </a:solidFill>
              </a:rPr>
              <a:t>In addition to increasing the accuracy and cost-efficiency of our solution, for our future projects, we gained valuable experience on using HPC resources and working with large-scale datasets and models.</a:t>
            </a:r>
            <a:r>
              <a:rPr lang="en-GB" sz="1600" b="1" i="1" u="none" strike="noStrike" dirty="0">
                <a:solidFill>
                  <a:schemeClr val="accent5"/>
                </a:solidFill>
                <a:effectLst/>
              </a:rPr>
              <a:t>”  </a:t>
            </a:r>
            <a:r>
              <a:rPr lang="en-GB" sz="1600" b="1" i="1" u="none" strike="noStrike" dirty="0" err="1">
                <a:solidFill>
                  <a:srgbClr val="B8860B"/>
                </a:solidFill>
                <a:effectLst/>
              </a:rPr>
              <a:t>Özer</a:t>
            </a:r>
            <a:r>
              <a:rPr lang="en-GB" sz="1600" b="1" i="1" u="none" strike="noStrike" dirty="0">
                <a:solidFill>
                  <a:srgbClr val="B8860B"/>
                </a:solidFill>
                <a:effectLst/>
              </a:rPr>
              <a:t> </a:t>
            </a:r>
            <a:r>
              <a:rPr lang="en-GB" sz="1600" b="1" i="1" u="none" strike="noStrike" dirty="0" err="1">
                <a:solidFill>
                  <a:srgbClr val="B8860B"/>
                </a:solidFill>
                <a:effectLst/>
              </a:rPr>
              <a:t>Aydemir</a:t>
            </a:r>
            <a:r>
              <a:rPr lang="en-GB" sz="1600" b="1" dirty="0">
                <a:solidFill>
                  <a:srgbClr val="B8860B"/>
                </a:solidFill>
              </a:rPr>
              <a:t>, Co-founder and CEO @</a:t>
            </a:r>
            <a:r>
              <a:rPr lang="en-GB" sz="1600" b="1" dirty="0" err="1">
                <a:solidFill>
                  <a:srgbClr val="B8860B"/>
                </a:solidFill>
              </a:rPr>
              <a:t>Erste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028" name="Picture 4" descr="Erste Software – We are heading for creating excellent IoT platforms for  future">
            <a:extLst>
              <a:ext uri="{FF2B5EF4-FFF2-40B4-BE49-F238E27FC236}">
                <a16:creationId xmlns:a16="http://schemas.microsoft.com/office/drawing/2014/main" id="{44E42789-D9F7-77D2-D8C3-B9AA62A4F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28" y="15185"/>
            <a:ext cx="196590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4"/>
            <a:extLst>
              <a:ext uri="{FF2B5EF4-FFF2-40B4-BE49-F238E27FC236}">
                <a16:creationId xmlns:a16="http://schemas.microsoft.com/office/drawing/2014/main" id="{692427FE-953B-8A4F-0888-CA33ADAFC8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07261" y="5335909"/>
            <a:ext cx="1152000" cy="1152000"/>
          </a:xfrm>
          <a:prstGeom prst="rect">
            <a:avLst/>
          </a:prstGeom>
        </p:spPr>
      </p:pic>
      <p:pic>
        <p:nvPicPr>
          <p:cNvPr id="15" name="Picture 14">
            <a:hlinkClick r:id="rId6"/>
            <a:extLst>
              <a:ext uri="{FF2B5EF4-FFF2-40B4-BE49-F238E27FC236}">
                <a16:creationId xmlns:a16="http://schemas.microsoft.com/office/drawing/2014/main" id="{D7252CAD-6C18-1411-8DC2-E26383F7EB97}"/>
              </a:ext>
            </a:extLst>
          </p:cNvPr>
          <p:cNvPicPr>
            <a:picLocks noChangeAspect="1"/>
          </p:cNvPicPr>
          <p:nvPr/>
        </p:nvPicPr>
        <p:blipFill>
          <a:blip r:embed="rId7"/>
          <a:stretch>
            <a:fillRect/>
          </a:stretch>
        </p:blipFill>
        <p:spPr>
          <a:xfrm>
            <a:off x="9889999" y="5373535"/>
            <a:ext cx="1080000" cy="1080000"/>
          </a:xfrm>
          <a:prstGeom prst="rect">
            <a:avLst/>
          </a:prstGeom>
        </p:spPr>
      </p:pic>
      <p:pic>
        <p:nvPicPr>
          <p:cNvPr id="5" name="Picture 4" descr="A graph of blue bars&#10;&#10;Description automatically generated">
            <a:extLst>
              <a:ext uri="{FF2B5EF4-FFF2-40B4-BE49-F238E27FC236}">
                <a16:creationId xmlns:a16="http://schemas.microsoft.com/office/drawing/2014/main" id="{67FAB1B4-99A7-9729-2946-C11366BAB973}"/>
              </a:ext>
            </a:extLst>
          </p:cNvPr>
          <p:cNvPicPr>
            <a:picLocks noChangeAspect="1"/>
          </p:cNvPicPr>
          <p:nvPr/>
        </p:nvPicPr>
        <p:blipFill rotWithShape="1">
          <a:blip r:embed="rId8"/>
          <a:srcRect l="13131" t="8572" r="16957" b="8194"/>
          <a:stretch/>
        </p:blipFill>
        <p:spPr>
          <a:xfrm>
            <a:off x="4878116" y="2663326"/>
            <a:ext cx="3299432" cy="2475743"/>
          </a:xfrm>
          <a:prstGeom prst="rect">
            <a:avLst/>
          </a:prstGeom>
        </p:spPr>
      </p:pic>
      <p:pic>
        <p:nvPicPr>
          <p:cNvPr id="11" name="Picture 10">
            <a:extLst>
              <a:ext uri="{FF2B5EF4-FFF2-40B4-BE49-F238E27FC236}">
                <a16:creationId xmlns:a16="http://schemas.microsoft.com/office/drawing/2014/main" id="{258AFD22-2B56-8367-1E3B-DA2AE0FCD2F4}"/>
              </a:ext>
            </a:extLst>
          </p:cNvPr>
          <p:cNvPicPr>
            <a:picLocks noChangeAspect="1"/>
          </p:cNvPicPr>
          <p:nvPr/>
        </p:nvPicPr>
        <p:blipFill>
          <a:blip r:embed="rId9"/>
          <a:stretch>
            <a:fillRect/>
          </a:stretch>
        </p:blipFill>
        <p:spPr>
          <a:xfrm>
            <a:off x="4878116" y="1988501"/>
            <a:ext cx="3276388" cy="644281"/>
          </a:xfrm>
          <a:prstGeom prst="rect">
            <a:avLst/>
          </a:prstGeom>
        </p:spPr>
      </p:pic>
      <p:sp>
        <p:nvSpPr>
          <p:cNvPr id="10" name="ZoneTexte 9">
            <a:extLst>
              <a:ext uri="{FF2B5EF4-FFF2-40B4-BE49-F238E27FC236}">
                <a16:creationId xmlns:a16="http://schemas.microsoft.com/office/drawing/2014/main" id="{21482EE5-7CAE-DBCF-837D-62CC4977F841}"/>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56448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AI-Driven Style Transfer for Virtual Environments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3"/>
            <a:ext cx="4483100" cy="3402680"/>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a:solidFill>
                  <a:schemeClr val="accent5"/>
                </a:solidFill>
              </a:rPr>
              <a:t>Founded in 2014, VL Media  is a software company focussed on designing and creating user-friendly social apps and games. </a:t>
            </a:r>
          </a:p>
          <a:p>
            <a:pPr algn="just"/>
            <a:r>
              <a:rPr lang="en-US" sz="1800" dirty="0">
                <a:solidFill>
                  <a:srgbClr val="B8860B"/>
                </a:solidFill>
                <a:latin typeface="+mj-lt"/>
              </a:rPr>
              <a:t>Challenges &amp; Solution</a:t>
            </a:r>
          </a:p>
          <a:p>
            <a:pPr algn="just">
              <a:defRPr sz="1200">
                <a:solidFill>
                  <a:srgbClr val="5F5F5F"/>
                </a:solidFill>
              </a:defRPr>
            </a:pPr>
            <a:r>
              <a:rPr lang="en-US" sz="1300" dirty="0"/>
              <a:t>One of the projects carried out by the company is to customize the scene in the virtual environment and the audio-visual objects within the scene by the content producers. In order to make more original designs, different studies, and experiments will be carried out using the style transfer of these images determined by the content producer by using artificial intelligence. Style transfer is frequently used today thanks to the advancement of GPU technology. Since all the methods used by the company to realize such designs require GPU processing power. </a:t>
            </a:r>
          </a:p>
          <a:p>
            <a:pPr algn="just">
              <a:defRPr sz="1200">
                <a:solidFill>
                  <a:srgbClr val="5F5F5F"/>
                </a:solidFill>
              </a:defRPr>
            </a:pPr>
            <a:r>
              <a:rPr lang="en-US" sz="1300" dirty="0"/>
              <a:t>The customized multi-GPU strategy adopted in the project is </a:t>
            </a:r>
            <a:r>
              <a:rPr lang="en-US" sz="1300" dirty="0" err="1"/>
              <a:t>favoured</a:t>
            </a:r>
            <a:r>
              <a:rPr lang="en-US" sz="1300" dirty="0"/>
              <a:t> for its alignment with the model's characteristics and workload requirements. </a:t>
            </a:r>
            <a:r>
              <a:rPr lang="en-US" sz="1300" dirty="0" err="1"/>
              <a:t>DataParallel</a:t>
            </a:r>
            <a:r>
              <a:rPr lang="en-US" sz="1300" dirty="0"/>
              <a:t> serves the purpose of providing more general and straightforward multi-GPU support, combining multi-GPU processing and multi-scale production to achieve high-quality, high-resolution results.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itchFamily="2" charset="2"/>
              <a:buChar char="ü"/>
            </a:pPr>
            <a:endParaRPr lang="en-GB" sz="1800" dirty="0">
              <a:solidFill>
                <a:schemeClr val="accent5"/>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5" name="Picture 14">
            <a:hlinkClick r:id="rId3"/>
            <a:extLst>
              <a:ext uri="{FF2B5EF4-FFF2-40B4-BE49-F238E27FC236}">
                <a16:creationId xmlns:a16="http://schemas.microsoft.com/office/drawing/2014/main" id="{D7252CAD-6C18-1411-8DC2-E26383F7EB9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officeArt object">
            <a:extLst>
              <a:ext uri="{FF2B5EF4-FFF2-40B4-BE49-F238E27FC236}">
                <a16:creationId xmlns:a16="http://schemas.microsoft.com/office/drawing/2014/main" id="{00DCE917-6628-6462-088C-E5D3F7A62E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58057" y="1893303"/>
            <a:ext cx="3602023" cy="2682941"/>
          </a:xfrm>
          <a:prstGeom prst="rect">
            <a:avLst/>
          </a:prstGeom>
          <a:ln w="12700" cap="flat">
            <a:noFill/>
            <a:miter lim="400000"/>
          </a:ln>
          <a:effectLst/>
        </p:spPr>
      </p:pic>
      <p:sp>
        <p:nvSpPr>
          <p:cNvPr id="11" name="Sous-titre 2">
            <a:extLst>
              <a:ext uri="{FF2B5EF4-FFF2-40B4-BE49-F238E27FC236}">
                <a16:creationId xmlns:a16="http://schemas.microsoft.com/office/drawing/2014/main" id="{AB0C4FBD-85D3-68B1-0E4C-4157E5986D8C}"/>
              </a:ext>
            </a:extLst>
          </p:cNvPr>
          <p:cNvSpPr txBox="1">
            <a:spLocks/>
          </p:cNvSpPr>
          <p:nvPr/>
        </p:nvSpPr>
        <p:spPr>
          <a:xfrm>
            <a:off x="5619071" y="471400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Benchmark Results</a:t>
            </a:r>
          </a:p>
        </p:txBody>
      </p:sp>
      <p:pic>
        <p:nvPicPr>
          <p:cNvPr id="1026" name="Picture 2">
            <a:extLst>
              <a:ext uri="{FF2B5EF4-FFF2-40B4-BE49-F238E27FC236}">
                <a16:creationId xmlns:a16="http://schemas.microsoft.com/office/drawing/2014/main" id="{2D2FEF49-0144-BE04-BDAE-63AF633138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39" y="180087"/>
            <a:ext cx="3272723" cy="10036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extLst>
              <a:ext uri="{FF2B5EF4-FFF2-40B4-BE49-F238E27FC236}">
                <a16:creationId xmlns:a16="http://schemas.microsoft.com/office/drawing/2014/main" id="{9DD7D7FF-4257-D9A0-4139-9AA8E2FC07D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918809" y="5259446"/>
            <a:ext cx="1260000" cy="1260000"/>
          </a:xfrm>
          <a:prstGeom prst="rect">
            <a:avLst/>
          </a:prstGeom>
        </p:spPr>
      </p:pic>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13" name="“Atlas Copco wanted to have a better understanding of microscale air and oil flow behaviour in oil aerosol filter media. If we better understand the physics at this scale, we can design filters with higher filtration efficiency at a lower pressure drop. ">
            <a:extLst>
              <a:ext uri="{FF2B5EF4-FFF2-40B4-BE49-F238E27FC236}">
                <a16:creationId xmlns:a16="http://schemas.microsoft.com/office/drawing/2014/main" id="{5A0C5336-6F8F-1EAD-3938-BB1A2F16D73D}"/>
              </a:ext>
            </a:extLst>
          </p:cNvPr>
          <p:cNvSpPr txBox="1"/>
          <p:nvPr/>
        </p:nvSpPr>
        <p:spPr>
          <a:xfrm>
            <a:off x="281833" y="5324378"/>
            <a:ext cx="9205067" cy="11621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110000"/>
              </a:lnSpc>
              <a:spcAft>
                <a:spcPts val="600"/>
              </a:spcAft>
            </a:pPr>
            <a:r>
              <a:rPr lang="en-GB" sz="1600" b="1" i="1" u="none" strike="noStrike" dirty="0">
                <a:solidFill>
                  <a:schemeClr val="accent5"/>
                </a:solidFill>
                <a:effectLst/>
              </a:rPr>
              <a:t>“I'm thrilled to collaborate with TRUBA's experts in the realm of style transfer. Together, the fusion of our creative ideas and high-performance computing, in the exciting domain of style transfer, is crafting a new visual language that will redefine what's possible.” </a:t>
            </a:r>
            <a:br>
              <a:rPr lang="en-GB" sz="1600" i="1" u="none" strike="noStrike" dirty="0">
                <a:solidFill>
                  <a:schemeClr val="accent5"/>
                </a:solidFill>
                <a:effectLst/>
              </a:rPr>
            </a:br>
            <a:r>
              <a:rPr lang="en-GB" sz="1600" b="1" dirty="0">
                <a:solidFill>
                  <a:srgbClr val="B8860B"/>
                </a:solidFill>
              </a:rPr>
              <a:t>Eda </a:t>
            </a:r>
            <a:r>
              <a:rPr lang="en-GB" sz="1600" b="1" dirty="0" err="1">
                <a:solidFill>
                  <a:srgbClr val="B8860B"/>
                </a:solidFill>
              </a:rPr>
              <a:t>Yüksel</a:t>
            </a:r>
            <a:r>
              <a:rPr lang="en-GB" sz="1600" b="1" dirty="0">
                <a:solidFill>
                  <a:srgbClr val="B8860B"/>
                </a:solidFill>
              </a:rPr>
              <a:t>, CRO @</a:t>
            </a:r>
            <a:r>
              <a:rPr lang="en-GB" sz="1600" b="1" dirty="0" err="1">
                <a:solidFill>
                  <a:srgbClr val="B8860B"/>
                </a:solidFill>
              </a:rPr>
              <a:t>VLMedia</a:t>
            </a:r>
            <a:endParaRPr lang="en-GB" sz="1600" b="1" dirty="0">
              <a:solidFill>
                <a:srgbClr val="B8860B"/>
              </a:solidFill>
            </a:endParaRPr>
          </a:p>
        </p:txBody>
      </p:sp>
      <p:sp>
        <p:nvSpPr>
          <p:cNvPr id="17" name="Benefits…">
            <a:extLst>
              <a:ext uri="{FF2B5EF4-FFF2-40B4-BE49-F238E27FC236}">
                <a16:creationId xmlns:a16="http://schemas.microsoft.com/office/drawing/2014/main" id="{ECA6828D-2F7E-FA17-4BFA-04546E1A00D9}"/>
              </a:ext>
            </a:extLst>
          </p:cNvPr>
          <p:cNvSpPr txBox="1"/>
          <p:nvPr/>
        </p:nvSpPr>
        <p:spPr>
          <a:xfrm>
            <a:off x="8609752" y="2144667"/>
            <a:ext cx="3213437" cy="26488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defTabSz="868680">
              <a:lnSpc>
                <a:spcPct val="90000"/>
              </a:lnSpc>
              <a:spcBef>
                <a:spcPts val="900"/>
              </a:spcBef>
              <a:defRPr sz="2280">
                <a:solidFill>
                  <a:srgbClr val="B8860B"/>
                </a:solidFill>
                <a:latin typeface="Calibri Light"/>
                <a:ea typeface="Calibri Light"/>
                <a:cs typeface="Calibri Light"/>
                <a:sym typeface="Calibri Light"/>
              </a:defRPr>
            </a:pPr>
            <a:r>
              <a:rPr dirty="0"/>
              <a:t>Benefits</a:t>
            </a:r>
          </a:p>
          <a:p>
            <a:pPr marL="325754" indent="-325754" algn="just" defTabSz="868680">
              <a:lnSpc>
                <a:spcPct val="80000"/>
              </a:lnSpc>
              <a:spcBef>
                <a:spcPts val="900"/>
              </a:spcBef>
              <a:buSzPct val="100000"/>
              <a:buChar char="✓"/>
              <a:defRPr sz="1710">
                <a:solidFill>
                  <a:srgbClr val="5F5F5F"/>
                </a:solidFill>
              </a:defRPr>
            </a:pPr>
            <a:r>
              <a:rPr dirty="0"/>
              <a:t>Enhanced Customization in Virtual Environments</a:t>
            </a:r>
            <a:endParaRPr sz="2280" dirty="0"/>
          </a:p>
          <a:p>
            <a:pPr marL="325754" indent="-325754" algn="just" defTabSz="868680">
              <a:lnSpc>
                <a:spcPct val="80000"/>
              </a:lnSpc>
              <a:spcBef>
                <a:spcPts val="900"/>
              </a:spcBef>
              <a:buSzPct val="100000"/>
              <a:buChar char="✓"/>
              <a:defRPr sz="1710">
                <a:solidFill>
                  <a:srgbClr val="5F5F5F"/>
                </a:solidFill>
              </a:defRPr>
            </a:pPr>
            <a:r>
              <a:rPr dirty="0"/>
              <a:t>Hybrid Style Transfer Technique</a:t>
            </a:r>
            <a:endParaRPr sz="2280" dirty="0"/>
          </a:p>
          <a:p>
            <a:pPr marL="325754" indent="-325754" algn="just" defTabSz="868680">
              <a:lnSpc>
                <a:spcPct val="90000"/>
              </a:lnSpc>
              <a:spcBef>
                <a:spcPts val="900"/>
              </a:spcBef>
              <a:buSzPct val="100000"/>
              <a:buChar char="✓"/>
              <a:defRPr sz="1710">
                <a:solidFill>
                  <a:srgbClr val="5F5F5F"/>
                </a:solidFill>
              </a:defRPr>
            </a:pPr>
            <a:r>
              <a:rPr dirty="0"/>
              <a:t>Balanced Content and Style Preservation</a:t>
            </a:r>
          </a:p>
          <a:p>
            <a:pPr marL="325754" indent="-325754" algn="just" defTabSz="868680">
              <a:lnSpc>
                <a:spcPct val="90000"/>
              </a:lnSpc>
              <a:spcBef>
                <a:spcPts val="900"/>
              </a:spcBef>
              <a:buSzPct val="100000"/>
              <a:buChar char="✓"/>
              <a:defRPr sz="1710">
                <a:solidFill>
                  <a:srgbClr val="5F5F5F"/>
                </a:solidFill>
              </a:defRPr>
            </a:pPr>
            <a:r>
              <a:rPr dirty="0"/>
              <a:t>Customized Multi-GPU Strategy</a:t>
            </a:r>
          </a:p>
        </p:txBody>
      </p:sp>
      <p:sp>
        <p:nvSpPr>
          <p:cNvPr id="10" name="ZoneTexte 9">
            <a:extLst>
              <a:ext uri="{FF2B5EF4-FFF2-40B4-BE49-F238E27FC236}">
                <a16:creationId xmlns:a16="http://schemas.microsoft.com/office/drawing/2014/main" id="{47029D0D-450C-8B82-2EDA-335CF749E899}"/>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2153496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tr-TR" sz="2400" dirty="0" err="1">
                <a:solidFill>
                  <a:srgbClr val="AB7C18"/>
                </a:solidFill>
                <a:latin typeface="+mn-lt"/>
                <a:ea typeface="+mn-ea"/>
              </a:rPr>
              <a:t>Efficiency</a:t>
            </a:r>
            <a:r>
              <a:rPr lang="tr-TR" sz="2400" dirty="0">
                <a:solidFill>
                  <a:srgbClr val="AB7C18"/>
                </a:solidFill>
                <a:latin typeface="+mn-lt"/>
                <a:ea typeface="+mn-ea"/>
              </a:rPr>
              <a:t> of </a:t>
            </a:r>
            <a:r>
              <a:rPr lang="tr-TR" sz="2400" dirty="0" err="1">
                <a:solidFill>
                  <a:srgbClr val="AB7C18"/>
                </a:solidFill>
                <a:latin typeface="+mn-lt"/>
                <a:ea typeface="+mn-ea"/>
              </a:rPr>
              <a:t>Mechanical</a:t>
            </a:r>
            <a:r>
              <a:rPr lang="tr-TR" sz="2400" dirty="0">
                <a:solidFill>
                  <a:srgbClr val="AB7C18"/>
                </a:solidFill>
                <a:latin typeface="+mn-lt"/>
                <a:ea typeface="+mn-ea"/>
              </a:rPr>
              <a:t> </a:t>
            </a:r>
            <a:r>
              <a:rPr lang="tr-TR" sz="2400" dirty="0" err="1">
                <a:solidFill>
                  <a:srgbClr val="AB7C18"/>
                </a:solidFill>
                <a:latin typeface="+mn-lt"/>
                <a:ea typeface="+mn-ea"/>
              </a:rPr>
              <a:t>Mixers</a:t>
            </a:r>
            <a:r>
              <a:rPr lang="tr-TR" sz="2400" dirty="0">
                <a:solidFill>
                  <a:srgbClr val="AB7C18"/>
                </a:solidFill>
                <a:latin typeface="+mn-lt"/>
                <a:ea typeface="+mn-ea"/>
              </a:rPr>
              <a:t> in </a:t>
            </a:r>
            <a:r>
              <a:rPr lang="tr-TR" sz="2400" dirty="0" err="1">
                <a:solidFill>
                  <a:srgbClr val="AB7C18"/>
                </a:solidFill>
                <a:latin typeface="+mn-lt"/>
                <a:ea typeface="+mn-ea"/>
              </a:rPr>
              <a:t>Biogas</a:t>
            </a:r>
            <a:r>
              <a:rPr lang="tr-TR" sz="2400" dirty="0">
                <a:solidFill>
                  <a:srgbClr val="AB7C18"/>
                </a:solidFill>
                <a:latin typeface="+mn-lt"/>
                <a:ea typeface="+mn-ea"/>
              </a:rPr>
              <a:t> </a:t>
            </a:r>
            <a:r>
              <a:rPr lang="tr-TR" sz="2400" dirty="0" err="1">
                <a:solidFill>
                  <a:srgbClr val="AB7C18"/>
                </a:solidFill>
                <a:latin typeface="+mn-lt"/>
                <a:ea typeface="+mn-ea"/>
              </a:rPr>
              <a:t>Digesters</a:t>
            </a:r>
            <a:endParaRPr lang="en-GB" sz="24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just"/>
            <a:r>
              <a:rPr lang="en-GB" sz="1100" dirty="0">
                <a:solidFill>
                  <a:schemeClr val="accent5"/>
                </a:solidFill>
              </a:rPr>
              <a:t>EYS</a:t>
            </a:r>
            <a:r>
              <a:rPr lang="tr-TR" sz="1100" dirty="0">
                <a:solidFill>
                  <a:schemeClr val="accent5"/>
                </a:solidFill>
              </a:rPr>
              <a:t> Endüstri Makina</a:t>
            </a:r>
            <a:r>
              <a:rPr lang="en-GB" sz="1100" dirty="0">
                <a:solidFill>
                  <a:schemeClr val="accent5"/>
                </a:solidFill>
              </a:rPr>
              <a:t> is a company focused on practical solutions to organics recycling problems by putting to use their knowledge and experience in manure management, dewatering, and composting solutions. The company offers innovative and quality products to shape the future of the environmental and agricultural sectors.</a:t>
            </a:r>
          </a:p>
          <a:p>
            <a:pPr algn="just"/>
            <a:r>
              <a:rPr lang="en-US" sz="1800" dirty="0">
                <a:solidFill>
                  <a:srgbClr val="B8860B"/>
                </a:solidFill>
                <a:latin typeface="+mj-lt"/>
              </a:rPr>
              <a:t>Challenges &amp; Solution</a:t>
            </a:r>
          </a:p>
          <a:p>
            <a:pPr algn="just"/>
            <a:r>
              <a:rPr lang="en-US" sz="1100" dirty="0">
                <a:solidFill>
                  <a:schemeClr val="accent5"/>
                </a:solidFill>
              </a:rPr>
              <a:t>Mixers or agitators are essential components of biogas digesters that are responsible for ensuring a homogenous mixture of organic material and maintaining optimal conditions for the growth of microorganisms that produce biogas. In terms of energy efficiency, the power consumption of mixers or agitators depends on several factors, such as the type of mixer, the size of the digester, and the characteristics of the feedstock. In this PoC, the company wanted to conduct unsteady, high fidelity CFD analyses of various biogas digesters (variable diameter and depth) with different mixer configurations (number of mixers and positioning). They are using open-source finite volume tools to assess the mixing performance and energy consumption of mechanical mixers. </a:t>
            </a:r>
            <a:endParaRPr lang="tr-TR" sz="1100" dirty="0">
              <a:solidFill>
                <a:schemeClr val="accent5"/>
              </a:solidFill>
            </a:endParaRPr>
          </a:p>
          <a:p>
            <a:pPr algn="just"/>
            <a:r>
              <a:rPr lang="en-US" sz="1100" dirty="0">
                <a:solidFill>
                  <a:schemeClr val="accent5"/>
                </a:solidFill>
              </a:rPr>
              <a:t>The optimal number of processors for the open-source CFD solver </a:t>
            </a:r>
            <a:r>
              <a:rPr lang="en-US" sz="1100" dirty="0" err="1">
                <a:solidFill>
                  <a:schemeClr val="accent5"/>
                </a:solidFill>
              </a:rPr>
              <a:t>OpenFOAM</a:t>
            </a:r>
            <a:r>
              <a:rPr lang="en-US" sz="1100" dirty="0">
                <a:solidFill>
                  <a:schemeClr val="accent5"/>
                </a:solidFill>
              </a:rPr>
              <a:t> was determined by running benchmark cases. The production runs were conducted efficiently using the load-balancing data gathered from the aforementioned benchmark runs. A number of different mixer configurations were simulated. Then the results of these cases were postprocessed, and the dead zones inside the reactor, which inhibit biogas production, were investigated. Shorter run times were achieved thanks to parallelized runs with a number of cores up to 1024, compared to our local compute servers.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itchFamily="2" charset="2"/>
              <a:buChar char="P"/>
            </a:pPr>
            <a:r>
              <a:rPr lang="en-GB" sz="1600" dirty="0">
                <a:solidFill>
                  <a:schemeClr val="accent5"/>
                </a:solidFill>
                <a:sym typeface="Wingdings 2" panose="05020102010507070707" pitchFamily="18" charset="2"/>
              </a:rPr>
              <a:t>Closely monitor scalability and parallel performance metrics.</a:t>
            </a:r>
          </a:p>
          <a:p>
            <a:pPr marL="285750" indent="-285750">
              <a:buFont typeface="Wingdings 2" pitchFamily="2" charset="2"/>
              <a:buChar char="P"/>
            </a:pPr>
            <a:r>
              <a:rPr lang="en-GB" sz="1600" dirty="0">
                <a:solidFill>
                  <a:schemeClr val="accent5"/>
                </a:solidFill>
                <a:sym typeface="Wingdings 2" panose="05020102010507070707" pitchFamily="18" charset="2"/>
              </a:rPr>
              <a:t>Try to increase utilization of automated operations, such as on-the-fly data analysis, file transfer processes, or using certain software applications remotely on HPC servers, etc.</a:t>
            </a:r>
          </a:p>
          <a:p>
            <a:pPr marL="285750" indent="-285750">
              <a:buFont typeface="Wingdings 2" pitchFamily="2" charset="2"/>
              <a:buChar char="P"/>
            </a:pPr>
            <a:r>
              <a:rPr lang="en-GB" sz="1600" dirty="0">
                <a:solidFill>
                  <a:schemeClr val="accent5"/>
                </a:solidFill>
                <a:sym typeface="Wingdings 2" panose="05020102010507070707" pitchFamily="18" charset="2"/>
              </a:rPr>
              <a:t>Try to streamline steps in their flow chart, aiming to minimize human intervention in the process. (e.g., geometry generation, mesh generation, solver setup, etc.)</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86627" y="5211596"/>
            <a:ext cx="9786634" cy="124193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100" i="1" u="none" strike="noStrike" dirty="0">
                <a:solidFill>
                  <a:schemeClr val="accent5"/>
                </a:solidFill>
                <a:effectLst/>
              </a:rPr>
              <a:t>“</a:t>
            </a:r>
            <a:r>
              <a:rPr lang="en-US" sz="1100" i="1" dirty="0">
                <a:solidFill>
                  <a:schemeClr val="accent5"/>
                </a:solidFill>
              </a:rPr>
              <a:t>We have examined mixer positioning and mixing performance in high-capacity (i.e., volumetric capacities at the order of 10.000 m</a:t>
            </a:r>
            <a:r>
              <a:rPr lang="en-US" sz="1100" i="1" baseline="30000" dirty="0">
                <a:solidFill>
                  <a:schemeClr val="accent5"/>
                </a:solidFill>
              </a:rPr>
              <a:t>3</a:t>
            </a:r>
            <a:r>
              <a:rPr lang="en-US" sz="1100" i="1" dirty="0">
                <a:solidFill>
                  <a:schemeClr val="accent5"/>
                </a:solidFill>
              </a:rPr>
              <a:t>) biogas digesters. We needed high-performance computing resources due to the large size of the digesters and time-resolved simulations with LES approach (i.e., the total number of computational cells O(10^7)). At that point, the computational resources provided by the </a:t>
            </a:r>
            <a:r>
              <a:rPr lang="en-US" sz="1100" i="1" dirty="0" err="1">
                <a:solidFill>
                  <a:schemeClr val="accent5"/>
                </a:solidFill>
              </a:rPr>
              <a:t>EuroCC</a:t>
            </a:r>
            <a:r>
              <a:rPr lang="en-US" sz="1100" i="1" dirty="0">
                <a:solidFill>
                  <a:schemeClr val="accent5"/>
                </a:solidFill>
              </a:rPr>
              <a:t> program, were a big help for us in shortening the time needed for our iterative design process. Due to the time constraints and competitiveness of industrial scale engineering projects, we believe that the need for remote HPC systems will be a constant requirement for companies like us.</a:t>
            </a:r>
            <a:r>
              <a:rPr lang="en-GB" sz="1100" i="1" u="none" strike="noStrike" dirty="0">
                <a:solidFill>
                  <a:schemeClr val="accent5"/>
                </a:solidFill>
                <a:effectLst/>
              </a:rPr>
              <a:t>”</a:t>
            </a:r>
            <a:r>
              <a:rPr lang="en-GB" sz="1200" i="1" u="none" strike="noStrike" dirty="0">
                <a:solidFill>
                  <a:schemeClr val="accent5"/>
                </a:solidFill>
                <a:effectLst/>
              </a:rPr>
              <a:t>  </a:t>
            </a:r>
            <a:r>
              <a:rPr lang="tr-TR" sz="1600" b="1" dirty="0">
                <a:solidFill>
                  <a:srgbClr val="B8860B"/>
                </a:solidFill>
              </a:rPr>
              <a:t>E. Orçun Kozaka</a:t>
            </a:r>
            <a:r>
              <a:rPr lang="en-GB" sz="1600" b="1" dirty="0">
                <a:solidFill>
                  <a:srgbClr val="B8860B"/>
                </a:solidFill>
              </a:rPr>
              <a:t>, </a:t>
            </a:r>
            <a:r>
              <a:rPr lang="tr-TR" sz="1600" b="1" dirty="0">
                <a:solidFill>
                  <a:srgbClr val="B8860B"/>
                </a:solidFill>
              </a:rPr>
              <a:t>R&amp;D Manager </a:t>
            </a:r>
            <a:r>
              <a:rPr lang="en-GB" sz="1600" b="1" dirty="0">
                <a:solidFill>
                  <a:srgbClr val="B8860B"/>
                </a:solidFill>
              </a:rPr>
              <a:t>@</a:t>
            </a:r>
            <a:r>
              <a:rPr lang="tr-TR" sz="1600" b="1" dirty="0">
                <a:solidFill>
                  <a:srgbClr val="B8860B"/>
                </a:solidFill>
              </a:rPr>
              <a:t>EYS Endüstri Makina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Agriculture, Environment/ climate/weather</a:t>
            </a:r>
            <a:endParaRPr lang="en-GB" sz="2800" b="1" i="1"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Picture 2">
            <a:extLst>
              <a:ext uri="{FF2B5EF4-FFF2-40B4-BE49-F238E27FC236}">
                <a16:creationId xmlns:a16="http://schemas.microsoft.com/office/drawing/2014/main" id="{8FE0D517-9E8A-3D99-FB4D-5E5D8A82A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770" y="169834"/>
            <a:ext cx="190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6D6DA3B-66F7-DC2B-3344-10326C421FA3}"/>
              </a:ext>
            </a:extLst>
          </p:cNvPr>
          <p:cNvSpPr txBox="1"/>
          <p:nvPr/>
        </p:nvSpPr>
        <p:spPr>
          <a:xfrm>
            <a:off x="0" y="6519446"/>
            <a:ext cx="5978013" cy="307777"/>
          </a:xfrm>
          <a:prstGeom prst="rect">
            <a:avLst/>
          </a:prstGeom>
          <a:noFill/>
        </p:spPr>
        <p:txBody>
          <a:bodyPr wrap="square" rtlCol="0">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1" name="Resim 31">
            <a:extLst>
              <a:ext uri="{FF2B5EF4-FFF2-40B4-BE49-F238E27FC236}">
                <a16:creationId xmlns:a16="http://schemas.microsoft.com/office/drawing/2014/main" id="{C493FC52-A6DF-A477-9030-CD49357F42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396" y="3572861"/>
            <a:ext cx="3676441" cy="1440000"/>
          </a:xfrm>
          <a:prstGeom prst="rect">
            <a:avLst/>
          </a:prstGeom>
          <a:noFill/>
          <a:ln>
            <a:noFill/>
          </a:ln>
        </p:spPr>
      </p:pic>
      <p:sp>
        <p:nvSpPr>
          <p:cNvPr id="12" name="Sous-titre 2">
            <a:extLst>
              <a:ext uri="{FF2B5EF4-FFF2-40B4-BE49-F238E27FC236}">
                <a16:creationId xmlns:a16="http://schemas.microsoft.com/office/drawing/2014/main" id="{5C8950C7-210D-8FC2-D5D4-B412CF502CA6}"/>
              </a:ext>
            </a:extLst>
          </p:cNvPr>
          <p:cNvSpPr txBox="1">
            <a:spLocks/>
          </p:cNvSpPr>
          <p:nvPr/>
        </p:nvSpPr>
        <p:spPr>
          <a:xfrm>
            <a:off x="5686001" y="5023354"/>
            <a:ext cx="1946699" cy="26509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Mesh of periodic digester</a:t>
            </a:r>
          </a:p>
        </p:txBody>
      </p:sp>
      <p:pic>
        <p:nvPicPr>
          <p:cNvPr id="13" name="Resim 37">
            <a:extLst>
              <a:ext uri="{FF2B5EF4-FFF2-40B4-BE49-F238E27FC236}">
                <a16:creationId xmlns:a16="http://schemas.microsoft.com/office/drawing/2014/main" id="{2E6B52DB-69C2-A3C1-8458-F56A85192C9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9643"/>
          <a:stretch/>
        </p:blipFill>
        <p:spPr bwMode="auto">
          <a:xfrm>
            <a:off x="6686038" y="13012"/>
            <a:ext cx="2119278" cy="1318954"/>
          </a:xfrm>
          <a:prstGeom prst="rect">
            <a:avLst/>
          </a:prstGeom>
          <a:noFill/>
          <a:ln>
            <a:noFill/>
          </a:ln>
          <a:extLst>
            <a:ext uri="{53640926-AAD7-44D8-BBD7-CCE9431645EC}">
              <a14:shadowObscured xmlns:a14="http://schemas.microsoft.com/office/drawing/2010/main"/>
            </a:ext>
          </a:extLst>
        </p:spPr>
      </p:pic>
      <p:sp>
        <p:nvSpPr>
          <p:cNvPr id="15" name="Sous-titre 2">
            <a:extLst>
              <a:ext uri="{FF2B5EF4-FFF2-40B4-BE49-F238E27FC236}">
                <a16:creationId xmlns:a16="http://schemas.microsoft.com/office/drawing/2014/main" id="{232D78D3-E998-C1A3-6FAE-A54DC88D1377}"/>
              </a:ext>
            </a:extLst>
          </p:cNvPr>
          <p:cNvSpPr txBox="1">
            <a:spLocks/>
          </p:cNvSpPr>
          <p:nvPr/>
        </p:nvSpPr>
        <p:spPr>
          <a:xfrm>
            <a:off x="6938833" y="250805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full</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model of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digester</a:t>
            </a:r>
            <a:r>
              <a:rPr lang="en-TR" sz="1000" dirty="0">
                <a:solidFill>
                  <a:schemeClr val="accent5"/>
                </a:solidFill>
                <a:effectLst/>
                <a:latin typeface="Calibri" panose="020F0502020204030204" pitchFamily="34" charset="0"/>
                <a:cs typeface="Calibri" panose="020F0502020204030204" pitchFamily="34" charset="0"/>
              </a:rPr>
              <a:t> </a:t>
            </a:r>
            <a:endParaRPr lang="en-GB" sz="1000" dirty="0">
              <a:solidFill>
                <a:schemeClr val="accent5"/>
              </a:solidFill>
              <a:latin typeface="Calibri" panose="020F0502020204030204" pitchFamily="34" charset="0"/>
              <a:cs typeface="Calibri" panose="020F0502020204030204" pitchFamily="34" charset="0"/>
            </a:endParaRPr>
          </a:p>
        </p:txBody>
      </p:sp>
      <p:pic>
        <p:nvPicPr>
          <p:cNvPr id="19" name="Picture 18">
            <a:hlinkClick r:id="rId8"/>
            <a:extLst>
              <a:ext uri="{FF2B5EF4-FFF2-40B4-BE49-F238E27FC236}">
                <a16:creationId xmlns:a16="http://schemas.microsoft.com/office/drawing/2014/main" id="{B0F0461D-68E5-FE5B-2E51-1432B951F2A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19785" y="5270823"/>
            <a:ext cx="1260000" cy="1260000"/>
          </a:xfrm>
          <a:prstGeom prst="rect">
            <a:avLst/>
          </a:prstGeom>
        </p:spPr>
      </p:pic>
      <p:grpSp>
        <p:nvGrpSpPr>
          <p:cNvPr id="42" name="Grup 25">
            <a:extLst>
              <a:ext uri="{FF2B5EF4-FFF2-40B4-BE49-F238E27FC236}">
                <a16:creationId xmlns:a16="http://schemas.microsoft.com/office/drawing/2014/main" id="{D80606D4-1AEE-B28C-A40D-00750F58AA05}"/>
              </a:ext>
            </a:extLst>
          </p:cNvPr>
          <p:cNvGrpSpPr>
            <a:grpSpLocks noChangeAspect="1"/>
          </p:cNvGrpSpPr>
          <p:nvPr/>
        </p:nvGrpSpPr>
        <p:grpSpPr>
          <a:xfrm>
            <a:off x="4658060" y="1815093"/>
            <a:ext cx="2542840" cy="1656000"/>
            <a:chOff x="0" y="0"/>
            <a:chExt cx="3831036" cy="2023110"/>
          </a:xfrm>
        </p:grpSpPr>
        <p:pic>
          <p:nvPicPr>
            <p:cNvPr id="43" name="Resim 3">
              <a:extLst>
                <a:ext uri="{FF2B5EF4-FFF2-40B4-BE49-F238E27FC236}">
                  <a16:creationId xmlns:a16="http://schemas.microsoft.com/office/drawing/2014/main" id="{F485EF37-49D9-1D83-F31B-AD74539A8D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3762375" cy="2023110"/>
            </a:xfrm>
            <a:prstGeom prst="rect">
              <a:avLst/>
            </a:prstGeom>
            <a:noFill/>
            <a:ln>
              <a:noFill/>
            </a:ln>
          </p:spPr>
        </p:pic>
        <p:grpSp>
          <p:nvGrpSpPr>
            <p:cNvPr id="44" name="Grup 23">
              <a:extLst>
                <a:ext uri="{FF2B5EF4-FFF2-40B4-BE49-F238E27FC236}">
                  <a16:creationId xmlns:a16="http://schemas.microsoft.com/office/drawing/2014/main" id="{23218680-B79A-49FA-8461-1D2ABE58A89C}"/>
                </a:ext>
              </a:extLst>
            </p:cNvPr>
            <p:cNvGrpSpPr/>
            <p:nvPr/>
          </p:nvGrpSpPr>
          <p:grpSpPr>
            <a:xfrm>
              <a:off x="2009686" y="491533"/>
              <a:ext cx="1821350" cy="1378575"/>
              <a:chOff x="-89" y="-241892"/>
              <a:chExt cx="1821350" cy="1378575"/>
            </a:xfrm>
          </p:grpSpPr>
          <p:cxnSp>
            <p:nvCxnSpPr>
              <p:cNvPr id="45" name="Düz Ok Bağlayıcısı 6">
                <a:extLst>
                  <a:ext uri="{FF2B5EF4-FFF2-40B4-BE49-F238E27FC236}">
                    <a16:creationId xmlns:a16="http://schemas.microsoft.com/office/drawing/2014/main" id="{65BE74A5-FAC8-826E-23D0-AAC7415447BB}"/>
                  </a:ext>
                </a:extLst>
              </p:cNvPr>
              <p:cNvCxnSpPr/>
              <p:nvPr/>
            </p:nvCxnSpPr>
            <p:spPr>
              <a:xfrm flipV="1">
                <a:off x="1504950" y="9525"/>
                <a:ext cx="0" cy="259307"/>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up 11">
                <a:extLst>
                  <a:ext uri="{FF2B5EF4-FFF2-40B4-BE49-F238E27FC236}">
                    <a16:creationId xmlns:a16="http://schemas.microsoft.com/office/drawing/2014/main" id="{A651E76F-3481-C3B3-3785-AFDBDA81C6B3}"/>
                  </a:ext>
                </a:extLst>
              </p:cNvPr>
              <p:cNvGrpSpPr/>
              <p:nvPr/>
            </p:nvGrpSpPr>
            <p:grpSpPr>
              <a:xfrm>
                <a:off x="-89" y="-241892"/>
                <a:ext cx="1821350" cy="1378575"/>
                <a:chOff x="-89" y="-241892"/>
                <a:chExt cx="1821350" cy="1378575"/>
              </a:xfrm>
            </p:grpSpPr>
            <p:cxnSp>
              <p:nvCxnSpPr>
                <p:cNvPr id="47" name="Düz Bağlayıcı 4">
                  <a:extLst>
                    <a:ext uri="{FF2B5EF4-FFF2-40B4-BE49-F238E27FC236}">
                      <a16:creationId xmlns:a16="http://schemas.microsoft.com/office/drawing/2014/main" id="{CEFAAB0A-BB4A-33D1-F32A-D9DC33ED3616}"/>
                    </a:ext>
                  </a:extLst>
                </p:cNvPr>
                <p:cNvCxnSpPr/>
                <p:nvPr/>
              </p:nvCxnSpPr>
              <p:spPr>
                <a:xfrm>
                  <a:off x="1265530" y="0"/>
                  <a:ext cx="388961" cy="6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Metin Kutusu 2">
                  <a:extLst>
                    <a:ext uri="{FF2B5EF4-FFF2-40B4-BE49-F238E27FC236}">
                      <a16:creationId xmlns:a16="http://schemas.microsoft.com/office/drawing/2014/main" id="{31E23B30-79CB-B9FE-8CE6-014E83F73BED}"/>
                    </a:ext>
                  </a:extLst>
                </p:cNvPr>
                <p:cNvSpPr txBox="1">
                  <a:spLocks noChangeArrowheads="1"/>
                </p:cNvSpPr>
                <p:nvPr/>
              </p:nvSpPr>
              <p:spPr bwMode="auto">
                <a:xfrm>
                  <a:off x="107792" y="-241892"/>
                  <a:ext cx="1713469" cy="248717"/>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Free</a:t>
                  </a:r>
                  <a:r>
                    <a:rPr lang="tr-TR" sz="1100" dirty="0">
                      <a:solidFill>
                        <a:srgbClr val="FFFF00"/>
                      </a:solidFill>
                      <a:effectLst/>
                      <a:latin typeface="Calibri" panose="020F0502020204030204" pitchFamily="34" charset="0"/>
                      <a:ea typeface="Calibri" panose="020F0502020204030204" pitchFamily="34" charset="0"/>
                    </a:rPr>
                    <a:t> </a:t>
                  </a:r>
                  <a:r>
                    <a:rPr lang="tr-TR" sz="1100" dirty="0" err="1">
                      <a:solidFill>
                        <a:srgbClr val="FFFF00"/>
                      </a:solidFill>
                      <a:effectLst/>
                      <a:latin typeface="Calibri" panose="020F0502020204030204" pitchFamily="34" charset="0"/>
                      <a:ea typeface="Calibri" panose="020F0502020204030204" pitchFamily="34" charset="0"/>
                    </a:rPr>
                    <a:t>Surface</a:t>
                  </a:r>
                  <a:r>
                    <a:rPr lang="tr-TR" sz="1100" dirty="0">
                      <a:solidFill>
                        <a:srgbClr val="FFFF00"/>
                      </a:solidFill>
                      <a:effectLst/>
                      <a:latin typeface="Calibri" panose="020F0502020204030204" pitchFamily="34" charset="0"/>
                      <a:ea typeface="Calibri" panose="020F0502020204030204" pitchFamily="34" charset="0"/>
                    </a:rPr>
                    <a:t> Level</a:t>
                  </a:r>
                  <a:endParaRPr lang="en-TR" sz="1100" dirty="0">
                    <a:effectLst/>
                    <a:latin typeface="Calibri" panose="020F0502020204030204" pitchFamily="34" charset="0"/>
                    <a:ea typeface="Calibri" panose="020F0502020204030204" pitchFamily="34" charset="0"/>
                  </a:endParaRPr>
                </a:p>
              </p:txBody>
            </p:sp>
            <p:cxnSp>
              <p:nvCxnSpPr>
                <p:cNvPr id="49" name="Düz Ok Bağlayıcısı 7">
                  <a:extLst>
                    <a:ext uri="{FF2B5EF4-FFF2-40B4-BE49-F238E27FC236}">
                      <a16:creationId xmlns:a16="http://schemas.microsoft.com/office/drawing/2014/main" id="{486831A9-AF4F-B99C-308B-08AADA339E2D}"/>
                    </a:ext>
                  </a:extLst>
                </p:cNvPr>
                <p:cNvCxnSpPr/>
                <p:nvPr/>
              </p:nvCxnSpPr>
              <p:spPr>
                <a:xfrm flipH="1" flipV="1">
                  <a:off x="-89" y="819304"/>
                  <a:ext cx="319638" cy="76999"/>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Metin Kutusu 2">
                  <a:extLst>
                    <a:ext uri="{FF2B5EF4-FFF2-40B4-BE49-F238E27FC236}">
                      <a16:creationId xmlns:a16="http://schemas.microsoft.com/office/drawing/2014/main" id="{834C9A75-602B-96CA-EAC2-64F4431CB5E9}"/>
                    </a:ext>
                  </a:extLst>
                </p:cNvPr>
                <p:cNvSpPr txBox="1">
                  <a:spLocks noChangeArrowheads="1"/>
                </p:cNvSpPr>
                <p:nvPr/>
              </p:nvSpPr>
              <p:spPr bwMode="auto">
                <a:xfrm>
                  <a:off x="213673" y="826600"/>
                  <a:ext cx="1148110" cy="310083"/>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Propellers</a:t>
                  </a:r>
                  <a:endParaRPr lang="en-TR" sz="1100" dirty="0">
                    <a:effectLst/>
                    <a:latin typeface="Calibri" panose="020F0502020204030204" pitchFamily="34" charset="0"/>
                    <a:ea typeface="Calibri" panose="020F0502020204030204" pitchFamily="34" charset="0"/>
                  </a:endParaRPr>
                </a:p>
              </p:txBody>
            </p:sp>
            <p:cxnSp>
              <p:nvCxnSpPr>
                <p:cNvPr id="51" name="Düz Ok Bağlayıcısı 9">
                  <a:extLst>
                    <a:ext uri="{FF2B5EF4-FFF2-40B4-BE49-F238E27FC236}">
                      <a16:creationId xmlns:a16="http://schemas.microsoft.com/office/drawing/2014/main" id="{A08DA1E8-81F6-2211-CB41-52CEC6AD25ED}"/>
                    </a:ext>
                  </a:extLst>
                </p:cNvPr>
                <p:cNvCxnSpPr/>
                <p:nvPr/>
              </p:nvCxnSpPr>
              <p:spPr>
                <a:xfrm flipV="1">
                  <a:off x="901880" y="504749"/>
                  <a:ext cx="56151" cy="3915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092421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en-GB" sz="2400" dirty="0">
                <a:solidFill>
                  <a:srgbClr val="AB7C18"/>
                </a:solidFill>
                <a:latin typeface="+mn-lt"/>
                <a:ea typeface="+mn-ea"/>
              </a:rPr>
              <a:t>Designing PROTACS for HIV-TAT using deep learning and molecular </a:t>
            </a:r>
            <a:r>
              <a:rPr lang="en-GB" sz="2400" dirty="0" err="1">
                <a:solidFill>
                  <a:srgbClr val="AB7C18"/>
                </a:solidFill>
                <a:latin typeface="+mn-lt"/>
                <a:ea typeface="+mn-ea"/>
              </a:rPr>
              <a:t>modeling</a:t>
            </a:r>
            <a:r>
              <a:rPr lang="en-GB" sz="2400" dirty="0">
                <a:solidFill>
                  <a:srgbClr val="AB7C18"/>
                </a:solidFill>
                <a:latin typeface="+mn-lt"/>
                <a:ea typeface="+mn-ea"/>
              </a:rPr>
              <a:t> methods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lnSpcReduction="10000"/>
          </a:bodyPr>
          <a:lstStyle/>
          <a:p>
            <a:pPr algn="just"/>
            <a:r>
              <a:rPr lang="en-GB" sz="1800" dirty="0">
                <a:solidFill>
                  <a:srgbClr val="B8860B"/>
                </a:solidFill>
                <a:latin typeface="+mj-lt"/>
              </a:rPr>
              <a:t>Company</a:t>
            </a:r>
          </a:p>
          <a:p>
            <a:pPr algn="just"/>
            <a:r>
              <a:rPr lang="en-GB" sz="1100" dirty="0" err="1">
                <a:solidFill>
                  <a:schemeClr val="accent5"/>
                </a:solidFill>
              </a:rPr>
              <a:t>PeptiSyn</a:t>
            </a:r>
            <a:r>
              <a:rPr lang="en-GB" sz="1100" dirty="0">
                <a:solidFill>
                  <a:schemeClr val="accent5"/>
                </a:solidFill>
              </a:rPr>
              <a:t> is a company focussed on the production of peptides, both on a large and small scale, which are widely used in biomedical, medical, chemical, cosmetic, and other related areas. </a:t>
            </a:r>
          </a:p>
          <a:p>
            <a:pPr algn="just"/>
            <a:r>
              <a:rPr lang="en-US" sz="1800" dirty="0">
                <a:solidFill>
                  <a:srgbClr val="B8860B"/>
                </a:solidFill>
                <a:latin typeface="+mj-lt"/>
              </a:rPr>
              <a:t>Challenges &amp; Solution</a:t>
            </a:r>
          </a:p>
          <a:p>
            <a:pPr algn="just"/>
            <a:r>
              <a:rPr lang="en-US" sz="1100" dirty="0">
                <a:solidFill>
                  <a:schemeClr val="accent5"/>
                </a:solidFill>
              </a:rPr>
              <a:t>The company carry out a project aimed to develop PROTAC molecule for TAT which is a pivotal protein in the life cycle of the HIV virus and drastically enhances the efficiency of viral infection. The artificial intelligence library that will be used in this project is designed for small molecules. Yet, it has not been tested on TAT protein, which is an intrinsically disordered protein. Thus, this will be the first challenge to apply this methodology. Using the ROSETTA program to model three-dimensional complex structure of PROTACs will be a challenge as the company does not have experience in this program.</a:t>
            </a:r>
          </a:p>
          <a:p>
            <a:pPr algn="just"/>
            <a:r>
              <a:rPr lang="en-US" sz="1100" dirty="0">
                <a:solidFill>
                  <a:schemeClr val="accent5"/>
                </a:solidFill>
              </a:rPr>
              <a:t>Using deep learning methods the company created 5000 possible linkers for PROTACS. These linker molecules were filtered by their efficiencies to be used as PROTACS using molecular modeling, MD simulations and free energy calculations. Optimal linkers for experiments were identified.</a:t>
            </a:r>
            <a:endParaRPr lang="en-US" sz="1100" dirty="0">
              <a:solidFill>
                <a:srgbClr val="FF0000"/>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Reducing effort and money spent on experiments</a:t>
            </a:r>
            <a:endParaRPr lang="en-GB" sz="1900" dirty="0">
              <a:solidFill>
                <a:schemeClr val="accent5"/>
              </a:solidFill>
            </a:endParaRPr>
          </a:p>
          <a:p>
            <a:r>
              <a:rPr lang="en-GB" sz="1900" dirty="0">
                <a:solidFill>
                  <a:schemeClr val="accent5"/>
                </a:solidFill>
                <a:sym typeface="Wingdings 2" panose="05020102010507070707" pitchFamily="18" charset="2"/>
              </a:rPr>
              <a:t>Selecting more potent molecules</a:t>
            </a:r>
            <a:endParaRPr lang="en-GB" sz="1900" dirty="0">
              <a:solidFill>
                <a:schemeClr val="accent5"/>
              </a:solidFill>
            </a:endParaRPr>
          </a:p>
          <a:p>
            <a:r>
              <a:rPr lang="en-GB" sz="1900" dirty="0">
                <a:solidFill>
                  <a:schemeClr val="accent5"/>
                </a:solidFill>
                <a:sym typeface="Wingdings 2" panose="05020102010507070707" pitchFamily="18" charset="2"/>
              </a:rPr>
              <a:t> </a:t>
            </a:r>
            <a:r>
              <a:rPr lang="en-GB" sz="1900" dirty="0">
                <a:solidFill>
                  <a:schemeClr val="accent5"/>
                </a:solidFill>
              </a:rPr>
              <a:t>Searching a large chemical space efficiently</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86712"/>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“I am thankful to be given the chance to carry out our calculations on TRUBA systems and the support given by the technical teams. Designing PROTACs is not an easy task, using AI and other molecular modelling approaches we could significantly saved time and  reduced experimental costs”  </a:t>
            </a:r>
            <a:br>
              <a:rPr lang="en-GB" sz="1600" i="1" u="none" strike="noStrike" dirty="0">
                <a:solidFill>
                  <a:schemeClr val="accent5"/>
                </a:solidFill>
                <a:effectLst/>
              </a:rPr>
            </a:br>
            <a:r>
              <a:rPr lang="en-GB" sz="1600" b="1" dirty="0" err="1">
                <a:solidFill>
                  <a:srgbClr val="B8860B"/>
                </a:solidFill>
              </a:rPr>
              <a:t>Onur</a:t>
            </a:r>
            <a:r>
              <a:rPr lang="en-GB" sz="1600" b="1" dirty="0">
                <a:solidFill>
                  <a:srgbClr val="B8860B"/>
                </a:solidFill>
              </a:rPr>
              <a:t> </a:t>
            </a:r>
            <a:r>
              <a:rPr lang="en-GB" sz="1600" b="1" dirty="0" err="1">
                <a:solidFill>
                  <a:srgbClr val="B8860B"/>
                </a:solidFill>
              </a:rPr>
              <a:t>Alptürk</a:t>
            </a:r>
            <a:r>
              <a:rPr lang="en-GB" sz="1600" b="1" dirty="0">
                <a:solidFill>
                  <a:srgbClr val="B8860B"/>
                </a:solidFill>
              </a:rPr>
              <a:t>, Director &amp; co-Founder @</a:t>
            </a:r>
            <a:r>
              <a:rPr lang="en-GB" sz="1600" b="1" dirty="0" err="1">
                <a:solidFill>
                  <a:srgbClr val="B8860B"/>
                </a:solidFill>
              </a:rPr>
              <a:t>PeptiSyn</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a:t>
            </a:r>
            <a:r>
              <a:rPr lang="de-DE" sz="2800" b="1" dirty="0" err="1">
                <a:solidFill>
                  <a:schemeClr val="accent5"/>
                </a:solidFill>
              </a:rPr>
              <a:t>Bioinformatics</a:t>
            </a:r>
            <a:r>
              <a:rPr lang="de-DE" sz="2800" b="1" dirty="0">
                <a:solidFill>
                  <a:schemeClr val="accent5"/>
                </a:solidFill>
              </a:rPr>
              <a:t>, Chemicals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371735" y="4689049"/>
            <a:ext cx="2399824" cy="245409"/>
          </a:xfrm>
          <a:prstGeom prst="rect">
            <a:avLst/>
          </a:prstGeom>
          <a:ln>
            <a:no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100" dirty="0">
                <a:solidFill>
                  <a:schemeClr val="accent5"/>
                </a:solidFill>
              </a:rPr>
              <a:t>HIV-TAT </a:t>
            </a:r>
            <a:r>
              <a:rPr lang="en-GB" sz="1100" dirty="0" err="1">
                <a:solidFill>
                  <a:schemeClr val="accent5"/>
                </a:solidFill>
              </a:rPr>
              <a:t>dCA</a:t>
            </a:r>
            <a:r>
              <a:rPr lang="en-GB" sz="1100" dirty="0">
                <a:solidFill>
                  <a:schemeClr val="accent5"/>
                </a:solidFill>
              </a:rPr>
              <a:t> molecule interaction diagram</a:t>
            </a:r>
          </a:p>
          <a:p>
            <a:pPr marL="0" indent="0">
              <a:buNone/>
            </a:pPr>
            <a:endParaRPr lang="en-GB" sz="10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4739" y="6519446"/>
            <a:ext cx="6233650" cy="307777"/>
          </a:xfrm>
          <a:prstGeom prst="rect">
            <a:avLst/>
          </a:prstGeom>
          <a:noFill/>
        </p:spPr>
        <p:txBody>
          <a:bodyPr wrap="square">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1026" name="Picture 2">
            <a:extLst>
              <a:ext uri="{FF2B5EF4-FFF2-40B4-BE49-F238E27FC236}">
                <a16:creationId xmlns:a16="http://schemas.microsoft.com/office/drawing/2014/main" id="{4FC16AA3-6E27-853D-412A-568874F02437}"/>
              </a:ext>
            </a:extLst>
          </p:cNvPr>
          <p:cNvPicPr>
            <a:picLocks noChangeAspect="1" noChangeArrowheads="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336748" y="147789"/>
            <a:ext cx="1905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8.png">
            <a:extLst>
              <a:ext uri="{FF2B5EF4-FFF2-40B4-BE49-F238E27FC236}">
                <a16:creationId xmlns:a16="http://schemas.microsoft.com/office/drawing/2014/main" id="{E54A1AEB-B36A-DA41-4268-8550BED580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9253" y="20973"/>
            <a:ext cx="5589905" cy="1347470"/>
          </a:xfrm>
          <a:prstGeom prst="rect">
            <a:avLst/>
          </a:prstGeom>
          <a:noFill/>
          <a:ln>
            <a:noFill/>
          </a:ln>
        </p:spPr>
      </p:pic>
      <p:pic>
        <p:nvPicPr>
          <p:cNvPr id="17" name="Picture 16">
            <a:extLst>
              <a:ext uri="{FF2B5EF4-FFF2-40B4-BE49-F238E27FC236}">
                <a16:creationId xmlns:a16="http://schemas.microsoft.com/office/drawing/2014/main" id="{B09BA602-2DB0-4CE7-29A1-1AE7229C1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437" y="2048879"/>
            <a:ext cx="3614420" cy="2499995"/>
          </a:xfrm>
          <a:prstGeom prst="rect">
            <a:avLst/>
          </a:prstGeom>
        </p:spPr>
      </p:pic>
      <p:pic>
        <p:nvPicPr>
          <p:cNvPr id="20" name="Picture 19">
            <a:hlinkClick r:id="rId8"/>
            <a:extLst>
              <a:ext uri="{FF2B5EF4-FFF2-40B4-BE49-F238E27FC236}">
                <a16:creationId xmlns:a16="http://schemas.microsoft.com/office/drawing/2014/main" id="{562C72DE-2910-4227-5809-503D540E09C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53261" y="5301371"/>
            <a:ext cx="1224000" cy="1224000"/>
          </a:xfrm>
          <a:prstGeom prst="rect">
            <a:avLst/>
          </a:prstGeom>
        </p:spPr>
      </p:pic>
    </p:spTree>
    <p:extLst>
      <p:ext uri="{BB962C8B-B14F-4D97-AF65-F5344CB8AC3E}">
        <p14:creationId xmlns:p14="http://schemas.microsoft.com/office/powerpoint/2010/main" val="28801547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323439"/>
          </a:xfrm>
          <a:prstGeom prst="rect">
            <a:avLst/>
          </a:prstGeom>
          <a:noFill/>
        </p:spPr>
        <p:txBody>
          <a:bodyPr wrap="square" rtlCol="0">
            <a:spAutoFit/>
          </a:bodyPr>
          <a:lstStyle/>
          <a:p>
            <a:pPr algn="just"/>
            <a:r>
              <a:rPr lang="en-US" sz="1600"/>
              <a:t>﻿This project has received funding from the European High-Performance Computing Joint Undertaking (JU) under grant agreement No 951732. The JU receives support from the European Union’s Horizon 2020 research and innovation </a:t>
            </a:r>
            <a:r>
              <a:rPr lang="en-US" sz="1600" err="1"/>
              <a:t>programme</a:t>
            </a:r>
            <a:r>
              <a:rPr lang="en-US" sz="1600"/>
              <a:t> and Germany, Bulgaria, Austria, Croatia, Cyprus, Czech Republic, Denmark, Estonia, Finland, Greece, Hungary, Ireland, Italy, Lithuania, Latvia, Poland, Portugal, Romania, Slovenia, Spain, Sweden, United Kingdom, France, Netherlands, Belgium, Luxembourg, Slovakia, Norway, Switzerland, Turkey, Republic of North Macedonia, Iceland, Montenegro</a:t>
            </a:r>
            <a:endParaRPr lang="de-DE" sz="1600"/>
          </a:p>
        </p:txBody>
      </p:sp>
      <p:sp>
        <p:nvSpPr>
          <p:cNvPr id="7" name="Textfeld 6"/>
          <p:cNvSpPr txBox="1"/>
          <p:nvPr/>
        </p:nvSpPr>
        <p:spPr>
          <a:xfrm>
            <a:off x="642938" y="1611105"/>
            <a:ext cx="10140525" cy="1384995"/>
          </a:xfrm>
          <a:prstGeom prst="rect">
            <a:avLst/>
          </a:prstGeom>
          <a:noFill/>
        </p:spPr>
        <p:txBody>
          <a:bodyPr wrap="square" rtlCol="0">
            <a:spAutoFit/>
          </a:bodyPr>
          <a:lstStyle/>
          <a:p>
            <a:r>
              <a:rPr lang="de-DE" sz="6000" dirty="0">
                <a:solidFill>
                  <a:schemeClr val="tx1">
                    <a:lumMod val="50000"/>
                    <a:lumOff val="50000"/>
                  </a:schemeClr>
                </a:solidFill>
              </a:rPr>
              <a:t>EuroCC: Use cases portfolio</a:t>
            </a:r>
            <a:br>
              <a:rPr lang="de-DE" sz="6000" dirty="0">
                <a:solidFill>
                  <a:schemeClr val="tx1">
                    <a:lumMod val="50000"/>
                    <a:lumOff val="50000"/>
                  </a:schemeClr>
                </a:solidFill>
              </a:rPr>
            </a:br>
            <a:r>
              <a:rPr lang="de-DE" sz="2400" b="0" dirty="0">
                <a:solidFill>
                  <a:schemeClr val="tx1">
                    <a:lumMod val="50000"/>
                    <a:lumOff val="50000"/>
                  </a:schemeClr>
                </a:solidFill>
              </a:rPr>
              <a:t>coordinated by CASTIEL2-WP4</a:t>
            </a:r>
            <a:endParaRPr lang="en-GB" sz="6000" dirty="0"/>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GB" sz="2800">
                <a:solidFill>
                  <a:srgbClr val="AB7C18"/>
                </a:solidFill>
                <a:latin typeface="+mn-lt"/>
                <a:ea typeface="+mn-ea"/>
              </a:rPr>
              <a:t>Understanding physics at the microscale in filter media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just"/>
            <a:r>
              <a:rPr lang="en-GB" sz="1400" dirty="0">
                <a:solidFill>
                  <a:schemeClr val="accent5"/>
                </a:solidFill>
              </a:rPr>
              <a:t>Atlas Copco is specialized in the design, development and manufacturing of industrial compressors and expanders, vacuum solutions and air and gas treatment equipment.</a:t>
            </a:r>
          </a:p>
          <a:p>
            <a:pPr algn="just"/>
            <a:r>
              <a:rPr lang="en-US" sz="1800" dirty="0">
                <a:solidFill>
                  <a:srgbClr val="B8860B"/>
                </a:solidFill>
                <a:latin typeface="+mj-lt"/>
              </a:rPr>
              <a:t>Challenges &amp; Solution</a:t>
            </a:r>
          </a:p>
          <a:p>
            <a:pPr algn="just"/>
            <a:r>
              <a:rPr lang="en-US" sz="1400" dirty="0">
                <a:solidFill>
                  <a:schemeClr val="accent5"/>
                </a:solidFill>
              </a:rPr>
              <a:t>The flow geometry and physics at the microscale in filter media are complex and require state-of-the-art computational fluid dynamics techniques to resolve. The required computational resources are extensive and need world-class high-performance computing. </a:t>
            </a:r>
          </a:p>
          <a:p>
            <a:pPr algn="just"/>
            <a:r>
              <a:rPr lang="en-US" sz="1400" dirty="0">
                <a:solidFill>
                  <a:schemeClr val="accent5"/>
                </a:solidFill>
              </a:rPr>
              <a:t>Simulations were first performed to build the necessary experience in efficiently running large-scale calculations and exploring the computational limits. Using VSC infrastructure gave Atlas Copco access to new simulation techniques to investigate the microscale behavior of oil aerosol filter media.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Accelerate the development of new and better designs</a:t>
            </a:r>
          </a:p>
          <a:p>
            <a:r>
              <a:rPr lang="en-GB" sz="1900" dirty="0">
                <a:solidFill>
                  <a:schemeClr val="accent5"/>
                </a:solidFill>
                <a:sym typeface="Wingdings 2" panose="05020102010507070707" pitchFamily="18" charset="2"/>
              </a:rPr>
              <a:t> S</a:t>
            </a:r>
            <a:r>
              <a:rPr lang="en-GB" sz="1900" dirty="0">
                <a:solidFill>
                  <a:schemeClr val="accent5"/>
                </a:solidFill>
              </a:rPr>
              <a:t>imulation of more physics and larger problems that were infeasible before </a:t>
            </a:r>
          </a:p>
          <a:p>
            <a:r>
              <a:rPr lang="en-GB" sz="1900" b="1" dirty="0">
                <a:solidFill>
                  <a:schemeClr val="accent5"/>
                </a:solidFill>
              </a:rPr>
              <a:t>☞ Cleaner air delivered at a lower energy cost to our customers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“Atlas Copco wanted to have a better understanding of microscale air and oil flow behaviour in oil aerosol filter media. If we better understand the physics at this scale, we can design filters with higher filtration efficiency at a lower pressure drop. This, in the end, results in cleaner air delivered at a lower energy cost to our customers”  </a:t>
            </a:r>
            <a:r>
              <a:rPr lang="en-GB" sz="1600" b="1" dirty="0">
                <a:solidFill>
                  <a:srgbClr val="B8860B"/>
                </a:solidFill>
              </a:rPr>
              <a:t>Tom </a:t>
            </a:r>
            <a:r>
              <a:rPr lang="en-GB" sz="1600" b="1" dirty="0" err="1">
                <a:solidFill>
                  <a:srgbClr val="B8860B"/>
                </a:solidFill>
              </a:rPr>
              <a:t>Saenen</a:t>
            </a:r>
            <a:r>
              <a:rPr lang="en-GB" sz="1600" b="1" dirty="0">
                <a:solidFill>
                  <a:srgbClr val="B8860B"/>
                </a:solidFill>
              </a:rPr>
              <a:t>, Technology developer @Atlas Copco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Manufacturing &amp; Engineering</a:t>
            </a:r>
            <a:endParaRPr lang="en-GB" sz="2800" b="1" i="1"/>
          </a:p>
        </p:txBody>
      </p:sp>
      <p:pic>
        <p:nvPicPr>
          <p:cNvPr id="11" name="Image 10" descr="Une image contenant habits, personne, Métier, intérieur&#10;&#10;Description générée automatiquement">
            <a:extLst>
              <a:ext uri="{FF2B5EF4-FFF2-40B4-BE49-F238E27FC236}">
                <a16:creationId xmlns:a16="http://schemas.microsoft.com/office/drawing/2014/main" id="{B953FEEB-F478-4CD9-9B0C-5CE5201F74E3}"/>
              </a:ext>
            </a:extLst>
          </p:cNvPr>
          <p:cNvPicPr>
            <a:picLocks noChangeAspect="1"/>
          </p:cNvPicPr>
          <p:nvPr/>
        </p:nvPicPr>
        <p:blipFill rotWithShape="1">
          <a:blip r:embed="rId3"/>
          <a:srcRect l="11469" t="-1" r="13505" b="334"/>
          <a:stretch/>
        </p:blipFill>
        <p:spPr>
          <a:xfrm>
            <a:off x="3726590" y="-14613"/>
            <a:ext cx="1333092" cy="1332601"/>
          </a:xfrm>
          <a:prstGeom prst="rect">
            <a:avLst/>
          </a:prstGeom>
        </p:spPr>
      </p:pic>
      <p:pic>
        <p:nvPicPr>
          <p:cNvPr id="12" name="Image 11" descr="Une image contenant Police, Graphique, capture d’écran, logo&#10;&#10;Description générée automatiquement">
            <a:extLst>
              <a:ext uri="{FF2B5EF4-FFF2-40B4-BE49-F238E27FC236}">
                <a16:creationId xmlns:a16="http://schemas.microsoft.com/office/drawing/2014/main" id="{CD381DCF-31DA-474A-B43E-3C8CC2F1FB55}"/>
              </a:ext>
            </a:extLst>
          </p:cNvPr>
          <p:cNvPicPr>
            <a:picLocks noChangeAspect="1"/>
          </p:cNvPicPr>
          <p:nvPr/>
        </p:nvPicPr>
        <p:blipFill rotWithShape="1">
          <a:blip r:embed="rId4"/>
          <a:srcRect t="12232" b="12907"/>
          <a:stretch/>
        </p:blipFill>
        <p:spPr>
          <a:xfrm>
            <a:off x="5058098" y="-14612"/>
            <a:ext cx="2849077" cy="1332601"/>
          </a:xfrm>
          <a:prstGeom prst="rect">
            <a:avLst/>
          </a:prstGeom>
        </p:spPr>
      </p:pic>
      <p:pic>
        <p:nvPicPr>
          <p:cNvPr id="19" name="Image 18" descr="Une image contenant tapis&#10;&#10;Description générée automatiquement">
            <a:extLst>
              <a:ext uri="{FF2B5EF4-FFF2-40B4-BE49-F238E27FC236}">
                <a16:creationId xmlns:a16="http://schemas.microsoft.com/office/drawing/2014/main" id="{EE8DE7ED-8932-480E-AA3E-FA2CC7B2DB74}"/>
              </a:ext>
            </a:extLst>
          </p:cNvPr>
          <p:cNvPicPr>
            <a:picLocks noChangeAspect="1"/>
          </p:cNvPicPr>
          <p:nvPr/>
        </p:nvPicPr>
        <p:blipFill>
          <a:blip r:embed="rId5"/>
          <a:stretch>
            <a:fillRect/>
          </a:stretch>
        </p:blipFill>
        <p:spPr>
          <a:xfrm>
            <a:off x="4906135" y="2159144"/>
            <a:ext cx="1572596" cy="2039261"/>
          </a:xfrm>
          <a:prstGeom prst="rect">
            <a:avLst/>
          </a:prstGeom>
        </p:spPr>
      </p:pic>
      <p:pic>
        <p:nvPicPr>
          <p:cNvPr id="21" name="Image 20" descr="Une image contenant art, Caractère coloré, Dessin d’enfant&#10;&#10;Description générée automatiquement">
            <a:extLst>
              <a:ext uri="{FF2B5EF4-FFF2-40B4-BE49-F238E27FC236}">
                <a16:creationId xmlns:a16="http://schemas.microsoft.com/office/drawing/2014/main" id="{1D51C041-D9C4-40C9-A257-A9FE04B71E50}"/>
              </a:ext>
            </a:extLst>
          </p:cNvPr>
          <p:cNvPicPr>
            <a:picLocks noChangeAspect="1"/>
          </p:cNvPicPr>
          <p:nvPr/>
        </p:nvPicPr>
        <p:blipFill>
          <a:blip r:embed="rId6"/>
          <a:stretch>
            <a:fillRect/>
          </a:stretch>
        </p:blipFill>
        <p:spPr>
          <a:xfrm>
            <a:off x="6444034" y="2083823"/>
            <a:ext cx="1556692" cy="2114582"/>
          </a:xfrm>
          <a:prstGeom prst="rect">
            <a:avLst/>
          </a:prstGeom>
        </p:spPr>
      </p:pic>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20" y="4405004"/>
            <a:ext cx="1272236"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a:solidFill>
                  <a:schemeClr val="accent5"/>
                </a:solidFill>
              </a:rPr>
              <a:t>Virtual filter medium microstructure</a:t>
            </a:r>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6532661" y="4400162"/>
            <a:ext cx="1272236" cy="618007"/>
          </a:xfrm>
          <a:prstGeom prst="rect">
            <a:avLst/>
          </a:prstGeom>
          <a:ln>
            <a:no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800">
                <a:solidFill>
                  <a:schemeClr val="accent5"/>
                </a:solidFill>
              </a:rPr>
              <a:t>Streamlines flow through a filter medium coloured by velocity magnitude</a:t>
            </a:r>
          </a:p>
        </p:txBody>
      </p:sp>
      <p:pic>
        <p:nvPicPr>
          <p:cNvPr id="25" name="Image 24" descr="Une image contenant machine, cylindre&#10;&#10;Description générée automatiquement">
            <a:extLst>
              <a:ext uri="{FF2B5EF4-FFF2-40B4-BE49-F238E27FC236}">
                <a16:creationId xmlns:a16="http://schemas.microsoft.com/office/drawing/2014/main" id="{1D255BB4-CCAA-4574-A219-BA2742EE3C76}"/>
              </a:ext>
            </a:extLst>
          </p:cNvPr>
          <p:cNvPicPr>
            <a:picLocks noChangeAspect="1"/>
          </p:cNvPicPr>
          <p:nvPr/>
        </p:nvPicPr>
        <p:blipFill>
          <a:blip r:embed="rId7"/>
          <a:stretch>
            <a:fillRect/>
          </a:stretch>
        </p:blipFill>
        <p:spPr>
          <a:xfrm>
            <a:off x="7929813" y="13633"/>
            <a:ext cx="1889965" cy="1341012"/>
          </a:xfrm>
          <a:prstGeom prst="rect">
            <a:avLst/>
          </a:prstGeom>
        </p:spPr>
      </p:pic>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8"/>
          <a:stretch>
            <a:fillRect/>
          </a:stretch>
        </p:blipFill>
        <p:spPr>
          <a:xfrm>
            <a:off x="9843744" y="5418128"/>
            <a:ext cx="915985" cy="915985"/>
          </a:xfrm>
          <a:prstGeom prst="rect">
            <a:avLst/>
          </a:prstGeom>
        </p:spPr>
      </p:pic>
      <p:pic>
        <p:nvPicPr>
          <p:cNvPr id="8" name="Image 7" descr="Une image contenant noir, obscurité&#10;&#10;Description générée automatiquement">
            <a:hlinkClick r:id="rId9"/>
            <a:extLst>
              <a:ext uri="{FF2B5EF4-FFF2-40B4-BE49-F238E27FC236}">
                <a16:creationId xmlns:a16="http://schemas.microsoft.com/office/drawing/2014/main" id="{F7E05F6F-2C63-4B6E-B541-7C8BB23B818C}"/>
              </a:ext>
            </a:extLst>
          </p:cNvPr>
          <p:cNvPicPr>
            <a:picLocks noChangeAspect="1"/>
          </p:cNvPicPr>
          <p:nvPr/>
        </p:nvPicPr>
        <p:blipFill>
          <a:blip r:embed="rId10"/>
          <a:stretch>
            <a:fillRect/>
          </a:stretch>
        </p:blipFill>
        <p:spPr>
          <a:xfrm>
            <a:off x="10800264" y="5418128"/>
            <a:ext cx="915985" cy="915985"/>
          </a:xfrm>
          <a:prstGeom prst="rect">
            <a:avLst/>
          </a:prstGeom>
        </p:spPr>
      </p:pic>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9008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Matchmaking, mapping industry challenges to research</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PUXANO is a biotech company offering structure-based protein research services to pharma and biotech companies. The company differentiates from others by developing its own technologies to accelerate the process of obtaining protein structures. </a:t>
            </a:r>
            <a:endParaRPr lang="en-GB" sz="1400">
              <a:solidFill>
                <a:schemeClr val="accent5"/>
              </a:solidFill>
              <a:ea typeface="Calibri"/>
              <a:cs typeface="Calibri"/>
            </a:endParaRPr>
          </a:p>
          <a:p>
            <a:pPr algn="just"/>
            <a:r>
              <a:rPr lang="en-US" sz="1800">
                <a:solidFill>
                  <a:srgbClr val="B8860B"/>
                </a:solidFill>
                <a:latin typeface="+mj-lt"/>
              </a:rPr>
              <a:t>Challenges &amp; Solution</a:t>
            </a:r>
            <a:endParaRPr lang="en-US" sz="1800">
              <a:solidFill>
                <a:srgbClr val="B8860B"/>
              </a:solidFill>
              <a:latin typeface="+mj-lt"/>
              <a:ea typeface="Calibri Light"/>
              <a:cs typeface="Calibri Light"/>
            </a:endParaRPr>
          </a:p>
          <a:p>
            <a:pPr algn="just"/>
            <a:r>
              <a:rPr lang="en-GB" sz="1400">
                <a:solidFill>
                  <a:schemeClr val="accent5"/>
                </a:solidFill>
              </a:rPr>
              <a:t>The </a:t>
            </a:r>
            <a:r>
              <a:rPr lang="en-GB" sz="1400" err="1">
                <a:solidFill>
                  <a:schemeClr val="accent5"/>
                </a:solidFill>
              </a:rPr>
              <a:t>procondor</a:t>
            </a:r>
            <a:r>
              <a:rPr lang="en-GB" sz="1400">
                <a:solidFill>
                  <a:schemeClr val="accent5"/>
                </a:solidFill>
              </a:rPr>
              <a:t> platform helps to optimize the protein sequence in a semi-automated manner. </a:t>
            </a:r>
            <a:r>
              <a:rPr lang="en-GB" sz="1400" err="1">
                <a:solidFill>
                  <a:schemeClr val="accent5"/>
                </a:solidFill>
              </a:rPr>
              <a:t>Puxano</a:t>
            </a:r>
            <a:r>
              <a:rPr lang="en-GB" sz="1400">
                <a:solidFill>
                  <a:schemeClr val="accent5"/>
                </a:solidFill>
              </a:rPr>
              <a:t> initially used the platform internally but wanted to automate it further and make it available for others to use. </a:t>
            </a:r>
            <a:endParaRPr lang="en-GB" sz="1400">
              <a:solidFill>
                <a:schemeClr val="accent5"/>
              </a:solidFill>
              <a:ea typeface="Calibri"/>
              <a:cs typeface="Calibri"/>
            </a:endParaRPr>
          </a:p>
          <a:p>
            <a:pPr algn="just"/>
            <a:r>
              <a:rPr lang="en-GB" sz="1400">
                <a:solidFill>
                  <a:schemeClr val="accent5"/>
                </a:solidFill>
              </a:rPr>
              <a:t>To meet this computational demand, </a:t>
            </a:r>
            <a:r>
              <a:rPr lang="en-GB" sz="1400" err="1">
                <a:solidFill>
                  <a:schemeClr val="accent5"/>
                </a:solidFill>
              </a:rPr>
              <a:t>Puxano</a:t>
            </a:r>
            <a:r>
              <a:rPr lang="en-GB" sz="1400">
                <a:solidFill>
                  <a:schemeClr val="accent5"/>
                </a:solidFill>
              </a:rPr>
              <a:t> has employed the HPC services of VSC. Furthermore, VSC introduced </a:t>
            </a:r>
            <a:r>
              <a:rPr lang="en-GB" sz="1400" err="1">
                <a:solidFill>
                  <a:schemeClr val="accent5"/>
                </a:solidFill>
              </a:rPr>
              <a:t>Puxano</a:t>
            </a:r>
            <a:r>
              <a:rPr lang="en-GB" sz="1400">
                <a:solidFill>
                  <a:schemeClr val="accent5"/>
                </a:solidFill>
              </a:rPr>
              <a:t> to the Data Science Institute of </a:t>
            </a:r>
            <a:r>
              <a:rPr lang="en-GB" sz="1400" err="1">
                <a:solidFill>
                  <a:schemeClr val="accent5"/>
                </a:solidFill>
              </a:rPr>
              <a:t>UHasselt</a:t>
            </a:r>
            <a:r>
              <a:rPr lang="en-GB" sz="1400">
                <a:solidFill>
                  <a:schemeClr val="accent5"/>
                </a:solidFill>
              </a:rPr>
              <a:t> (DSI). DSI helped </a:t>
            </a:r>
            <a:r>
              <a:rPr lang="en-GB" sz="1400" err="1">
                <a:solidFill>
                  <a:schemeClr val="accent5"/>
                </a:solidFill>
              </a:rPr>
              <a:t>Puxano</a:t>
            </a:r>
            <a:r>
              <a:rPr lang="en-GB" sz="1400">
                <a:solidFill>
                  <a:schemeClr val="accent5"/>
                </a:solidFill>
              </a:rPr>
              <a:t> design a suitable database structure. The developed database is being incorporated into the </a:t>
            </a:r>
            <a:r>
              <a:rPr lang="en-GB" sz="1400" err="1">
                <a:solidFill>
                  <a:schemeClr val="accent5"/>
                </a:solidFill>
              </a:rPr>
              <a:t>Puxano</a:t>
            </a:r>
            <a:r>
              <a:rPr lang="en-GB" sz="1400">
                <a:solidFill>
                  <a:schemeClr val="accent5"/>
                </a:solidFill>
              </a:rPr>
              <a:t> analysis pipelines and serves as the core source of information for the </a:t>
            </a:r>
            <a:r>
              <a:rPr lang="en-GB" sz="1400" err="1">
                <a:solidFill>
                  <a:schemeClr val="accent5"/>
                </a:solidFill>
              </a:rPr>
              <a:t>Puxano</a:t>
            </a:r>
            <a:r>
              <a:rPr lang="en-GB" sz="1400">
                <a:solidFill>
                  <a:schemeClr val="accent5"/>
                </a:solidFill>
              </a:rPr>
              <a:t> (web-based) service platform. </a:t>
            </a:r>
            <a:endParaRPr lang="en-US" sz="140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VSC as match-maker between </a:t>
            </a:r>
            <a:r>
              <a:rPr lang="en-GB" sz="1900" dirty="0" err="1">
                <a:solidFill>
                  <a:schemeClr val="accent5"/>
                </a:solidFill>
              </a:rPr>
              <a:t>Puxano</a:t>
            </a:r>
            <a:r>
              <a:rPr lang="en-GB" sz="1900" dirty="0">
                <a:solidFill>
                  <a:schemeClr val="accent5"/>
                </a:solidFill>
              </a:rPr>
              <a:t> and DSI</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DSI gave new insights to design a suitable database structure </a:t>
            </a:r>
          </a:p>
          <a:p>
            <a:r>
              <a:rPr lang="en-GB" sz="1900" b="1" dirty="0">
                <a:solidFill>
                  <a:schemeClr val="accent5"/>
                </a:solidFill>
              </a:rPr>
              <a:t>☞ The developed database serves as the core source of information for the </a:t>
            </a:r>
            <a:r>
              <a:rPr lang="en-GB" sz="1900" b="1" dirty="0" err="1">
                <a:solidFill>
                  <a:schemeClr val="accent5"/>
                </a:solidFill>
              </a:rPr>
              <a:t>Puxano</a:t>
            </a:r>
            <a:r>
              <a:rPr lang="en-GB" sz="1900" b="1" dirty="0">
                <a:solidFill>
                  <a:schemeClr val="accent5"/>
                </a:solidFill>
              </a:rPr>
              <a:t> (web-based) service platform.</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“Our key objective was to rethink our script for protein construct design into a software platform. The idea was to find out which type of database structure served best to integrate protein information in different formats, have efficient data storage, easily updatable and searchable. </a:t>
            </a:r>
            <a:r>
              <a:rPr lang="en-GB" sz="1600" b="1" i="1">
                <a:solidFill>
                  <a:schemeClr val="accent5"/>
                </a:solidFill>
              </a:rPr>
              <a:t>Our collaboration with academia was very valuable for the success of the project</a:t>
            </a:r>
            <a:r>
              <a:rPr lang="en-GB" sz="1600" b="1" i="1" u="none" strike="noStrike">
                <a:solidFill>
                  <a:schemeClr val="accent5"/>
                </a:solidFill>
                <a:effectLst/>
              </a:rPr>
              <a:t>”  </a:t>
            </a:r>
            <a:r>
              <a:rPr lang="en-GB" sz="1600" b="1" err="1">
                <a:solidFill>
                  <a:srgbClr val="B8860B"/>
                </a:solidFill>
              </a:rPr>
              <a:t>Wouter</a:t>
            </a:r>
            <a:r>
              <a:rPr lang="en-GB" sz="1600" b="1">
                <a:solidFill>
                  <a:srgbClr val="B8860B"/>
                </a:solidFill>
              </a:rPr>
              <a:t> Van </a:t>
            </a:r>
            <a:r>
              <a:rPr lang="en-GB" sz="1600" b="1" err="1">
                <a:solidFill>
                  <a:srgbClr val="B8860B"/>
                </a:solidFill>
              </a:rPr>
              <a:t>Putte</a:t>
            </a:r>
            <a:r>
              <a:rPr lang="en-GB" sz="1600" b="1">
                <a:solidFill>
                  <a:srgbClr val="B8860B"/>
                </a:solidFill>
              </a:rPr>
              <a:t>, Director &amp; co-Founder @Puxano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Biotechnology / </a:t>
            </a:r>
            <a:r>
              <a:rPr lang="de-DE" sz="2800" b="1" err="1">
                <a:solidFill>
                  <a:schemeClr val="accent5"/>
                </a:solidFill>
              </a:rPr>
              <a:t>Bioinformatics</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pic>
        <p:nvPicPr>
          <p:cNvPr id="13" name="Graphique 12">
            <a:extLst>
              <a:ext uri="{FF2B5EF4-FFF2-40B4-BE49-F238E27FC236}">
                <a16:creationId xmlns:a16="http://schemas.microsoft.com/office/drawing/2014/main" id="{7EAB6AD9-C6F6-4F10-B450-B808B5697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6504" y="21508"/>
            <a:ext cx="4012313" cy="1262495"/>
          </a:xfrm>
          <a:prstGeom prst="rect">
            <a:avLst/>
          </a:prstGeom>
        </p:spPr>
      </p:pic>
      <p:pic>
        <p:nvPicPr>
          <p:cNvPr id="16" name="Image 15" descr="Une image contenant intérieur, mur, personne, Équipement médical&#10;&#10;Description générée automatiquement">
            <a:extLst>
              <a:ext uri="{FF2B5EF4-FFF2-40B4-BE49-F238E27FC236}">
                <a16:creationId xmlns:a16="http://schemas.microsoft.com/office/drawing/2014/main" id="{C4D64CEC-3AD1-4FDA-A852-678903B1B940}"/>
              </a:ext>
            </a:extLst>
          </p:cNvPr>
          <p:cNvPicPr>
            <a:picLocks noChangeAspect="1"/>
          </p:cNvPicPr>
          <p:nvPr/>
        </p:nvPicPr>
        <p:blipFill>
          <a:blip r:embed="rId6"/>
          <a:stretch>
            <a:fillRect/>
          </a:stretch>
        </p:blipFill>
        <p:spPr>
          <a:xfrm>
            <a:off x="4737140" y="2415177"/>
            <a:ext cx="3602024" cy="2027645"/>
          </a:xfrm>
          <a:prstGeom prst="rect">
            <a:avLst/>
          </a:prstGeom>
        </p:spPr>
      </p:pic>
      <p:pic>
        <p:nvPicPr>
          <p:cNvPr id="20" name="Image 19" descr="Une image contenant noir, carré, noir et blanc&#10;&#10;Description générée automatiquement">
            <a:hlinkClick r:id="rId7"/>
            <a:extLst>
              <a:ext uri="{FF2B5EF4-FFF2-40B4-BE49-F238E27FC236}">
                <a16:creationId xmlns:a16="http://schemas.microsoft.com/office/drawing/2014/main" id="{4051820C-5FCC-4833-AE2B-21AF5D55A746}"/>
              </a:ext>
            </a:extLst>
          </p:cNvPr>
          <p:cNvPicPr>
            <a:picLocks noChangeAspect="1"/>
          </p:cNvPicPr>
          <p:nvPr/>
        </p:nvPicPr>
        <p:blipFill>
          <a:blip r:embed="rId8"/>
          <a:stretch>
            <a:fillRect/>
          </a:stretch>
        </p:blipFill>
        <p:spPr>
          <a:xfrm>
            <a:off x="10759729" y="5418128"/>
            <a:ext cx="923836" cy="923836"/>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345772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The Role of HPC in Ensuring Nuclear Reactor Safety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10000"/>
          </a:bodyPr>
          <a:lstStyle/>
          <a:p>
            <a:pPr algn="just"/>
            <a:r>
              <a:rPr lang="en-GB" sz="1800">
                <a:solidFill>
                  <a:srgbClr val="B8860B"/>
                </a:solidFill>
                <a:latin typeface="+mj-lt"/>
              </a:rPr>
              <a:t>Company</a:t>
            </a:r>
          </a:p>
          <a:p>
            <a:pPr algn="just"/>
            <a:r>
              <a:rPr lang="en-GB" sz="1400">
                <a:solidFill>
                  <a:schemeClr val="accent5"/>
                </a:solidFill>
              </a:rPr>
              <a:t>Founded in Belgium 150 years ago, Tractebel is today one of the world's leading engineering companies for energy, water and infrastructure projects.</a:t>
            </a:r>
            <a:endParaRPr lang="en-GB" sz="1400">
              <a:solidFill>
                <a:schemeClr val="accent5"/>
              </a:solidFill>
              <a:ea typeface="Calibri"/>
              <a:cs typeface="Calibri"/>
            </a:endParaRPr>
          </a:p>
          <a:p>
            <a:pPr algn="just"/>
            <a:r>
              <a:rPr lang="en-US" sz="1800">
                <a:solidFill>
                  <a:srgbClr val="B8860B"/>
                </a:solidFill>
                <a:latin typeface="+mj-lt"/>
              </a:rPr>
              <a:t>Challenges &amp; Solution</a:t>
            </a:r>
          </a:p>
          <a:p>
            <a:pPr algn="just"/>
            <a:r>
              <a:rPr lang="en-GB" sz="1400">
                <a:solidFill>
                  <a:schemeClr val="accent5"/>
                </a:solidFill>
              </a:rPr>
              <a:t>In 2012, the federal agency of nuclear control of Belgium reported defects in the vessels of the nuclear reactor Doel 3 and </a:t>
            </a:r>
            <a:r>
              <a:rPr lang="en-GB" sz="1400" err="1">
                <a:solidFill>
                  <a:schemeClr val="accent5"/>
                </a:solidFill>
              </a:rPr>
              <a:t>Tihange</a:t>
            </a:r>
            <a:r>
              <a:rPr lang="en-GB" sz="1400">
                <a:solidFill>
                  <a:schemeClr val="accent5"/>
                </a:solidFill>
              </a:rPr>
              <a:t> 2. Among a lot of analyses, numerical simulation has been chosen to assess the risk level.</a:t>
            </a:r>
          </a:p>
          <a:p>
            <a:pPr algn="just"/>
            <a:r>
              <a:rPr lang="en-GB" sz="1400">
                <a:solidFill>
                  <a:schemeClr val="accent5"/>
                </a:solidFill>
              </a:rPr>
              <a:t>These simulations were highly computationally demanding. A single computation required a high quantity of memory (up to 128Gb for the first computations – feasibility proved up to 768Gb). Due to the high number of configurations to compute (some hundreds), combined with the memory needs, the use of HPC infrastructure was a requirement.</a:t>
            </a:r>
            <a:endParaRPr lang="en-GB" sz="1400">
              <a:solidFill>
                <a:schemeClr val="accent5"/>
              </a:solidFill>
              <a:ea typeface="Calibri"/>
              <a:cs typeface="Calibri"/>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HPC helped in the assessment of structural integrity</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Safe restart of the reactors (combined with inspections)</a:t>
            </a:r>
          </a:p>
          <a:p>
            <a:r>
              <a:rPr lang="en-GB" sz="1900" b="1" dirty="0">
                <a:solidFill>
                  <a:schemeClr val="accent5"/>
                </a:solidFill>
              </a:rPr>
              <a:t>☞ </a:t>
            </a:r>
            <a:r>
              <a:rPr lang="en-GB" sz="1900" b="1" dirty="0" err="1">
                <a:solidFill>
                  <a:schemeClr val="accent5"/>
                </a:solidFill>
              </a:rPr>
              <a:t>Tractebel</a:t>
            </a:r>
            <a:r>
              <a:rPr lang="en-GB" sz="1900" b="1" dirty="0">
                <a:solidFill>
                  <a:schemeClr val="accent5"/>
                </a:solidFill>
              </a:rPr>
              <a:t> acquired unique expertise and now conducts its own analyses on various parts of nuclear power plants internally but also for its partners.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“Multiple crack configurations required much caution to perform the computation within the available hardware resources while satisfying high-quality standards in the results. </a:t>
            </a:r>
            <a:r>
              <a:rPr lang="en-GB" sz="1600" b="1" i="1" u="none" strike="noStrike" err="1">
                <a:solidFill>
                  <a:schemeClr val="accent5"/>
                </a:solidFill>
                <a:effectLst/>
              </a:rPr>
              <a:t>Cenaero</a:t>
            </a:r>
            <a:r>
              <a:rPr lang="en-GB" sz="1600" b="1" i="1" u="none" strike="noStrike">
                <a:solidFill>
                  <a:schemeClr val="accent5"/>
                </a:solidFill>
                <a:effectLst/>
              </a:rPr>
              <a:t> developed methodologies to face the challenges (number of configurations, memory and restitution time limitations, post-processing). ”   </a:t>
            </a:r>
            <a:r>
              <a:rPr lang="en-GB" sz="1600" b="1">
                <a:solidFill>
                  <a:srgbClr val="B8860B"/>
                </a:solidFill>
              </a:rPr>
              <a:t>Valéry Lacroix, Technical manager of seism &amp; structural integrity group @Tractebel</a:t>
            </a:r>
          </a:p>
          <a:p>
            <a:pPr algn="just">
              <a:lnSpc>
                <a:spcPct val="110000"/>
              </a:lnSpc>
              <a:spcAft>
                <a:spcPts val="600"/>
              </a:spcAft>
            </a:pPr>
            <a:endParaRPr lang="en-GB" sz="1600" b="1">
              <a:solidFill>
                <a:srgbClr val="B8860B"/>
              </a:solidFill>
            </a:endParaRP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Energy</a:t>
            </a:r>
            <a:endParaRPr lang="en-GB" sz="2800" b="1" i="1" dirty="0"/>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Frédérique Jacobs, Industry EuroCC BE, frederique.jacobs@cenaero.be</a:t>
            </a:r>
          </a:p>
        </p:txBody>
      </p:sp>
      <p:pic>
        <p:nvPicPr>
          <p:cNvPr id="17" name="Image 16" descr="Une image contenant texte, capture d’écran&#10;&#10;Description générée automatiquement">
            <a:extLst>
              <a:ext uri="{FF2B5EF4-FFF2-40B4-BE49-F238E27FC236}">
                <a16:creationId xmlns:a16="http://schemas.microsoft.com/office/drawing/2014/main" id="{EAAD5391-BB7D-4157-AC33-7F28C551594D}"/>
              </a:ext>
            </a:extLst>
          </p:cNvPr>
          <p:cNvPicPr>
            <a:picLocks noChangeAspect="1"/>
          </p:cNvPicPr>
          <p:nvPr/>
        </p:nvPicPr>
        <p:blipFill>
          <a:blip r:embed="rId4"/>
          <a:stretch>
            <a:fillRect/>
          </a:stretch>
        </p:blipFill>
        <p:spPr>
          <a:xfrm>
            <a:off x="8250865" y="2479"/>
            <a:ext cx="2370866" cy="1327686"/>
          </a:xfrm>
          <a:prstGeom prst="rect">
            <a:avLst/>
          </a:prstGeom>
        </p:spPr>
      </p:pic>
      <p:pic>
        <p:nvPicPr>
          <p:cNvPr id="8" name="Image 7" descr="Une image contenant texte, Police, Graphique, capture d’écran&#10;&#10;Description générée automatiquement">
            <a:extLst>
              <a:ext uri="{FF2B5EF4-FFF2-40B4-BE49-F238E27FC236}">
                <a16:creationId xmlns:a16="http://schemas.microsoft.com/office/drawing/2014/main" id="{DBDF7C78-5E05-420F-9AF7-B6E53B86402F}"/>
              </a:ext>
            </a:extLst>
          </p:cNvPr>
          <p:cNvPicPr>
            <a:picLocks noChangeAspect="1"/>
          </p:cNvPicPr>
          <p:nvPr/>
        </p:nvPicPr>
        <p:blipFill>
          <a:blip r:embed="rId5"/>
          <a:stretch>
            <a:fillRect/>
          </a:stretch>
        </p:blipFill>
        <p:spPr>
          <a:xfrm>
            <a:off x="3291782" y="97692"/>
            <a:ext cx="4843607" cy="1228283"/>
          </a:xfrm>
          <a:prstGeom prst="rect">
            <a:avLst/>
          </a:prstGeom>
        </p:spPr>
      </p:pic>
      <p:pic>
        <p:nvPicPr>
          <p:cNvPr id="18" name="Espace réservé du contenu 6" descr="Une image contenant ciel, nuage, plein air, eau&#10;&#10;Description générée automatiquement">
            <a:extLst>
              <a:ext uri="{FF2B5EF4-FFF2-40B4-BE49-F238E27FC236}">
                <a16:creationId xmlns:a16="http://schemas.microsoft.com/office/drawing/2014/main" id="{04A79558-EA13-4C14-8FC6-65E79FC9F296}"/>
              </a:ext>
            </a:extLst>
          </p:cNvPr>
          <p:cNvPicPr>
            <a:picLocks noChangeAspect="1"/>
          </p:cNvPicPr>
          <p:nvPr/>
        </p:nvPicPr>
        <p:blipFill rotWithShape="1">
          <a:blip r:embed="rId6"/>
          <a:srcRect l="17481" r="15769"/>
          <a:stretch/>
        </p:blipFill>
        <p:spPr>
          <a:xfrm>
            <a:off x="4907555" y="1863795"/>
            <a:ext cx="3227834" cy="3227834"/>
          </a:xfrm>
          <a:prstGeom prst="rect">
            <a:avLst/>
          </a:prstGeom>
        </p:spPr>
      </p:pic>
      <p:pic>
        <p:nvPicPr>
          <p:cNvPr id="11" name="Image 10" descr="Une image contenant noir, noir et blanc, ligne, carré&#10;&#10;Description générée automatiquement">
            <a:hlinkClick r:id="rId7"/>
            <a:extLst>
              <a:ext uri="{FF2B5EF4-FFF2-40B4-BE49-F238E27FC236}">
                <a16:creationId xmlns:a16="http://schemas.microsoft.com/office/drawing/2014/main" id="{ADB27F34-D644-48C7-AFED-65030A7702D5}"/>
              </a:ext>
            </a:extLst>
          </p:cNvPr>
          <p:cNvPicPr>
            <a:picLocks noChangeAspect="1"/>
          </p:cNvPicPr>
          <p:nvPr/>
        </p:nvPicPr>
        <p:blipFill>
          <a:blip r:embed="rId8"/>
          <a:stretch>
            <a:fillRect/>
          </a:stretch>
        </p:blipFill>
        <p:spPr>
          <a:xfrm>
            <a:off x="10758531" y="5418127"/>
            <a:ext cx="915985" cy="915985"/>
          </a:xfrm>
          <a:prstGeom prst="rect">
            <a:avLst/>
          </a:prstGeom>
        </p:spPr>
      </p:pic>
    </p:spTree>
    <p:extLst>
      <p:ext uri="{BB962C8B-B14F-4D97-AF65-F5344CB8AC3E}">
        <p14:creationId xmlns:p14="http://schemas.microsoft.com/office/powerpoint/2010/main" val="2931395234"/>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F2558579EF13439CC584DFF0DF77FD" ma:contentTypeVersion="15" ma:contentTypeDescription="Crée un document." ma:contentTypeScope="" ma:versionID="3ea654acbb6affaad4c4305f02e509ca">
  <xsd:schema xmlns:xsd="http://www.w3.org/2001/XMLSchema" xmlns:xs="http://www.w3.org/2001/XMLSchema" xmlns:p="http://schemas.microsoft.com/office/2006/metadata/properties" xmlns:ns2="9885aac8-ea65-4936-b540-a892c195ded4" xmlns:ns3="ebf6c276-03a8-429b-9b70-f624b69dac33" targetNamespace="http://schemas.microsoft.com/office/2006/metadata/properties" ma:root="true" ma:fieldsID="c2e741e02cf6e726e42cfeaf65c7aff9" ns2:_="" ns3:_="">
    <xsd:import namespace="9885aac8-ea65-4936-b540-a892c195ded4"/>
    <xsd:import namespace="ebf6c276-03a8-429b-9b70-f624b69da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5aac8-ea65-4936-b540-a892c195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6429ae5-9391-42e2-bdc8-6555e76b6f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6c276-03a8-429b-9b70-f624b69dac3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04bb5e68-6afc-4239-b138-b1fbf1395b73}" ma:internalName="TaxCatchAll" ma:showField="CatchAllData" ma:web="ebf6c276-03a8-429b-9b70-f624b69da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85aac8-ea65-4936-b540-a892c195ded4">
      <Terms xmlns="http://schemas.microsoft.com/office/infopath/2007/PartnerControls"/>
    </lcf76f155ced4ddcb4097134ff3c332f>
    <TaxCatchAll xmlns="ebf6c276-03a8-429b-9b70-f624b69dac33" xsi:nil="true"/>
  </documentManagement>
</p:properties>
</file>

<file path=customXml/itemProps1.xml><?xml version="1.0" encoding="utf-8"?>
<ds:datastoreItem xmlns:ds="http://schemas.openxmlformats.org/officeDocument/2006/customXml" ds:itemID="{00F2B6BC-C9B0-4FDB-8EBC-59E5349F0072}">
  <ds:schemaRefs>
    <ds:schemaRef ds:uri="9885aac8-ea65-4936-b540-a892c195ded4"/>
    <ds:schemaRef ds:uri="ebf6c276-03a8-429b-9b70-f624b69dac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E91BA2-F1EC-4F51-8317-D49E620C2FBB}">
  <ds:schemaRefs>
    <ds:schemaRef ds:uri="http://schemas.microsoft.com/sharepoint/v3/contenttype/forms"/>
  </ds:schemaRefs>
</ds:datastoreItem>
</file>

<file path=customXml/itemProps3.xml><?xml version="1.0" encoding="utf-8"?>
<ds:datastoreItem xmlns:ds="http://schemas.openxmlformats.org/officeDocument/2006/customXml" ds:itemID="{14DC40A6-0B41-4F28-A3F6-B1D71A32AB79}">
  <ds:schemaRefs>
    <ds:schemaRef ds:uri="9885aac8-ea65-4936-b540-a892c195ded4"/>
    <ds:schemaRef ds:uri="ebf6c276-03a8-429b-9b70-f624b69dac3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{CC8D96DF-BFDC-D141-B11D-8656AFB2D7A8}tf10001122</Template>
  <TotalTime>271</TotalTime>
  <Words>16905</Words>
  <Application>Microsoft Office PowerPoint</Application>
  <PresentationFormat>Grand écran</PresentationFormat>
  <Paragraphs>942</Paragraphs>
  <Slides>64</Slides>
  <Notes>49</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64</vt:i4>
      </vt:variant>
    </vt:vector>
  </HeadingPairs>
  <TitlesOfParts>
    <vt:vector size="73" baseType="lpstr">
      <vt:lpstr>Arial</vt:lpstr>
      <vt:lpstr>Calibri</vt:lpstr>
      <vt:lpstr>Calibri Light</vt:lpstr>
      <vt:lpstr>Cantarell</vt:lpstr>
      <vt:lpstr>Cantarell Regular</vt:lpstr>
      <vt:lpstr>Wingdings</vt:lpstr>
      <vt:lpstr>Wingdings 2</vt:lpstr>
      <vt:lpstr>Benutzerdefiniertes Design</vt:lpstr>
      <vt:lpstr>Office</vt:lpstr>
      <vt:lpstr>Présentation PowerPoint</vt:lpstr>
      <vt:lpstr>Content</vt:lpstr>
      <vt:lpstr>Présentation PowerPoint</vt:lpstr>
      <vt:lpstr>Time Series in the Energy Sector</vt:lpstr>
      <vt:lpstr>Electromagnetic Simulations</vt:lpstr>
      <vt:lpstr>Présentation PowerPoint</vt:lpstr>
      <vt:lpstr>Understanding physics at the microscale in filter media</vt:lpstr>
      <vt:lpstr>Matchmaking, mapping industry challenges to research</vt:lpstr>
      <vt:lpstr>The Role of HPC in Ensuring Nuclear Reactor Safety</vt:lpstr>
      <vt:lpstr>Leveraging expertise</vt:lpstr>
      <vt:lpstr>Présentation PowerPoint</vt:lpstr>
      <vt:lpstr>Supercomputer application in biomedical engineering</vt:lpstr>
      <vt:lpstr>Improving the furniture precision </vt:lpstr>
      <vt:lpstr>Présentation PowerPoint</vt:lpstr>
      <vt:lpstr>HPC-based Stabilization for Additive Manufacturing</vt:lpstr>
      <vt:lpstr>Dynamic Fluid-Object Interactions During Motion</vt:lpstr>
      <vt:lpstr>Digital Twin Framework for Hydrofoil Optimization</vt:lpstr>
      <vt:lpstr>Présentation PowerPoint</vt:lpstr>
      <vt:lpstr>Tool to fight criminality more effectively </vt:lpstr>
      <vt:lpstr>Use of Bulk Simulation in the Development of a Rail Freight Wagon</vt:lpstr>
      <vt:lpstr>Medical Image Processing</vt:lpstr>
      <vt:lpstr>Launch of the Vaccination Centre</vt:lpstr>
      <vt:lpstr>Computational Simulations for Emission Reduction in Combustion Plants </vt:lpstr>
      <vt:lpstr>Numerical simulation of Butterfly Valve closing</vt:lpstr>
      <vt:lpstr>Realistic architectural visualisations using supercomputers</vt:lpstr>
      <vt:lpstr>Using supercomputers to create 3D tissue models for visualization</vt:lpstr>
      <vt:lpstr>Neural networks in the steel industry</vt:lpstr>
      <vt:lpstr>Estimation of product defects using supercomputers</vt:lpstr>
      <vt:lpstr>System for intelligent identification of air pollution sources</vt:lpstr>
      <vt:lpstr>Easy and secure access to HPC infrastructure for scientists through HEAppE</vt:lpstr>
      <vt:lpstr>Weed detection – weeding machine</vt:lpstr>
      <vt:lpstr>Présentation PowerPoint</vt:lpstr>
      <vt:lpstr>An accurate AI-based Cloud Mask Processor for Sentinel-2</vt:lpstr>
      <vt:lpstr>Self-driving Technology Research in partnership with the University of Tartu</vt:lpstr>
      <vt:lpstr>Machine Translation Post-Editing</vt:lpstr>
      <vt:lpstr>Cosmic Ray-based Solutions for 3D Imaging</vt:lpstr>
      <vt:lpstr>Présentation PowerPoint</vt:lpstr>
      <vt:lpstr>Data science &amp; Machine Learning Development of prediction and investment rules</vt:lpstr>
      <vt:lpstr>Independent portfolio management company part of the Ecole Polytechnique incubator nursery</vt:lpstr>
      <vt:lpstr>How to provide a statistically significant set of data of extreme weather events    </vt:lpstr>
      <vt:lpstr>Opening of public bathing sites in the natural environment</vt:lpstr>
      <vt:lpstr>AI medical device software to quantify brain damage and clinical prognosis</vt:lpstr>
      <vt:lpstr>Multi-scale and multiphysics simulation of a dam on HPC architecture</vt:lpstr>
      <vt:lpstr>Présentation PowerPoint</vt:lpstr>
      <vt:lpstr>Tengr.ai revolutionizes the creative industry using Komondor</vt:lpstr>
      <vt:lpstr>Machine learning aided geospatial data acquisition</vt:lpstr>
      <vt:lpstr>Présentation PowerPoint</vt:lpstr>
      <vt:lpstr>Topological optimization using HPC for medical devices</vt:lpstr>
      <vt:lpstr>AI algorithm for molecule recognition</vt:lpstr>
      <vt:lpstr>Présentation PowerPoint</vt:lpstr>
      <vt:lpstr>Transfer and optimization of CFD calculations workflow in HPC environment</vt:lpstr>
      <vt:lpstr>Anomaly Detection in Time Series: Gambling prevention using Deep Learning</vt:lpstr>
      <vt:lpstr>Présentation PowerPoint</vt:lpstr>
      <vt:lpstr>Sweden’s Meteorology &amp; Hydrology Institute digitizes archival tabular data using LUMI</vt:lpstr>
      <vt:lpstr>SLB-analys Analyse Air Pollution Flow Using MeluXina Supercomputer</vt:lpstr>
      <vt:lpstr>Nilar automates battery inspection using AI vision on Vega</vt:lpstr>
      <vt:lpstr>Présentation PowerPoint</vt:lpstr>
      <vt:lpstr>Large Scale Real-Time Image Content Moderation</vt:lpstr>
      <vt:lpstr>The multiphysics experiments of the Weather Research and Forecasting Model (WRF) on precipitation patterns of Turkey</vt:lpstr>
      <vt:lpstr>Fine-tuning speech-to-text models on HPC clusters</vt:lpstr>
      <vt:lpstr>AI-Driven Style Transfer for Virtual Environments</vt:lpstr>
      <vt:lpstr>Efficiency of Mechanical Mixers in Biogas Digesters</vt:lpstr>
      <vt:lpstr>Designing PROTACS for HIV-TAT using deep learning and molecular modeling methods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marie-francoise2019</cp:lastModifiedBy>
  <cp:revision>48</cp:revision>
  <dcterms:created xsi:type="dcterms:W3CDTF">2020-06-25T08:10:04Z</dcterms:created>
  <dcterms:modified xsi:type="dcterms:W3CDTF">2024-01-04T10:28:02Z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0x01010030F2558579EF13439CC584DFF0DF77FD</vt:lpwstr>
  </property>
  <property fmtid="{D5CDD505-2E9C-101B-9397-08002B2CF9AE}" pid="3" name="MediaServiceImageTags">
    <vt:lpwstr/>
  </property>
</Properties>
</file>