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15" r:id="rId2"/>
    <p:sldId id="316" r:id="rId3"/>
    <p:sldId id="355" r:id="rId4"/>
    <p:sldId id="317" r:id="rId5"/>
    <p:sldId id="293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94"/>
  </p:normalViewPr>
  <p:slideViewPr>
    <p:cSldViewPr snapToObjects="1">
      <p:cViewPr varScale="1">
        <p:scale>
          <a:sx n="156" d="100"/>
          <a:sy n="156" d="100"/>
        </p:scale>
        <p:origin x="648" y="168"/>
      </p:cViewPr>
      <p:guideLst>
        <p:guide orient="horz" pos="323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18604-4383-44BC-AEAA-27F4D9646D21}" type="datetimeFigureOut">
              <a:rPr lang="en-US" smtClean="0"/>
              <a:t>4/23/22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62F37-F7A7-4902-B9CA-47C3956B570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44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59286-69B4-4FE8-A114-979131514AE6}" type="datetimeFigureOut">
              <a:rPr lang="en-US" smtClean="0"/>
              <a:t>4/23/22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784C4-FBA1-4AD4-AB5B-D4A1903AE44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© Copyright </a:t>
            </a:r>
            <a:r>
              <a:rPr lang="en-US" b="1" dirty="0"/>
              <a:t>PresentationGO.com</a:t>
            </a:r>
            <a:r>
              <a:rPr lang="en-US" dirty="0"/>
              <a:t> – The free PowerPoint and Google Slides template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D2766-C49B-4C1A-9FEE-6F146754B0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09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95+ </a:t>
            </a:r>
            <a:r>
              <a:rPr lang="fr-FR" dirty="0" err="1"/>
              <a:t>members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23 countries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2784C4-FBA1-4AD4-AB5B-D4A1903AE4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41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64E64DC-5640-458A-A99E-E7F86DFE89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472"/>
            <a:ext cx="2957184" cy="51654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31840" y="1779662"/>
            <a:ext cx="5616624" cy="1296144"/>
          </a:xfrm>
        </p:spPr>
        <p:txBody>
          <a:bodyPr>
            <a:normAutofit/>
          </a:bodyPr>
          <a:lstStyle>
            <a:lvl1pPr>
              <a:defRPr sz="4800" b="1" spc="-100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131840" y="3147814"/>
            <a:ext cx="5616624" cy="122413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664890"/>
            <a:ext cx="1008000" cy="12587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DAD0AB2-FF88-4B64-8B3B-F49A0DF64E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0763" y="195908"/>
            <a:ext cx="1355964" cy="97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80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131591"/>
            <a:ext cx="8136904" cy="3463032"/>
          </a:xfrm>
        </p:spPr>
        <p:txBody>
          <a:bodyPr/>
          <a:lstStyle>
            <a:lvl1pPr marL="342900" indent="-342900">
              <a:buClr>
                <a:schemeClr val="accent3"/>
              </a:buClr>
              <a:buFont typeface="Arial" panose="020B0604020202020204" pitchFamily="34" charset="0"/>
              <a:buChar char="●"/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596336" y="4746178"/>
            <a:ext cx="1227226" cy="273844"/>
          </a:xfrm>
          <a:prstGeom prst="rect">
            <a:avLst/>
          </a:prstGeom>
        </p:spPr>
        <p:txBody>
          <a:bodyPr/>
          <a:lstStyle/>
          <a:p>
            <a:fld id="{3751A03B-4490-4A71-9F22-3A56912A94DB}" type="datetime1">
              <a:rPr lang="en-GB" smtClean="0"/>
              <a:t>23/04/2022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6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194408"/>
            <a:ext cx="8136904" cy="1081198"/>
          </a:xfrm>
        </p:spPr>
        <p:txBody>
          <a:bodyPr/>
          <a:lstStyle>
            <a:lvl1pPr>
              <a:lnSpc>
                <a:spcPts val="4000"/>
              </a:lnSpc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596336" y="4746178"/>
            <a:ext cx="1227226" cy="273844"/>
          </a:xfrm>
          <a:prstGeom prst="rect">
            <a:avLst/>
          </a:prstGeom>
        </p:spPr>
        <p:txBody>
          <a:bodyPr/>
          <a:lstStyle/>
          <a:p>
            <a:fld id="{E6D562DD-930E-409D-AA2A-7CD63121BCBD}" type="datetime1">
              <a:rPr lang="en-GB" smtClean="0"/>
              <a:t>23/04/2022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684213" y="1347614"/>
            <a:ext cx="8135937" cy="324036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32464" y="1778400"/>
            <a:ext cx="5616000" cy="1101600"/>
          </a:xfrm>
        </p:spPr>
        <p:txBody>
          <a:bodyPr anchor="t">
            <a:normAutofit/>
          </a:bodyPr>
          <a:lstStyle>
            <a:lvl1pPr algn="l">
              <a:defRPr sz="4000" b="1" cap="none" baseline="0">
                <a:solidFill>
                  <a:schemeClr val="accent3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132464" y="2931790"/>
            <a:ext cx="5616000" cy="1080120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96C10A-2F4D-446C-93A1-692437BF7D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8582" y="192569"/>
            <a:ext cx="3519033" cy="86432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66F1150-3544-4993-82AC-E5023D4FCF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472"/>
            <a:ext cx="2957184" cy="516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1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spc="-100" baseline="0">
                <a:latin typeface="Arial Narrow" panose="020B0606020202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3568" y="1131590"/>
            <a:ext cx="3996000" cy="3463033"/>
          </a:xfrm>
        </p:spPr>
        <p:txBody>
          <a:bodyPr>
            <a:normAutofit/>
          </a:bodyPr>
          <a:lstStyle>
            <a:lvl1pPr marL="271463" indent="-271463">
              <a:buClr>
                <a:schemeClr val="accent3"/>
              </a:buClr>
              <a:buFont typeface="Arial" panose="020B0604020202020204" pitchFamily="34" charset="0"/>
              <a:buChar char="●"/>
              <a:defRPr sz="1800">
                <a:solidFill>
                  <a:schemeClr val="tx2"/>
                </a:solidFill>
              </a:defRPr>
            </a:lvl1pPr>
            <a:lvl2pPr marL="542925" indent="-271463"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2pPr>
            <a:lvl3pPr marL="893763" indent="-271463">
              <a:buClr>
                <a:schemeClr val="accent3"/>
              </a:buClr>
              <a:defRPr sz="1400">
                <a:solidFill>
                  <a:schemeClr val="tx2"/>
                </a:solidFill>
              </a:defRPr>
            </a:lvl3pPr>
            <a:lvl4pPr marL="1074738" indent="-180975">
              <a:buClr>
                <a:schemeClr val="accent3"/>
              </a:buClr>
              <a:defRPr sz="1200">
                <a:solidFill>
                  <a:schemeClr val="tx2"/>
                </a:solidFill>
              </a:defRPr>
            </a:lvl4pPr>
            <a:lvl5pPr marL="1346200" indent="-180975">
              <a:buClr>
                <a:schemeClr val="accent3"/>
              </a:buClr>
              <a:defRPr sz="12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24472" y="1131590"/>
            <a:ext cx="3996000" cy="3463033"/>
          </a:xfrm>
        </p:spPr>
        <p:txBody>
          <a:bodyPr>
            <a:normAutofit/>
          </a:bodyPr>
          <a:lstStyle>
            <a:lvl1pPr marL="271463" indent="-271463">
              <a:buClr>
                <a:schemeClr val="accent3"/>
              </a:buClr>
              <a:buFont typeface="Arial" panose="020B0604020202020204" pitchFamily="34" charset="0"/>
              <a:buChar char="●"/>
              <a:defRPr sz="1800">
                <a:solidFill>
                  <a:schemeClr val="tx2"/>
                </a:solidFill>
              </a:defRPr>
            </a:lvl1pPr>
            <a:lvl2pPr marL="542925" indent="-271463"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2pPr>
            <a:lvl3pPr marL="893763" indent="-271463">
              <a:buClr>
                <a:schemeClr val="accent3"/>
              </a:buClr>
              <a:defRPr sz="1400">
                <a:solidFill>
                  <a:schemeClr val="tx2"/>
                </a:solidFill>
              </a:defRPr>
            </a:lvl3pPr>
            <a:lvl4pPr marL="1165225" indent="-180975">
              <a:buClr>
                <a:schemeClr val="accent3"/>
              </a:buClr>
              <a:defRPr sz="1200">
                <a:solidFill>
                  <a:schemeClr val="tx2"/>
                </a:solidFill>
              </a:defRPr>
            </a:lvl4pPr>
            <a:lvl5pPr marL="1436688" indent="-180975">
              <a:buClr>
                <a:schemeClr val="accent3"/>
              </a:buClr>
              <a:defRPr sz="12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596336" y="4746178"/>
            <a:ext cx="1227226" cy="273844"/>
          </a:xfrm>
          <a:prstGeom prst="rect">
            <a:avLst/>
          </a:prstGeom>
        </p:spPr>
        <p:txBody>
          <a:bodyPr/>
          <a:lstStyle/>
          <a:p>
            <a:fld id="{8C8B04AF-2B6C-41D0-A890-83E5B32070FA}" type="datetime1">
              <a:rPr lang="en-GB" smtClean="0"/>
              <a:t>23/04/2022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8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7596336" y="4746178"/>
            <a:ext cx="1227226" cy="273844"/>
          </a:xfrm>
          <a:prstGeom prst="rect">
            <a:avLst/>
          </a:prstGeom>
        </p:spPr>
        <p:txBody>
          <a:bodyPr/>
          <a:lstStyle/>
          <a:p>
            <a:fld id="{80A3DF7E-A62B-4CD9-81A9-72C93BDB6D1D}" type="datetime1">
              <a:rPr lang="en-GB" smtClean="0"/>
              <a:t>23/04/2022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0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596336" y="4746178"/>
            <a:ext cx="1227226" cy="273844"/>
          </a:xfrm>
          <a:prstGeom prst="rect">
            <a:avLst/>
          </a:prstGeom>
        </p:spPr>
        <p:txBody>
          <a:bodyPr/>
          <a:lstStyle/>
          <a:p>
            <a:fld id="{6E55BB24-E8B7-4650-B613-7B62160CCFDE}" type="datetime1">
              <a:rPr lang="en-GB" smtClean="0"/>
              <a:t>23/04/2022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8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3568" y="122400"/>
            <a:ext cx="8136904" cy="857250"/>
          </a:xfrm>
          <a:prstGeom prst="rect">
            <a:avLst/>
          </a:prstGeom>
        </p:spPr>
        <p:txBody>
          <a:bodyPr vert="horz" lIns="91440" tIns="0" rIns="91440" bIns="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1131590"/>
            <a:ext cx="8136904" cy="34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987824" y="4746178"/>
            <a:ext cx="4536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ETP4HPC in a nutshell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88330" y="4746178"/>
            <a:ext cx="46707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FD1E0B0-ACE2-4B8D-8545-54E238A007DC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1BBC488-C0D9-43BD-A7F5-2987489396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5096" y="4746178"/>
            <a:ext cx="1095376" cy="27384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FD109C2-0484-4BE7-8E4C-FC9A58E1A8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3" y="-10977"/>
            <a:ext cx="575301" cy="516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79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 spc="-100" baseline="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●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jp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20" Type="http://schemas.openxmlformats.org/officeDocument/2006/relationships/image" Target="../media/image2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88B5D5-A45E-42C9-AA45-FFD058187B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ETP4HPC in a </a:t>
            </a:r>
            <a:r>
              <a:rPr lang="fr-FR" dirty="0" err="1"/>
              <a:t>Nutshell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53231CC-668D-4DC9-BBD2-D9FF08A44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3968" y="3219822"/>
            <a:ext cx="2664296" cy="1224136"/>
          </a:xfrm>
        </p:spPr>
        <p:txBody>
          <a:bodyPr>
            <a:normAutofit/>
          </a:bodyPr>
          <a:lstStyle/>
          <a:p>
            <a:r>
              <a:rPr lang="fr-FR" dirty="0"/>
              <a:t>Dr. Michael Malms</a:t>
            </a:r>
          </a:p>
          <a:p>
            <a:pPr algn="ctr"/>
            <a:r>
              <a:rPr lang="fr-FR" sz="1600" dirty="0"/>
              <a:t>April 26th 2022</a:t>
            </a:r>
          </a:p>
        </p:txBody>
      </p:sp>
    </p:spTree>
    <p:extLst>
      <p:ext uri="{BB962C8B-B14F-4D97-AF65-F5344CB8AC3E}">
        <p14:creationId xmlns:p14="http://schemas.microsoft.com/office/powerpoint/2010/main" val="129236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89CAA9-0B94-4F74-85BE-182CC3733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Who</a:t>
            </a:r>
            <a:r>
              <a:rPr lang="fr-FR" dirty="0"/>
              <a:t> are </a:t>
            </a:r>
            <a:r>
              <a:rPr lang="fr-FR" dirty="0" err="1"/>
              <a:t>we</a:t>
            </a:r>
            <a:r>
              <a:rPr lang="fr-FR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BEF2CE-2B1D-49A8-8B4C-DA3001CCC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600" b="1" dirty="0">
                <a:solidFill>
                  <a:schemeClr val="accent3"/>
                </a:solidFill>
              </a:rPr>
              <a:t>We are an industry-led think-tank promoting European HPC research and innovation to support Europe’s competitiveness</a:t>
            </a:r>
          </a:p>
          <a:p>
            <a:endParaRPr lang="fr-FR" dirty="0"/>
          </a:p>
          <a:p>
            <a:r>
              <a:rPr lang="en-US" dirty="0"/>
              <a:t>Private, industry-led and non-profit association</a:t>
            </a:r>
          </a:p>
          <a:p>
            <a:r>
              <a:rPr lang="en-US" dirty="0"/>
              <a:t>100+ members from 23 countries</a:t>
            </a:r>
          </a:p>
          <a:p>
            <a:endParaRPr lang="en-US" dirty="0"/>
          </a:p>
          <a:p>
            <a:r>
              <a:rPr lang="en-US" dirty="0"/>
              <a:t>Private member of the EuroHPC Joint Undertaking </a:t>
            </a:r>
          </a:p>
          <a:p>
            <a:pPr lvl="1"/>
            <a:r>
              <a:rPr lang="en-US" dirty="0"/>
              <a:t>Several representatives in their Research and Innovation Advisory Group (RIAG)</a:t>
            </a:r>
          </a:p>
          <a:p>
            <a:pPr lvl="1"/>
            <a:endParaRPr lang="en-US" dirty="0"/>
          </a:p>
          <a:p>
            <a:r>
              <a:rPr lang="en-US" dirty="0"/>
              <a:t>Leader of the TransContinuum Initiative</a:t>
            </a:r>
          </a:p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B3E969-764D-458E-87E4-5ECFA0BAD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D26BA7-0523-46F2-A91A-832ED3FE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93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FAE1-45D3-4B3B-81D2-0BF25FA84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200" dirty="0"/>
              <a:t>The EuroHPC </a:t>
            </a:r>
            <a:r>
              <a:rPr lang="fr-FR" sz="3200" dirty="0" err="1"/>
              <a:t>ecosystem</a:t>
            </a:r>
            <a:r>
              <a:rPr lang="fr-FR" sz="3200" dirty="0"/>
              <a:t> </a:t>
            </a:r>
            <a:r>
              <a:rPr lang="en-US" sz="3200" dirty="0"/>
              <a:t>is based on 5 pillars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9DDF0C4-7DD7-489A-8B64-49528AEA5ABB}"/>
              </a:ext>
            </a:extLst>
          </p:cNvPr>
          <p:cNvGrpSpPr/>
          <p:nvPr/>
        </p:nvGrpSpPr>
        <p:grpSpPr>
          <a:xfrm>
            <a:off x="3128848" y="1388422"/>
            <a:ext cx="3413798" cy="3343567"/>
            <a:chOff x="2672775" y="941694"/>
            <a:chExt cx="3869910" cy="3790296"/>
          </a:xfrm>
        </p:grpSpPr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99EC7EB2-8C0B-4FE0-995D-5DD26116622E}"/>
                </a:ext>
              </a:extLst>
            </p:cNvPr>
            <p:cNvSpPr/>
            <p:nvPr/>
          </p:nvSpPr>
          <p:spPr>
            <a:xfrm>
              <a:off x="4569687" y="1779893"/>
              <a:ext cx="1897381" cy="2114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1" extrusionOk="0">
                  <a:moveTo>
                    <a:pt x="21600" y="10279"/>
                  </a:moveTo>
                  <a:cubicBezTo>
                    <a:pt x="21600" y="7123"/>
                    <a:pt x="20667" y="4144"/>
                    <a:pt x="19019" y="1543"/>
                  </a:cubicBezTo>
                  <a:cubicBezTo>
                    <a:pt x="17924" y="-188"/>
                    <a:pt x="15192" y="-530"/>
                    <a:pt x="13565" y="858"/>
                  </a:cubicBezTo>
                  <a:lnTo>
                    <a:pt x="10160" y="3764"/>
                  </a:lnTo>
                  <a:cubicBezTo>
                    <a:pt x="9466" y="4356"/>
                    <a:pt x="8339" y="4356"/>
                    <a:pt x="7645" y="3764"/>
                  </a:cubicBezTo>
                  <a:lnTo>
                    <a:pt x="7634" y="3755"/>
                  </a:lnTo>
                  <a:lnTo>
                    <a:pt x="0" y="10270"/>
                  </a:lnTo>
                  <a:lnTo>
                    <a:pt x="7634" y="16785"/>
                  </a:lnTo>
                  <a:cubicBezTo>
                    <a:pt x="7634" y="16785"/>
                    <a:pt x="7634" y="16785"/>
                    <a:pt x="7634" y="16785"/>
                  </a:cubicBezTo>
                  <a:cubicBezTo>
                    <a:pt x="8317" y="16184"/>
                    <a:pt x="9423" y="16147"/>
                    <a:pt x="10117" y="16739"/>
                  </a:cubicBezTo>
                  <a:lnTo>
                    <a:pt x="13565" y="19682"/>
                  </a:lnTo>
                  <a:cubicBezTo>
                    <a:pt x="15192" y="21070"/>
                    <a:pt x="17935" y="20728"/>
                    <a:pt x="19019" y="18997"/>
                  </a:cubicBezTo>
                  <a:cubicBezTo>
                    <a:pt x="20667" y="16415"/>
                    <a:pt x="21600" y="13435"/>
                    <a:pt x="21600" y="10279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6A077BF6-4F2B-4B3F-A563-474ECC1632E5}"/>
                </a:ext>
              </a:extLst>
            </p:cNvPr>
            <p:cNvSpPr/>
            <p:nvPr/>
          </p:nvSpPr>
          <p:spPr>
            <a:xfrm>
              <a:off x="3512411" y="941694"/>
              <a:ext cx="2116038" cy="1896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2" h="21600" extrusionOk="0">
                  <a:moveTo>
                    <a:pt x="19684" y="8039"/>
                  </a:moveTo>
                  <a:cubicBezTo>
                    <a:pt x="21071" y="6412"/>
                    <a:pt x="20729" y="3667"/>
                    <a:pt x="19000" y="2582"/>
                  </a:cubicBezTo>
                  <a:cubicBezTo>
                    <a:pt x="16401" y="944"/>
                    <a:pt x="13433" y="0"/>
                    <a:pt x="10271" y="0"/>
                  </a:cubicBezTo>
                  <a:cubicBezTo>
                    <a:pt x="7109" y="0"/>
                    <a:pt x="4141" y="933"/>
                    <a:pt x="1542" y="2582"/>
                  </a:cubicBezTo>
                  <a:cubicBezTo>
                    <a:pt x="-187" y="3678"/>
                    <a:pt x="-529" y="6412"/>
                    <a:pt x="858" y="8039"/>
                  </a:cubicBezTo>
                  <a:lnTo>
                    <a:pt x="3761" y="11445"/>
                  </a:lnTo>
                  <a:cubicBezTo>
                    <a:pt x="4353" y="12140"/>
                    <a:pt x="4353" y="13268"/>
                    <a:pt x="3761" y="13952"/>
                  </a:cubicBezTo>
                  <a:lnTo>
                    <a:pt x="3752" y="13962"/>
                  </a:lnTo>
                  <a:lnTo>
                    <a:pt x="10262" y="21600"/>
                  </a:lnTo>
                  <a:lnTo>
                    <a:pt x="16771" y="13962"/>
                  </a:lnTo>
                  <a:cubicBezTo>
                    <a:pt x="16771" y="13962"/>
                    <a:pt x="16771" y="13962"/>
                    <a:pt x="16771" y="13962"/>
                  </a:cubicBezTo>
                  <a:cubicBezTo>
                    <a:pt x="16170" y="13279"/>
                    <a:pt x="16133" y="12172"/>
                    <a:pt x="16725" y="11478"/>
                  </a:cubicBezTo>
                  <a:lnTo>
                    <a:pt x="19684" y="8039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5DBA51C8-B8CD-4D9E-9920-913EE6132533}"/>
                </a:ext>
              </a:extLst>
            </p:cNvPr>
            <p:cNvSpPr/>
            <p:nvPr/>
          </p:nvSpPr>
          <p:spPr>
            <a:xfrm>
              <a:off x="3513981" y="2834617"/>
              <a:ext cx="2116038" cy="1897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2" h="21600" extrusionOk="0">
                  <a:moveTo>
                    <a:pt x="16762" y="7645"/>
                  </a:moveTo>
                  <a:lnTo>
                    <a:pt x="16771" y="7634"/>
                  </a:lnTo>
                  <a:lnTo>
                    <a:pt x="10262" y="0"/>
                  </a:lnTo>
                  <a:lnTo>
                    <a:pt x="3752" y="7634"/>
                  </a:lnTo>
                  <a:cubicBezTo>
                    <a:pt x="3752" y="7634"/>
                    <a:pt x="3752" y="7634"/>
                    <a:pt x="3752" y="7634"/>
                  </a:cubicBezTo>
                  <a:cubicBezTo>
                    <a:pt x="4353" y="8317"/>
                    <a:pt x="4390" y="9423"/>
                    <a:pt x="3798" y="10117"/>
                  </a:cubicBezTo>
                  <a:lnTo>
                    <a:pt x="858" y="13565"/>
                  </a:lnTo>
                  <a:cubicBezTo>
                    <a:pt x="-529" y="15192"/>
                    <a:pt x="-187" y="17935"/>
                    <a:pt x="1542" y="19019"/>
                  </a:cubicBezTo>
                  <a:cubicBezTo>
                    <a:pt x="4141" y="20657"/>
                    <a:pt x="7109" y="21600"/>
                    <a:pt x="10271" y="21600"/>
                  </a:cubicBezTo>
                  <a:cubicBezTo>
                    <a:pt x="13433" y="21600"/>
                    <a:pt x="16401" y="20667"/>
                    <a:pt x="19000" y="19019"/>
                  </a:cubicBezTo>
                  <a:cubicBezTo>
                    <a:pt x="20729" y="17924"/>
                    <a:pt x="21071" y="15192"/>
                    <a:pt x="19684" y="13565"/>
                  </a:cubicBezTo>
                  <a:lnTo>
                    <a:pt x="16781" y="10160"/>
                  </a:lnTo>
                  <a:cubicBezTo>
                    <a:pt x="16170" y="9455"/>
                    <a:pt x="16170" y="8328"/>
                    <a:pt x="16762" y="7645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F70CBE93-FCA8-4E16-B748-DF341C90D17F}"/>
                </a:ext>
              </a:extLst>
            </p:cNvPr>
            <p:cNvSpPr/>
            <p:nvPr/>
          </p:nvSpPr>
          <p:spPr>
            <a:xfrm>
              <a:off x="2676167" y="1775555"/>
              <a:ext cx="1897383" cy="2116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42" extrusionOk="0">
                  <a:moveTo>
                    <a:pt x="21600" y="10262"/>
                  </a:moveTo>
                  <a:lnTo>
                    <a:pt x="13966" y="3752"/>
                  </a:lnTo>
                  <a:cubicBezTo>
                    <a:pt x="13966" y="3752"/>
                    <a:pt x="13955" y="3761"/>
                    <a:pt x="13955" y="3761"/>
                  </a:cubicBezTo>
                  <a:cubicBezTo>
                    <a:pt x="13272" y="4353"/>
                    <a:pt x="12166" y="4381"/>
                    <a:pt x="11483" y="3798"/>
                  </a:cubicBezTo>
                  <a:lnTo>
                    <a:pt x="8035" y="858"/>
                  </a:lnTo>
                  <a:cubicBezTo>
                    <a:pt x="6408" y="-529"/>
                    <a:pt x="3665" y="-187"/>
                    <a:pt x="2581" y="1542"/>
                  </a:cubicBezTo>
                  <a:cubicBezTo>
                    <a:pt x="943" y="4141"/>
                    <a:pt x="0" y="7109"/>
                    <a:pt x="0" y="10271"/>
                  </a:cubicBezTo>
                  <a:cubicBezTo>
                    <a:pt x="0" y="13424"/>
                    <a:pt x="933" y="16401"/>
                    <a:pt x="2581" y="19000"/>
                  </a:cubicBezTo>
                  <a:cubicBezTo>
                    <a:pt x="3676" y="20729"/>
                    <a:pt x="6408" y="21071"/>
                    <a:pt x="8035" y="19684"/>
                  </a:cubicBezTo>
                  <a:lnTo>
                    <a:pt x="11483" y="16744"/>
                  </a:lnTo>
                  <a:cubicBezTo>
                    <a:pt x="12166" y="16161"/>
                    <a:pt x="13272" y="16189"/>
                    <a:pt x="13955" y="16781"/>
                  </a:cubicBezTo>
                  <a:lnTo>
                    <a:pt x="13966" y="16790"/>
                  </a:lnTo>
                  <a:lnTo>
                    <a:pt x="21600" y="10262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44" name="Circle">
              <a:extLst>
                <a:ext uri="{FF2B5EF4-FFF2-40B4-BE49-F238E27FC236}">
                  <a16:creationId xmlns:a16="http://schemas.microsoft.com/office/drawing/2014/main" id="{DB45D60F-0149-468E-BF17-0834F91BFC13}"/>
                </a:ext>
              </a:extLst>
            </p:cNvPr>
            <p:cNvSpPr/>
            <p:nvPr/>
          </p:nvSpPr>
          <p:spPr>
            <a:xfrm>
              <a:off x="3813811" y="2078570"/>
              <a:ext cx="1518284" cy="1518290"/>
            </a:xfrm>
            <a:prstGeom prst="ellipse">
              <a:avLst/>
            </a:prstGeom>
            <a:solidFill>
              <a:schemeClr val="bg2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>
                <a:defRPr sz="3000">
                  <a:solidFill>
                    <a:srgbClr val="FFFFFF"/>
                  </a:solidFill>
                </a:defRPr>
              </a:pPr>
              <a:endParaRPr sz="2250"/>
            </a:p>
          </p:txBody>
        </p:sp>
        <p:sp>
          <p:nvSpPr>
            <p:cNvPr id="45" name="Circle">
              <a:extLst>
                <a:ext uri="{FF2B5EF4-FFF2-40B4-BE49-F238E27FC236}">
                  <a16:creationId xmlns:a16="http://schemas.microsoft.com/office/drawing/2014/main" id="{E1EBB735-0A8D-47D8-9763-3D820D46972C}"/>
                </a:ext>
              </a:extLst>
            </p:cNvPr>
            <p:cNvSpPr/>
            <p:nvPr/>
          </p:nvSpPr>
          <p:spPr>
            <a:xfrm>
              <a:off x="3890011" y="2154771"/>
              <a:ext cx="1365884" cy="1365889"/>
            </a:xfrm>
            <a:prstGeom prst="ellipse">
              <a:avLst/>
            </a:prstGeom>
            <a:solidFill>
              <a:schemeClr val="accent4"/>
            </a:solidFill>
            <a:ln w="12700">
              <a:miter lim="400000"/>
            </a:ln>
          </p:spPr>
          <p:txBody>
            <a:bodyPr wrap="none" lIns="0" tIns="0" rIns="0" bIns="0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</a:defRPr>
              </a:pPr>
              <a:r>
                <a:rPr lang="fr-FR" sz="1600" dirty="0">
                  <a:solidFill>
                    <a:schemeClr val="bg1"/>
                  </a:solidFill>
                </a:rPr>
                <a:t>Leadership </a:t>
              </a:r>
              <a:br>
                <a:rPr lang="fr-FR" sz="1600" dirty="0">
                  <a:solidFill>
                    <a:schemeClr val="bg1"/>
                  </a:solidFill>
                </a:rPr>
              </a:br>
              <a:r>
                <a:rPr lang="fr-FR" sz="1600" dirty="0">
                  <a:solidFill>
                    <a:schemeClr val="bg1"/>
                  </a:solidFill>
                </a:rPr>
                <a:t>in HPC use </a:t>
              </a:r>
              <a:br>
                <a:rPr lang="fr-FR" sz="1600" dirty="0">
                  <a:solidFill>
                    <a:schemeClr val="bg1"/>
                  </a:solidFill>
                </a:rPr>
              </a:br>
              <a:r>
                <a:rPr lang="fr-FR" sz="1600" dirty="0">
                  <a:solidFill>
                    <a:schemeClr val="bg1"/>
                  </a:solidFill>
                </a:rPr>
                <a:t>and </a:t>
              </a:r>
              <a:r>
                <a:rPr lang="fr-FR" sz="1600" dirty="0" err="1">
                  <a:solidFill>
                    <a:schemeClr val="bg1"/>
                  </a:solidFill>
                </a:rPr>
                <a:t>skills</a:t>
              </a:r>
              <a:endParaRPr sz="1600" dirty="0">
                <a:solidFill>
                  <a:schemeClr val="bg1"/>
                </a:solidFill>
              </a:endParaRPr>
            </a:p>
          </p:txBody>
        </p:sp>
        <p:pic>
          <p:nvPicPr>
            <p:cNvPr id="46" name="Graphic 45" descr="Test tubes with solid fill">
              <a:extLst>
                <a:ext uri="{FF2B5EF4-FFF2-40B4-BE49-F238E27FC236}">
                  <a16:creationId xmlns:a16="http://schemas.microsoft.com/office/drawing/2014/main" id="{D340BB02-F0D5-4861-8E5C-8D04DF083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5638657" y="3042681"/>
              <a:ext cx="651515" cy="651515"/>
            </a:xfrm>
            <a:prstGeom prst="rect">
              <a:avLst/>
            </a:prstGeom>
          </p:spPr>
        </p:pic>
        <p:pic>
          <p:nvPicPr>
            <p:cNvPr id="47" name="Graphic 46" descr="Network with solid fill">
              <a:extLst>
                <a:ext uri="{FF2B5EF4-FFF2-40B4-BE49-F238E27FC236}">
                  <a16:creationId xmlns:a16="http://schemas.microsoft.com/office/drawing/2014/main" id="{82EE3671-01AF-423D-94D3-0A0AB1D1B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730078" y="3877513"/>
              <a:ext cx="621944" cy="621944"/>
            </a:xfrm>
            <a:prstGeom prst="rect">
              <a:avLst/>
            </a:prstGeom>
          </p:spPr>
        </p:pic>
        <p:pic>
          <p:nvPicPr>
            <p:cNvPr id="48" name="Graphic 47" descr="Server with solid fill">
              <a:extLst>
                <a:ext uri="{FF2B5EF4-FFF2-40B4-BE49-F238E27FC236}">
                  <a16:creationId xmlns:a16="http://schemas.microsoft.com/office/drawing/2014/main" id="{BD38ECF7-3FA5-44A9-B24A-9C887308F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2875974" y="1992917"/>
              <a:ext cx="597297" cy="597297"/>
            </a:xfrm>
            <a:prstGeom prst="rect">
              <a:avLst/>
            </a:prstGeom>
          </p:spPr>
        </p:pic>
        <p:pic>
          <p:nvPicPr>
            <p:cNvPr id="49" name="Graphic 48" descr="Processor with solid fill">
              <a:extLst>
                <a:ext uri="{FF2B5EF4-FFF2-40B4-BE49-F238E27FC236}">
                  <a16:creationId xmlns:a16="http://schemas.microsoft.com/office/drawing/2014/main" id="{D411DB80-5816-4592-8322-DEE224528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4852115" y="1147618"/>
              <a:ext cx="655989" cy="655989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6F6992E-6EC4-4AE4-A501-C4E9C4A840F8}"/>
                </a:ext>
              </a:extLst>
            </p:cNvPr>
            <p:cNvSpPr txBox="1"/>
            <p:nvPr/>
          </p:nvSpPr>
          <p:spPr>
            <a:xfrm>
              <a:off x="3520782" y="1279989"/>
              <a:ext cx="1428011" cy="3837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r"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 algn="ctr"/>
              <a:r>
                <a:rPr lang="en-US" sz="1600" b="0" dirty="0">
                  <a:solidFill>
                    <a:schemeClr val="bg1"/>
                  </a:solidFill>
                </a:rPr>
                <a:t>Technologies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960792B-99C3-4CF9-ACC2-18ADE20BDA0C}"/>
                </a:ext>
              </a:extLst>
            </p:cNvPr>
            <p:cNvSpPr txBox="1"/>
            <p:nvPr/>
          </p:nvSpPr>
          <p:spPr>
            <a:xfrm>
              <a:off x="5178130" y="2195191"/>
              <a:ext cx="1364555" cy="3837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en-US" sz="1600" b="0" dirty="0">
                  <a:solidFill>
                    <a:schemeClr val="bg1"/>
                  </a:solidFill>
                </a:rPr>
                <a:t>Applications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283BE61-9A32-4E9E-BB5B-2734D90847FA}"/>
                </a:ext>
              </a:extLst>
            </p:cNvPr>
            <p:cNvSpPr txBox="1"/>
            <p:nvPr/>
          </p:nvSpPr>
          <p:spPr>
            <a:xfrm>
              <a:off x="4226669" y="3847319"/>
              <a:ext cx="1370880" cy="66290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r"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 algn="ctr"/>
              <a:r>
                <a:rPr lang="en-US" sz="1600" b="0" dirty="0">
                  <a:solidFill>
                    <a:schemeClr val="bg1"/>
                  </a:solidFill>
                </a:rPr>
                <a:t>Federation </a:t>
              </a:r>
              <a:br>
                <a:rPr lang="en-US" sz="1600" b="0" dirty="0">
                  <a:solidFill>
                    <a:schemeClr val="bg1"/>
                  </a:solidFill>
                </a:rPr>
              </a:br>
              <a:r>
                <a:rPr lang="en-US" sz="1600" b="0" dirty="0">
                  <a:solidFill>
                    <a:schemeClr val="bg1"/>
                  </a:solidFill>
                </a:rPr>
                <a:t>and services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3165DE-89A8-4608-A60A-86C2D9333F59}"/>
                </a:ext>
              </a:extLst>
            </p:cNvPr>
            <p:cNvSpPr txBox="1"/>
            <p:nvPr/>
          </p:nvSpPr>
          <p:spPr>
            <a:xfrm>
              <a:off x="2672775" y="2646265"/>
              <a:ext cx="1072280" cy="66290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algn="r">
                <a:defRPr sz="2400" b="1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en-US" sz="1600" b="0" dirty="0">
                  <a:solidFill>
                    <a:schemeClr val="bg1"/>
                  </a:solidFill>
                </a:rPr>
                <a:t>Infra-</a:t>
              </a:r>
              <a:br>
                <a:rPr lang="en-US" sz="1600" b="0" dirty="0">
                  <a:solidFill>
                    <a:schemeClr val="bg1"/>
                  </a:solidFill>
                </a:rPr>
              </a:br>
              <a:r>
                <a:rPr lang="en-US" sz="1600" b="0" dirty="0">
                  <a:solidFill>
                    <a:schemeClr val="bg1"/>
                  </a:solidFill>
                </a:rPr>
                <a:t>structure</a:t>
              </a:r>
            </a:p>
          </p:txBody>
        </p:sp>
      </p:grpSp>
      <p:grpSp>
        <p:nvGrpSpPr>
          <p:cNvPr id="30" name="Group 114">
            <a:extLst>
              <a:ext uri="{FF2B5EF4-FFF2-40B4-BE49-F238E27FC236}">
                <a16:creationId xmlns:a16="http://schemas.microsoft.com/office/drawing/2014/main" id="{3BA7FF1D-0F24-4868-BB4B-513CBB889E64}"/>
              </a:ext>
            </a:extLst>
          </p:cNvPr>
          <p:cNvGrpSpPr/>
          <p:nvPr/>
        </p:nvGrpSpPr>
        <p:grpSpPr>
          <a:xfrm>
            <a:off x="6646269" y="3155359"/>
            <a:ext cx="2187151" cy="738664"/>
            <a:chOff x="157704" y="1815254"/>
            <a:chExt cx="2187151" cy="738664"/>
          </a:xfrm>
        </p:grpSpPr>
        <p:sp>
          <p:nvSpPr>
            <p:cNvPr id="31" name="Teardrop 13">
              <a:extLst>
                <a:ext uri="{FF2B5EF4-FFF2-40B4-BE49-F238E27FC236}">
                  <a16:creationId xmlns:a16="http://schemas.microsoft.com/office/drawing/2014/main" id="{7D44AD49-7F9B-4CD8-8607-A2070547A541}"/>
                </a:ext>
              </a:extLst>
            </p:cNvPr>
            <p:cNvSpPr/>
            <p:nvPr/>
          </p:nvSpPr>
          <p:spPr bwMode="auto">
            <a:xfrm rot="8100000">
              <a:off x="157704" y="1900381"/>
              <a:ext cx="258245" cy="258313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00" dirty="0">
                <a:latin typeface="Lato Light"/>
              </a:endParaRPr>
            </a:p>
          </p:txBody>
        </p:sp>
        <p:sp>
          <p:nvSpPr>
            <p:cNvPr id="32" name="TextBox 46">
              <a:extLst>
                <a:ext uri="{FF2B5EF4-FFF2-40B4-BE49-F238E27FC236}">
                  <a16:creationId xmlns:a16="http://schemas.microsoft.com/office/drawing/2014/main" id="{7E22C5CD-A41D-44AF-BFE9-DEB1FEEA8458}"/>
                </a:ext>
              </a:extLst>
            </p:cNvPr>
            <p:cNvSpPr txBox="1"/>
            <p:nvPr/>
          </p:nvSpPr>
          <p:spPr>
            <a:xfrm>
              <a:off x="554941" y="1815254"/>
              <a:ext cx="1789914" cy="738664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</a:rPr>
                <a:t>Excelling in HPC applications, and widening HPC use</a:t>
              </a:r>
            </a:p>
          </p:txBody>
        </p:sp>
      </p:grpSp>
      <p:grpSp>
        <p:nvGrpSpPr>
          <p:cNvPr id="33" name="Group 113">
            <a:extLst>
              <a:ext uri="{FF2B5EF4-FFF2-40B4-BE49-F238E27FC236}">
                <a16:creationId xmlns:a16="http://schemas.microsoft.com/office/drawing/2014/main" id="{11D70D14-1FC1-48FD-8533-4ABDCF2CA662}"/>
              </a:ext>
            </a:extLst>
          </p:cNvPr>
          <p:cNvGrpSpPr/>
          <p:nvPr/>
        </p:nvGrpSpPr>
        <p:grpSpPr>
          <a:xfrm>
            <a:off x="6610549" y="921064"/>
            <a:ext cx="2251498" cy="523220"/>
            <a:chOff x="6784998" y="1846906"/>
            <a:chExt cx="2251498" cy="523220"/>
          </a:xfrm>
        </p:grpSpPr>
        <p:sp>
          <p:nvSpPr>
            <p:cNvPr id="34" name="Teardrop 76">
              <a:extLst>
                <a:ext uri="{FF2B5EF4-FFF2-40B4-BE49-F238E27FC236}">
                  <a16:creationId xmlns:a16="http://schemas.microsoft.com/office/drawing/2014/main" id="{4672C6EC-2067-4275-8AE0-53CEBE9A7AE4}"/>
                </a:ext>
              </a:extLst>
            </p:cNvPr>
            <p:cNvSpPr/>
            <p:nvPr/>
          </p:nvSpPr>
          <p:spPr bwMode="auto">
            <a:xfrm rot="8100000">
              <a:off x="6784998" y="1900381"/>
              <a:ext cx="258245" cy="258313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00" dirty="0">
                <a:latin typeface="Lato Light"/>
              </a:endParaRPr>
            </a:p>
          </p:txBody>
        </p:sp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id="{2EB1E158-D8B2-4DDD-840D-4117DC80C284}"/>
                </a:ext>
              </a:extLst>
            </p:cNvPr>
            <p:cNvSpPr txBox="1"/>
            <p:nvPr/>
          </p:nvSpPr>
          <p:spPr>
            <a:xfrm>
              <a:off x="7173730" y="1846906"/>
              <a:ext cx="1862766" cy="523220"/>
            </a:xfrm>
            <a:prstGeom prst="rect">
              <a:avLst/>
            </a:prstGeom>
            <a:noFill/>
          </p:spPr>
          <p:txBody>
            <a:bodyPr wrap="square" lIns="0" rtlCol="0" anchor="t">
              <a:no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</a:rPr>
                <a:t>Securing our own independent HPC technologies and system supply</a:t>
              </a:r>
            </a:p>
            <a:p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7F73867-9094-4A6B-B0B9-8524F2D71A4D}"/>
              </a:ext>
            </a:extLst>
          </p:cNvPr>
          <p:cNvGrpSpPr/>
          <p:nvPr/>
        </p:nvGrpSpPr>
        <p:grpSpPr>
          <a:xfrm>
            <a:off x="751645" y="2606986"/>
            <a:ext cx="2055574" cy="323354"/>
            <a:chOff x="6767988" y="2990017"/>
            <a:chExt cx="2055574" cy="323354"/>
          </a:xfrm>
        </p:grpSpPr>
        <p:sp>
          <p:nvSpPr>
            <p:cNvPr id="37" name="TextBox 110">
              <a:extLst>
                <a:ext uri="{FF2B5EF4-FFF2-40B4-BE49-F238E27FC236}">
                  <a16:creationId xmlns:a16="http://schemas.microsoft.com/office/drawing/2014/main" id="{3255C677-53A1-4242-96DF-54429602F01F}"/>
                </a:ext>
              </a:extLst>
            </p:cNvPr>
            <p:cNvSpPr txBox="1"/>
            <p:nvPr/>
          </p:nvSpPr>
          <p:spPr>
            <a:xfrm>
              <a:off x="7165225" y="2990017"/>
              <a:ext cx="1658337" cy="307777"/>
            </a:xfrm>
            <a:prstGeom prst="rect">
              <a:avLst/>
            </a:prstGeom>
            <a:noFill/>
          </p:spPr>
          <p:txBody>
            <a:bodyPr wrap="square" lIns="0" rtlCol="0" anchor="t">
              <a:no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</a:rPr>
                <a:t>Acquiring leadership-class supercomputers</a:t>
              </a:r>
            </a:p>
          </p:txBody>
        </p:sp>
        <p:sp>
          <p:nvSpPr>
            <p:cNvPr id="38" name="Teardrop 112">
              <a:extLst>
                <a:ext uri="{FF2B5EF4-FFF2-40B4-BE49-F238E27FC236}">
                  <a16:creationId xmlns:a16="http://schemas.microsoft.com/office/drawing/2014/main" id="{561177B4-FB52-47F7-9D19-5E2E99165989}"/>
                </a:ext>
              </a:extLst>
            </p:cNvPr>
            <p:cNvSpPr/>
            <p:nvPr/>
          </p:nvSpPr>
          <p:spPr bwMode="auto">
            <a:xfrm rot="8100000">
              <a:off x="6767988" y="3055058"/>
              <a:ext cx="258245" cy="258313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00" dirty="0">
                <a:latin typeface="Lato Light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1188F48-6C1C-433A-A7F8-9F46E4A5FD85}"/>
              </a:ext>
            </a:extLst>
          </p:cNvPr>
          <p:cNvGrpSpPr/>
          <p:nvPr/>
        </p:nvGrpSpPr>
        <p:grpSpPr>
          <a:xfrm>
            <a:off x="772354" y="3871976"/>
            <a:ext cx="2055574" cy="323354"/>
            <a:chOff x="6767988" y="2990017"/>
            <a:chExt cx="2055574" cy="323354"/>
          </a:xfrm>
        </p:grpSpPr>
        <p:sp>
          <p:nvSpPr>
            <p:cNvPr id="58" name="TextBox 110">
              <a:extLst>
                <a:ext uri="{FF2B5EF4-FFF2-40B4-BE49-F238E27FC236}">
                  <a16:creationId xmlns:a16="http://schemas.microsoft.com/office/drawing/2014/main" id="{029CB6C8-23EB-4E9C-B409-14FEF38A6662}"/>
                </a:ext>
              </a:extLst>
            </p:cNvPr>
            <p:cNvSpPr txBox="1"/>
            <p:nvPr/>
          </p:nvSpPr>
          <p:spPr>
            <a:xfrm>
              <a:off x="7165225" y="2990017"/>
              <a:ext cx="1658337" cy="307777"/>
            </a:xfrm>
            <a:prstGeom prst="rect">
              <a:avLst/>
            </a:prstGeom>
            <a:noFill/>
          </p:spPr>
          <p:txBody>
            <a:bodyPr wrap="square" lIns="0" rtlCol="0" anchor="t">
              <a:no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</a:rPr>
                <a:t>Federation of supercomputing services</a:t>
              </a:r>
            </a:p>
          </p:txBody>
        </p:sp>
        <p:sp>
          <p:nvSpPr>
            <p:cNvPr id="59" name="Teardrop 112">
              <a:extLst>
                <a:ext uri="{FF2B5EF4-FFF2-40B4-BE49-F238E27FC236}">
                  <a16:creationId xmlns:a16="http://schemas.microsoft.com/office/drawing/2014/main" id="{B5D54D2C-BAD3-4842-A36E-37855F4D2B82}"/>
                </a:ext>
              </a:extLst>
            </p:cNvPr>
            <p:cNvSpPr/>
            <p:nvPr/>
          </p:nvSpPr>
          <p:spPr bwMode="auto">
            <a:xfrm rot="8100000">
              <a:off x="6767988" y="3055058"/>
              <a:ext cx="258245" cy="258313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00" dirty="0">
                <a:latin typeface="Lato Light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C78F616-B707-4A09-8361-8762E159A536}"/>
              </a:ext>
            </a:extLst>
          </p:cNvPr>
          <p:cNvGrpSpPr/>
          <p:nvPr/>
        </p:nvGrpSpPr>
        <p:grpSpPr>
          <a:xfrm>
            <a:off x="752118" y="1623441"/>
            <a:ext cx="2055574" cy="323354"/>
            <a:chOff x="6767988" y="2990017"/>
            <a:chExt cx="2055574" cy="323354"/>
          </a:xfrm>
        </p:grpSpPr>
        <p:sp>
          <p:nvSpPr>
            <p:cNvPr id="67" name="TextBox 110">
              <a:extLst>
                <a:ext uri="{FF2B5EF4-FFF2-40B4-BE49-F238E27FC236}">
                  <a16:creationId xmlns:a16="http://schemas.microsoft.com/office/drawing/2014/main" id="{172FAA17-1CF3-4CA6-BF78-A37AF62E5C04}"/>
                </a:ext>
              </a:extLst>
            </p:cNvPr>
            <p:cNvSpPr txBox="1"/>
            <p:nvPr/>
          </p:nvSpPr>
          <p:spPr>
            <a:xfrm>
              <a:off x="7204950" y="2990017"/>
              <a:ext cx="1618612" cy="307777"/>
            </a:xfrm>
            <a:prstGeom prst="rect">
              <a:avLst/>
            </a:prstGeom>
            <a:noFill/>
          </p:spPr>
          <p:txBody>
            <a:bodyPr wrap="square" lIns="0" rtlCol="0" anchor="t">
              <a:no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</a:rPr>
                <a:t>Education and training</a:t>
              </a:r>
            </a:p>
          </p:txBody>
        </p:sp>
        <p:sp>
          <p:nvSpPr>
            <p:cNvPr id="68" name="Teardrop 112">
              <a:extLst>
                <a:ext uri="{FF2B5EF4-FFF2-40B4-BE49-F238E27FC236}">
                  <a16:creationId xmlns:a16="http://schemas.microsoft.com/office/drawing/2014/main" id="{07F2E0B5-4575-444F-8175-019D084E4EFE}"/>
                </a:ext>
              </a:extLst>
            </p:cNvPr>
            <p:cNvSpPr/>
            <p:nvPr/>
          </p:nvSpPr>
          <p:spPr bwMode="auto">
            <a:xfrm rot="8100000">
              <a:off x="6767988" y="3055058"/>
              <a:ext cx="258245" cy="258313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91421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828434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2742651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3656868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4571086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5485303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6399520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7313737" algn="l" defTabSz="1828434" rtl="0" eaLnBrk="1" latinLnBrk="0" hangingPunct="1">
                <a:defRPr sz="36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00" dirty="0">
                <a:latin typeface="Lato Light"/>
              </a:endParaRPr>
            </a:p>
          </p:txBody>
        </p:sp>
      </p:grpSp>
      <p:pic>
        <p:nvPicPr>
          <p:cNvPr id="69" name="Picture 3">
            <a:extLst>
              <a:ext uri="{FF2B5EF4-FFF2-40B4-BE49-F238E27FC236}">
                <a16:creationId xmlns:a16="http://schemas.microsoft.com/office/drawing/2014/main" id="{892FB176-F3DB-4CD0-AAF1-7B842250A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911" y="3287549"/>
            <a:ext cx="799790" cy="565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Image 44">
            <a:extLst>
              <a:ext uri="{FF2B5EF4-FFF2-40B4-BE49-F238E27FC236}">
                <a16:creationId xmlns:a16="http://schemas.microsoft.com/office/drawing/2014/main" id="{BF30060C-AC5C-4492-BE5B-36212A58257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688" y="4641241"/>
            <a:ext cx="576000" cy="250436"/>
          </a:xfrm>
          <a:prstGeom prst="rect">
            <a:avLst/>
          </a:prstGeom>
        </p:spPr>
      </p:pic>
      <p:pic>
        <p:nvPicPr>
          <p:cNvPr id="72" name="Image 28">
            <a:extLst>
              <a:ext uri="{FF2B5EF4-FFF2-40B4-BE49-F238E27FC236}">
                <a16:creationId xmlns:a16="http://schemas.microsoft.com/office/drawing/2014/main" id="{5328D4EC-30EE-4B5A-93CC-AD57648CC1E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281" y="3922107"/>
            <a:ext cx="648000" cy="207513"/>
          </a:xfrm>
          <a:prstGeom prst="rect">
            <a:avLst/>
          </a:prstGeom>
        </p:spPr>
      </p:pic>
      <p:pic>
        <p:nvPicPr>
          <p:cNvPr id="82" name="Image 37">
            <a:extLst>
              <a:ext uri="{FF2B5EF4-FFF2-40B4-BE49-F238E27FC236}">
                <a16:creationId xmlns:a16="http://schemas.microsoft.com/office/drawing/2014/main" id="{CF35B03F-6019-427F-9AAA-702591227EDE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6892" y="1856122"/>
            <a:ext cx="596750" cy="441794"/>
          </a:xfrm>
          <a:prstGeom prst="rect">
            <a:avLst/>
          </a:prstGeom>
        </p:spPr>
      </p:pic>
      <p:pic>
        <p:nvPicPr>
          <p:cNvPr id="83" name="Image 40">
            <a:extLst>
              <a:ext uri="{FF2B5EF4-FFF2-40B4-BE49-F238E27FC236}">
                <a16:creationId xmlns:a16="http://schemas.microsoft.com/office/drawing/2014/main" id="{99198081-A413-4136-9BE5-302A589B3CB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281" y="2359278"/>
            <a:ext cx="761133" cy="427486"/>
          </a:xfrm>
          <a:prstGeom prst="rect">
            <a:avLst/>
          </a:prstGeom>
        </p:spPr>
      </p:pic>
      <p:pic>
        <p:nvPicPr>
          <p:cNvPr id="84" name="Image 42">
            <a:extLst>
              <a:ext uri="{FF2B5EF4-FFF2-40B4-BE49-F238E27FC236}">
                <a16:creationId xmlns:a16="http://schemas.microsoft.com/office/drawing/2014/main" id="{9C1518B1-8800-4508-B341-08C9D65FD3F0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6337" y="1906001"/>
            <a:ext cx="827306" cy="261854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6F30797-3DA2-4969-8078-099F77999BB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40" y="387482"/>
            <a:ext cx="2524582" cy="1262291"/>
          </a:xfrm>
          <a:prstGeom prst="rect">
            <a:avLst/>
          </a:prstGeom>
        </p:spPr>
      </p:pic>
      <p:pic>
        <p:nvPicPr>
          <p:cNvPr id="7" name="Picture 6" descr="Text, logo&#10;&#10;Description automatically generated">
            <a:extLst>
              <a:ext uri="{FF2B5EF4-FFF2-40B4-BE49-F238E27FC236}">
                <a16:creationId xmlns:a16="http://schemas.microsoft.com/office/drawing/2014/main" id="{458F0A05-5AE0-471D-9EBC-824939CC5D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051" y="4540670"/>
            <a:ext cx="942020" cy="4804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3AA2F0-0BD4-4358-8E45-6B04BBDC8757}"/>
              </a:ext>
            </a:extLst>
          </p:cNvPr>
          <p:cNvSpPr txBox="1"/>
          <p:nvPr/>
        </p:nvSpPr>
        <p:spPr>
          <a:xfrm>
            <a:off x="7647281" y="3900091"/>
            <a:ext cx="128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and all </a:t>
            </a:r>
            <a:r>
              <a:rPr lang="fr-FR" sz="1100" dirty="0" err="1"/>
              <a:t>CoEs</a:t>
            </a:r>
            <a:endParaRPr lang="en-GB" sz="11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26D54D5-5DF9-46D2-95E5-EF0CA357AD8D}"/>
              </a:ext>
            </a:extLst>
          </p:cNvPr>
          <p:cNvSpPr txBox="1"/>
          <p:nvPr/>
        </p:nvSpPr>
        <p:spPr>
          <a:xfrm>
            <a:off x="7774921" y="2352670"/>
            <a:ext cx="21742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and all pilots and </a:t>
            </a:r>
            <a:br>
              <a:rPr lang="fr-FR" sz="1100" dirty="0"/>
            </a:br>
            <a:r>
              <a:rPr lang="fr-FR" sz="1100" dirty="0"/>
              <a:t>R&amp;I projects</a:t>
            </a:r>
            <a:endParaRPr lang="en-GB" sz="1100" dirty="0"/>
          </a:p>
        </p:txBody>
      </p:sp>
      <p:pic>
        <p:nvPicPr>
          <p:cNvPr id="1026" name="Picture 2" descr="QuIC - Quantum Technology">
            <a:extLst>
              <a:ext uri="{FF2B5EF4-FFF2-40B4-BE49-F238E27FC236}">
                <a16:creationId xmlns:a16="http://schemas.microsoft.com/office/drawing/2014/main" id="{9490D898-CDA9-4B89-A797-6A2810D1C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241" y="1840648"/>
            <a:ext cx="640357" cy="36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1DC3D0-70EF-47D3-8338-A3423D00C1D7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6" b="28531"/>
          <a:stretch/>
        </p:blipFill>
        <p:spPr>
          <a:xfrm>
            <a:off x="1148882" y="2124944"/>
            <a:ext cx="1009632" cy="2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0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AF8232-C280-4DF6-B34E-6682FC05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Our </a:t>
            </a:r>
            <a:r>
              <a:rPr lang="fr-FR" dirty="0" err="1"/>
              <a:t>members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180E54-0324-45C4-B993-E4E9690C86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568" y="1131590"/>
            <a:ext cx="2520280" cy="34630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Our 100+ members have diverse profiles:</a:t>
            </a:r>
          </a:p>
          <a:p>
            <a:r>
              <a:rPr lang="en-GB" dirty="0"/>
              <a:t>vendors</a:t>
            </a:r>
          </a:p>
          <a:p>
            <a:pPr>
              <a:spcBef>
                <a:spcPts val="0"/>
              </a:spcBef>
            </a:pPr>
            <a:r>
              <a:rPr lang="en-GB" dirty="0"/>
              <a:t>users</a:t>
            </a:r>
          </a:p>
          <a:p>
            <a:pPr>
              <a:spcBef>
                <a:spcPts val="0"/>
              </a:spcBef>
            </a:pPr>
            <a:r>
              <a:rPr lang="en-GB" dirty="0"/>
              <a:t>research</a:t>
            </a:r>
          </a:p>
          <a:p>
            <a:pPr>
              <a:spcBef>
                <a:spcPts val="0"/>
              </a:spcBef>
            </a:pPr>
            <a:r>
              <a:rPr lang="en-GB" dirty="0"/>
              <a:t>academics</a:t>
            </a:r>
          </a:p>
          <a:p>
            <a:pPr>
              <a:spcBef>
                <a:spcPts val="0"/>
              </a:spcBef>
            </a:pPr>
            <a:r>
              <a:rPr lang="en-GB" dirty="0"/>
              <a:t>industry</a:t>
            </a:r>
          </a:p>
          <a:p>
            <a:pPr>
              <a:spcBef>
                <a:spcPts val="0"/>
              </a:spcBef>
            </a:pPr>
            <a:r>
              <a:rPr lang="en-GB" dirty="0"/>
              <a:t>large companies</a:t>
            </a:r>
          </a:p>
          <a:p>
            <a:pPr>
              <a:spcBef>
                <a:spcPts val="0"/>
              </a:spcBef>
            </a:pPr>
            <a:r>
              <a:rPr lang="en-GB" dirty="0"/>
              <a:t>SMEs… </a:t>
            </a:r>
            <a:endParaRPr lang="fr-FR" dirty="0"/>
          </a:p>
          <a:p>
            <a:pPr marL="0" indent="0">
              <a:spcBef>
                <a:spcPts val="1200"/>
              </a:spcBef>
              <a:buNone/>
            </a:pPr>
            <a:r>
              <a:rPr lang="en-GB" b="1" dirty="0"/>
              <a:t>ETP4HPC is open to new members sharing its vision and objectives</a:t>
            </a:r>
            <a:endParaRPr lang="fr-FR" b="1" dirty="0"/>
          </a:p>
          <a:p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54F2B9-F55D-4C94-ABAE-B4A91989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C14273-F010-4F29-B1F6-D1155BFC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95AAF5-9208-430B-AB65-1DC30168A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752" y="298451"/>
            <a:ext cx="5819407" cy="43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Our mission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131591"/>
            <a:ext cx="8352928" cy="34630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chemeClr val="accent3"/>
                </a:solidFill>
              </a:rPr>
              <a:t>Help foster the growth of HPC technology Research and Development in Europe </a:t>
            </a:r>
          </a:p>
          <a:p>
            <a:r>
              <a:rPr lang="en-US" dirty="0"/>
              <a:t>Produce multi-annual roadmaps (Strategic Research Agenda – SRA) for HPC</a:t>
            </a:r>
          </a:p>
          <a:p>
            <a:pPr>
              <a:spcBef>
                <a:spcPts val="1200"/>
              </a:spcBef>
            </a:pPr>
            <a:r>
              <a:rPr lang="en-US" dirty="0"/>
              <a:t>Advise the EC and EuroHPC through our participation in the Strategic Research and Innovation Agendas </a:t>
            </a:r>
          </a:p>
          <a:p>
            <a:pPr>
              <a:spcBef>
                <a:spcPts val="1200"/>
              </a:spcBef>
            </a:pPr>
            <a:r>
              <a:rPr lang="en-US" dirty="0"/>
              <a:t>Propose EU Work Programme contents</a:t>
            </a:r>
          </a:p>
          <a:p>
            <a:r>
              <a:rPr lang="en-US" dirty="0"/>
              <a:t>Monitor ecosystem development</a:t>
            </a:r>
          </a:p>
          <a:p>
            <a:r>
              <a:rPr lang="en-US" dirty="0"/>
              <a:t>Act as the “one voice” of the European HPC industry in relation with the European Commission and national authorities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5AFD29-F932-4061-917A-149E389C0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ETP4HPC in a nutshell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6FE0D6-E026-4CD9-A27A-14E0B95D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1E0B0-ACE2-4B8D-8545-54E238A007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5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ETP4HPC New final">
      <a:dk1>
        <a:srgbClr val="13294B"/>
      </a:dk1>
      <a:lt1>
        <a:srgbClr val="FFFFFF"/>
      </a:lt1>
      <a:dk2>
        <a:srgbClr val="000000"/>
      </a:dk2>
      <a:lt2>
        <a:srgbClr val="CCCCCC"/>
      </a:lt2>
      <a:accent1>
        <a:srgbClr val="13294B"/>
      </a:accent1>
      <a:accent2>
        <a:srgbClr val="FF5900"/>
      </a:accent2>
      <a:accent3>
        <a:srgbClr val="00B299"/>
      </a:accent3>
      <a:accent4>
        <a:srgbClr val="4B92DB"/>
      </a:accent4>
      <a:accent5>
        <a:srgbClr val="475959"/>
      </a:accent5>
      <a:accent6>
        <a:srgbClr val="C3167C"/>
      </a:accent6>
      <a:hlink>
        <a:srgbClr val="4B92DB"/>
      </a:hlink>
      <a:folHlink>
        <a:srgbClr val="6611CC"/>
      </a:folHlink>
    </a:clrScheme>
    <a:fontScheme name="ETP4HPC">
      <a:majorFont>
        <a:latin typeface="Druk Medium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TP4HPC_template_Druk_16-9_20190605" id="{953A67C4-077E-4E06-A747-22CE5F2D9566}" vid="{3B585ADE-C4F3-4AFB-B89D-C5CFA640377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TP4HPC">
      <a:majorFont>
        <a:latin typeface="Druk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ETP4HPC_template_Druk_16-9_20190605</Template>
  <TotalTime>0</TotalTime>
  <Words>268</Words>
  <Application>Microsoft Macintosh PowerPoint</Application>
  <PresentationFormat>Bildschirmpräsentation (16:9)</PresentationFormat>
  <Paragraphs>53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Lato Light</vt:lpstr>
      <vt:lpstr>Thème Office</vt:lpstr>
      <vt:lpstr>ETP4HPC in a Nutshell</vt:lpstr>
      <vt:lpstr>Who are we?</vt:lpstr>
      <vt:lpstr>The EuroHPC ecosystem is based on 5 pillars</vt:lpstr>
      <vt:lpstr>Our members</vt:lpstr>
      <vt:lpstr>Our mission</vt:lpstr>
    </vt:vector>
  </TitlesOfParts>
  <Company>Atos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Bernier-Bruna, Pascale</dc:creator>
  <cp:lastModifiedBy>Michael Malms</cp:lastModifiedBy>
  <cp:revision>35</cp:revision>
  <dcterms:created xsi:type="dcterms:W3CDTF">2019-06-05T12:41:24Z</dcterms:created>
  <dcterms:modified xsi:type="dcterms:W3CDTF">2022-04-23T07:39:37Z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463cba9-5f6c-478d-9329-7b2295e4e8ed_Enabled">
    <vt:lpwstr>true</vt:lpwstr>
  </property>
  <property fmtid="{D5CDD505-2E9C-101B-9397-08002B2CF9AE}" pid="3" name="MSIP_Label_e463cba9-5f6c-478d-9329-7b2295e4e8ed_SetDate">
    <vt:lpwstr>2020-07-20T14:48:27Z</vt:lpwstr>
  </property>
  <property fmtid="{D5CDD505-2E9C-101B-9397-08002B2CF9AE}" pid="4" name="MSIP_Label_e463cba9-5f6c-478d-9329-7b2295e4e8ed_Method">
    <vt:lpwstr>Standard</vt:lpwstr>
  </property>
  <property fmtid="{D5CDD505-2E9C-101B-9397-08002B2CF9AE}" pid="5" name="MSIP_Label_e463cba9-5f6c-478d-9329-7b2295e4e8ed_Name">
    <vt:lpwstr>All Employees_2</vt:lpwstr>
  </property>
  <property fmtid="{D5CDD505-2E9C-101B-9397-08002B2CF9AE}" pid="6" name="MSIP_Label_e463cba9-5f6c-478d-9329-7b2295e4e8ed_SiteId">
    <vt:lpwstr>33440fc6-b7c7-412c-bb73-0e70b0198d5a</vt:lpwstr>
  </property>
  <property fmtid="{D5CDD505-2E9C-101B-9397-08002B2CF9AE}" pid="7" name="MSIP_Label_e463cba9-5f6c-478d-9329-7b2295e4e8ed_ActionId">
    <vt:lpwstr>10f24f2b-7ee3-4323-ad41-99d98100470c</vt:lpwstr>
  </property>
  <property fmtid="{D5CDD505-2E9C-101B-9397-08002B2CF9AE}" pid="8" name="MSIP_Label_e463cba9-5f6c-478d-9329-7b2295e4e8ed_ContentBits">
    <vt:lpwstr>0</vt:lpwstr>
  </property>
</Properties>
</file>